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2.xml" ContentType="application/vnd.openxmlformats-officedocument.drawingml.chartshapes+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3.xml" ContentType="application/vnd.openxmlformats-officedocument.drawingml.chartshapes+xml"/>
  <Override PartName="/ppt/charts/chart11.xml" ContentType="application/vnd.openxmlformats-officedocument.drawingml.chart+xml"/>
  <Override PartName="/ppt/drawings/drawing4.xml" ContentType="application/vnd.openxmlformats-officedocument.drawingml.chartshapes+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5.xml" ContentType="application/vnd.openxmlformats-officedocument.drawingml.chartshapes+xml"/>
  <Override PartName="/ppt/notesSlides/notesSlide16.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8.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76"/>
  </p:notesMasterIdLst>
  <p:sldIdLst>
    <p:sldId id="359" r:id="rId2"/>
    <p:sldId id="257" r:id="rId3"/>
    <p:sldId id="258" r:id="rId4"/>
    <p:sldId id="259" r:id="rId5"/>
    <p:sldId id="260" r:id="rId6"/>
    <p:sldId id="261" r:id="rId7"/>
    <p:sldId id="262" r:id="rId8"/>
    <p:sldId id="263" r:id="rId9"/>
    <p:sldId id="349" r:id="rId10"/>
    <p:sldId id="264" r:id="rId11"/>
    <p:sldId id="265" r:id="rId12"/>
    <p:sldId id="266" r:id="rId13"/>
    <p:sldId id="272" r:id="rId14"/>
    <p:sldId id="333" r:id="rId15"/>
    <p:sldId id="293" r:id="rId16"/>
    <p:sldId id="356" r:id="rId17"/>
    <p:sldId id="321" r:id="rId18"/>
    <p:sldId id="322" r:id="rId19"/>
    <p:sldId id="324" r:id="rId20"/>
    <p:sldId id="294" r:id="rId21"/>
    <p:sldId id="296" r:id="rId22"/>
    <p:sldId id="309" r:id="rId23"/>
    <p:sldId id="299" r:id="rId24"/>
    <p:sldId id="302" r:id="rId25"/>
    <p:sldId id="305" r:id="rId26"/>
    <p:sldId id="307" r:id="rId27"/>
    <p:sldId id="308" r:id="rId28"/>
    <p:sldId id="310" r:id="rId29"/>
    <p:sldId id="312" r:id="rId30"/>
    <p:sldId id="316" r:id="rId31"/>
    <p:sldId id="315" r:id="rId32"/>
    <p:sldId id="318" r:id="rId33"/>
    <p:sldId id="270" r:id="rId34"/>
    <p:sldId id="348" r:id="rId35"/>
    <p:sldId id="347" r:id="rId36"/>
    <p:sldId id="358" r:id="rId37"/>
    <p:sldId id="357" r:id="rId38"/>
    <p:sldId id="268" r:id="rId39"/>
    <p:sldId id="269" r:id="rId40"/>
    <p:sldId id="271" r:id="rId41"/>
    <p:sldId id="273" r:id="rId42"/>
    <p:sldId id="274" r:id="rId43"/>
    <p:sldId id="275" r:id="rId44"/>
    <p:sldId id="276" r:id="rId45"/>
    <p:sldId id="277" r:id="rId46"/>
    <p:sldId id="278" r:id="rId47"/>
    <p:sldId id="279" r:id="rId48"/>
    <p:sldId id="280" r:id="rId49"/>
    <p:sldId id="281" r:id="rId50"/>
    <p:sldId id="282" r:id="rId51"/>
    <p:sldId id="283" r:id="rId52"/>
    <p:sldId id="288" r:id="rId53"/>
    <p:sldId id="286" r:id="rId54"/>
    <p:sldId id="327" r:id="rId55"/>
    <p:sldId id="328" r:id="rId56"/>
    <p:sldId id="329" r:id="rId57"/>
    <p:sldId id="335" r:id="rId58"/>
    <p:sldId id="330" r:id="rId59"/>
    <p:sldId id="355" r:id="rId60"/>
    <p:sldId id="331" r:id="rId61"/>
    <p:sldId id="336" r:id="rId62"/>
    <p:sldId id="337" r:id="rId63"/>
    <p:sldId id="338" r:id="rId64"/>
    <p:sldId id="339" r:id="rId65"/>
    <p:sldId id="342" r:id="rId66"/>
    <p:sldId id="344" r:id="rId67"/>
    <p:sldId id="351" r:id="rId68"/>
    <p:sldId id="360" r:id="rId69"/>
    <p:sldId id="352" r:id="rId70"/>
    <p:sldId id="354" r:id="rId71"/>
    <p:sldId id="361" r:id="rId72"/>
    <p:sldId id="362" r:id="rId73"/>
    <p:sldId id="346" r:id="rId74"/>
    <p:sldId id="345" r:id="rId75"/>
  </p:sldIdLst>
  <p:sldSz cx="9144000" cy="6858000" type="screen4x3"/>
  <p:notesSz cx="6858000" cy="99472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52F1FB7D-5E33-40B2-97F4-C539A697880E}">
          <p14:sldIdLst>
            <p14:sldId id="359"/>
            <p14:sldId id="257"/>
            <p14:sldId id="258"/>
            <p14:sldId id="259"/>
            <p14:sldId id="260"/>
            <p14:sldId id="261"/>
            <p14:sldId id="262"/>
            <p14:sldId id="263"/>
            <p14:sldId id="349"/>
            <p14:sldId id="264"/>
            <p14:sldId id="265"/>
            <p14:sldId id="266"/>
            <p14:sldId id="272"/>
            <p14:sldId id="333"/>
            <p14:sldId id="293"/>
            <p14:sldId id="356"/>
            <p14:sldId id="321"/>
            <p14:sldId id="322"/>
            <p14:sldId id="324"/>
            <p14:sldId id="294"/>
            <p14:sldId id="296"/>
            <p14:sldId id="309"/>
            <p14:sldId id="299"/>
            <p14:sldId id="302"/>
            <p14:sldId id="305"/>
            <p14:sldId id="307"/>
            <p14:sldId id="308"/>
            <p14:sldId id="310"/>
            <p14:sldId id="312"/>
          </p14:sldIdLst>
        </p14:section>
        <p14:section name="Раздел без заголовка" id="{EF1BBD07-EE7E-424F-B7B2-F4E59901F0EB}">
          <p14:sldIdLst>
            <p14:sldId id="316"/>
            <p14:sldId id="315"/>
            <p14:sldId id="318"/>
            <p14:sldId id="270"/>
            <p14:sldId id="348"/>
            <p14:sldId id="347"/>
            <p14:sldId id="358"/>
            <p14:sldId id="357"/>
            <p14:sldId id="268"/>
            <p14:sldId id="269"/>
            <p14:sldId id="271"/>
            <p14:sldId id="273"/>
            <p14:sldId id="274"/>
            <p14:sldId id="275"/>
            <p14:sldId id="276"/>
            <p14:sldId id="277"/>
            <p14:sldId id="278"/>
            <p14:sldId id="279"/>
            <p14:sldId id="280"/>
            <p14:sldId id="281"/>
            <p14:sldId id="282"/>
            <p14:sldId id="283"/>
            <p14:sldId id="288"/>
            <p14:sldId id="286"/>
            <p14:sldId id="327"/>
            <p14:sldId id="328"/>
            <p14:sldId id="329"/>
            <p14:sldId id="335"/>
            <p14:sldId id="330"/>
            <p14:sldId id="355"/>
            <p14:sldId id="331"/>
            <p14:sldId id="336"/>
            <p14:sldId id="337"/>
            <p14:sldId id="338"/>
            <p14:sldId id="339"/>
            <p14:sldId id="342"/>
            <p14:sldId id="344"/>
            <p14:sldId id="351"/>
            <p14:sldId id="360"/>
            <p14:sldId id="352"/>
            <p14:sldId id="354"/>
            <p14:sldId id="361"/>
            <p14:sldId id="362"/>
            <p14:sldId id="346"/>
            <p14:sldId id="3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006699"/>
    <a:srgbClr val="0033CC"/>
    <a:srgbClr val="009900"/>
    <a:srgbClr val="0099CC"/>
    <a:srgbClr val="F9EBD8"/>
    <a:srgbClr val="3399FF"/>
    <a:srgbClr val="00CC99"/>
    <a:srgbClr val="00CC66"/>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91116" autoAdjust="0"/>
  </p:normalViewPr>
  <p:slideViewPr>
    <p:cSldViewPr>
      <p:cViewPr varScale="1">
        <p:scale>
          <a:sx n="102" d="100"/>
          <a:sy n="102" d="100"/>
        </p:scale>
        <p:origin x="128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3.xm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_____Microsoft_Excel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5.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ru-RU" sz="1400" b="1" i="0" baseline="0" dirty="0">
                <a:solidFill>
                  <a:schemeClr val="tx1"/>
                </a:solidFill>
                <a:latin typeface="Times New Roman" panose="02020603050405020304" pitchFamily="18" charset="0"/>
                <a:cs typeface="Times New Roman" panose="02020603050405020304" pitchFamily="18" charset="0"/>
              </a:rPr>
              <a:t>Структура экономики </a:t>
            </a:r>
            <a:r>
              <a:rPr lang="ru-RU" sz="1400" b="1" i="0" baseline="0" dirty="0" err="1">
                <a:solidFill>
                  <a:schemeClr val="tx1"/>
                </a:solidFill>
                <a:latin typeface="Times New Roman" panose="02020603050405020304" pitchFamily="18" charset="0"/>
                <a:cs typeface="Times New Roman" panose="02020603050405020304" pitchFamily="18" charset="0"/>
              </a:rPr>
              <a:t>Тулунского</a:t>
            </a:r>
            <a:r>
              <a:rPr lang="ru-RU" sz="1400" b="1" i="0" baseline="0" dirty="0">
                <a:solidFill>
                  <a:schemeClr val="tx1"/>
                </a:solidFill>
                <a:latin typeface="Times New Roman" panose="02020603050405020304" pitchFamily="18" charset="0"/>
                <a:cs typeface="Times New Roman" panose="02020603050405020304" pitchFamily="18" charset="0"/>
              </a:rPr>
              <a:t> района </a:t>
            </a:r>
          </a:p>
          <a:p>
            <a:pPr>
              <a:defRPr sz="1400" b="1"/>
            </a:pPr>
            <a:r>
              <a:rPr lang="ru-RU" sz="1400" b="1" i="0" baseline="0" dirty="0">
                <a:solidFill>
                  <a:schemeClr val="tx1"/>
                </a:solidFill>
                <a:latin typeface="Times New Roman" panose="02020603050405020304" pitchFamily="18" charset="0"/>
                <a:cs typeface="Times New Roman" panose="02020603050405020304" pitchFamily="18" charset="0"/>
              </a:rPr>
              <a:t>по видам экономической деятельности</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1298320161679912"/>
          <c:y val="7.7312566488046228E-2"/>
          <c:w val="0.66288842438230955"/>
          <c:h val="0.81629952075340184"/>
        </c:manualLayout>
      </c:layout>
      <c:pie3DChart>
        <c:varyColors val="1"/>
        <c:ser>
          <c:idx val="0"/>
          <c:order val="0"/>
          <c:tx>
            <c:strRef>
              <c:f>Лист1!$B$1</c:f>
              <c:strCache>
                <c:ptCount val="1"/>
                <c:pt idx="0">
                  <c:v>Продажи</c:v>
                </c:pt>
              </c:strCache>
            </c:strRef>
          </c:tx>
          <c:explosion val="14"/>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CC1-4DA5-8A02-8F10AFF6BB4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CC1-4DA5-8A02-8F10AFF6BB4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CC1-4DA5-8A02-8F10AFF6BB43}"/>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9CC1-4DA5-8A02-8F10AFF6BB43}"/>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9CC1-4DA5-8A02-8F10AFF6BB43}"/>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9CC1-4DA5-8A02-8F10AFF6BB43}"/>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9CC1-4DA5-8A02-8F10AFF6BB43}"/>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Лист1!$A$2:$A$7</c:f>
              <c:strCache>
                <c:ptCount val="6"/>
                <c:pt idx="0">
                  <c:v> добыча полезных ископаемых</c:v>
                </c:pt>
                <c:pt idx="1">
                  <c:v> обрабатывающие производства</c:v>
                </c:pt>
                <c:pt idx="2">
                  <c:v>обеспечение электрической энергией</c:v>
                </c:pt>
                <c:pt idx="3">
                  <c:v>сельское хозяйство (растениеводство и животноводство)</c:v>
                </c:pt>
                <c:pt idx="4">
                  <c:v> лесное хозяйство (лесозаготовки)</c:v>
                </c:pt>
                <c:pt idx="5">
                  <c:v>торговля</c:v>
                </c:pt>
              </c:strCache>
            </c:strRef>
          </c:cat>
          <c:val>
            <c:numRef>
              <c:f>Лист1!$B$2:$B$7</c:f>
              <c:numCache>
                <c:formatCode>0.0%</c:formatCode>
                <c:ptCount val="6"/>
                <c:pt idx="0">
                  <c:v>0.84</c:v>
                </c:pt>
                <c:pt idx="1">
                  <c:v>5.0000000000000001E-3</c:v>
                </c:pt>
                <c:pt idx="2">
                  <c:v>1.2E-2</c:v>
                </c:pt>
                <c:pt idx="3">
                  <c:v>0.128</c:v>
                </c:pt>
                <c:pt idx="4">
                  <c:v>8.0000000000000002E-3</c:v>
                </c:pt>
                <c:pt idx="5">
                  <c:v>7.0000000000000001E-3</c:v>
                </c:pt>
              </c:numCache>
            </c:numRef>
          </c:val>
          <c:extLst>
            <c:ext xmlns:c16="http://schemas.microsoft.com/office/drawing/2014/chart" uri="{C3380CC4-5D6E-409C-BE32-E72D297353CC}">
              <c16:uniqueId val="{0000000E-9CC1-4DA5-8A02-8F10AFF6BB43}"/>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8.2169396908458436E-4"/>
          <c:y val="0.73082420271621462"/>
          <c:w val="0.9991783060309154"/>
          <c:h val="0.26806574794992749"/>
        </c:manualLayout>
      </c:layout>
      <c:overlay val="0"/>
      <c:spPr>
        <a:solidFill>
          <a:schemeClr val="accent3">
            <a:lumMod val="20000"/>
            <a:lumOff val="80000"/>
          </a:schemeClr>
        </a:solid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400" b="1" dirty="0">
                <a:solidFill>
                  <a:schemeClr val="tx1"/>
                </a:solidFill>
                <a:latin typeface="Times New Roman" panose="02020603050405020304" pitchFamily="18" charset="0"/>
                <a:cs typeface="Times New Roman" panose="02020603050405020304" pitchFamily="18" charset="0"/>
              </a:rPr>
              <a:t>Надой на одну корову в с/</a:t>
            </a:r>
            <a:r>
              <a:rPr lang="ru-RU" sz="1400" b="1" dirty="0" err="1">
                <a:solidFill>
                  <a:schemeClr val="tx1"/>
                </a:solidFill>
                <a:latin typeface="Times New Roman" panose="02020603050405020304" pitchFamily="18" charset="0"/>
                <a:cs typeface="Times New Roman" panose="02020603050405020304" pitchFamily="18" charset="0"/>
              </a:rPr>
              <a:t>х</a:t>
            </a:r>
            <a:r>
              <a:rPr lang="ru-RU" sz="1400" b="1" dirty="0">
                <a:solidFill>
                  <a:schemeClr val="tx1"/>
                </a:solidFill>
                <a:latin typeface="Times New Roman" panose="02020603050405020304" pitchFamily="18" charset="0"/>
                <a:cs typeface="Times New Roman" panose="02020603050405020304" pitchFamily="18" charset="0"/>
              </a:rPr>
              <a:t> организациях и КФХ, кг</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548841533330679"/>
          <c:y val="0.19615706784503473"/>
          <c:w val="0.86476155427174761"/>
          <c:h val="0.69225709338528785"/>
        </c:manualLayout>
      </c:layout>
      <c:bar3DChart>
        <c:barDir val="col"/>
        <c:grouping val="clustered"/>
        <c:varyColors val="0"/>
        <c:ser>
          <c:idx val="0"/>
          <c:order val="0"/>
          <c:tx>
            <c:strRef>
              <c:f>Лист1!$B$1</c:f>
              <c:strCache>
                <c:ptCount val="1"/>
                <c:pt idx="0">
                  <c:v>Столбец3</c:v>
                </c:pt>
              </c:strCache>
            </c:strRef>
          </c:tx>
          <c:spPr>
            <a:solidFill>
              <a:schemeClr val="accent1"/>
            </a:solidFill>
            <a:ln>
              <a:noFill/>
            </a:ln>
            <a:effectLst/>
            <a:sp3d/>
          </c:spPr>
          <c:invertIfNegative val="0"/>
          <c:dLbls>
            <c:dLbl>
              <c:idx val="0"/>
              <c:layout>
                <c:manualLayout>
                  <c:x val="3.28058412796901E-2"/>
                  <c:y val="0.18417844183887441"/>
                </c:manualLayout>
              </c:layout>
              <c:showLegendKey val="0"/>
              <c:showVal val="1"/>
              <c:showCatName val="0"/>
              <c:showSerName val="0"/>
              <c:showPercent val="0"/>
              <c:showBubbleSize val="0"/>
              <c:extLst>
                <c:ext xmlns:c15="http://schemas.microsoft.com/office/drawing/2012/chart" uri="{CE6537A1-D6FC-4f65-9D91-7224C49458BB}">
                  <c15:layout>
                    <c:manualLayout>
                      <c:w val="0.1131425648722469"/>
                      <c:h val="9.1731947729769461E-2"/>
                    </c:manualLayout>
                  </c15:layout>
                </c:ext>
                <c:ext xmlns:c16="http://schemas.microsoft.com/office/drawing/2014/chart" uri="{C3380CC4-5D6E-409C-BE32-E72D297353CC}">
                  <c16:uniqueId val="{00000003-EFDF-4151-9C26-A8B367B436F6}"/>
                </c:ext>
              </c:extLst>
            </c:dLbl>
            <c:dLbl>
              <c:idx val="1"/>
              <c:layout>
                <c:manualLayout>
                  <c:x val="3.226292466455509E-2"/>
                  <c:y val="0.246785297626813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FDF-4151-9C26-A8B367B436F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2021 год</c:v>
                </c:pt>
                <c:pt idx="1">
                  <c:v>2022 год</c:v>
                </c:pt>
              </c:strCache>
            </c:strRef>
          </c:cat>
          <c:val>
            <c:numRef>
              <c:f>Лист1!$B$2:$B$3</c:f>
              <c:numCache>
                <c:formatCode>General</c:formatCode>
                <c:ptCount val="2"/>
                <c:pt idx="0">
                  <c:v>3529</c:v>
                </c:pt>
                <c:pt idx="1">
                  <c:v>6535</c:v>
                </c:pt>
              </c:numCache>
            </c:numRef>
          </c:val>
          <c:shape val="cylinder"/>
          <c:extLst>
            <c:ext xmlns:c16="http://schemas.microsoft.com/office/drawing/2014/chart" uri="{C3380CC4-5D6E-409C-BE32-E72D297353CC}">
              <c16:uniqueId val="{00000000-EFDF-4151-9C26-A8B367B436F6}"/>
            </c:ext>
          </c:extLst>
        </c:ser>
        <c:dLbls>
          <c:showLegendKey val="0"/>
          <c:showVal val="0"/>
          <c:showCatName val="0"/>
          <c:showSerName val="0"/>
          <c:showPercent val="0"/>
          <c:showBubbleSize val="0"/>
        </c:dLbls>
        <c:gapWidth val="100"/>
        <c:shape val="box"/>
        <c:axId val="158031872"/>
        <c:axId val="158033408"/>
        <c:axId val="0"/>
      </c:bar3DChart>
      <c:catAx>
        <c:axId val="1580318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8033408"/>
        <c:crosses val="autoZero"/>
        <c:auto val="1"/>
        <c:lblAlgn val="ctr"/>
        <c:lblOffset val="100"/>
        <c:noMultiLvlLbl val="0"/>
      </c:catAx>
      <c:valAx>
        <c:axId val="158033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8031872"/>
        <c:crosses val="autoZero"/>
        <c:crossBetween val="between"/>
      </c:valAx>
      <c:spPr>
        <a:noFill/>
        <a:ln>
          <a:noFill/>
        </a:ln>
        <a:effectLst/>
      </c:spPr>
    </c:plotArea>
    <c:plotVisOnly val="1"/>
    <c:dispBlanksAs val="gap"/>
    <c:showDLblsOverMax val="0"/>
  </c:chart>
  <c:spPr>
    <a:solidFill>
      <a:schemeClr val="accent3">
        <a:lumMod val="40000"/>
        <a:lumOff val="60000"/>
      </a:schemeClr>
    </a:solidFill>
    <a:ln>
      <a:noFill/>
    </a:ln>
    <a:effectLst/>
  </c:spPr>
  <c:txPr>
    <a:bodyPr/>
    <a:lstStyle/>
    <a:p>
      <a:pPr>
        <a:defRPr/>
      </a:pPr>
      <a:endParaRPr lang="ru-RU"/>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400" b="1" dirty="0">
                <a:solidFill>
                  <a:schemeClr val="tx1"/>
                </a:solidFill>
                <a:latin typeface="Times New Roman" panose="02020603050405020304" pitchFamily="18" charset="0"/>
                <a:cs typeface="Times New Roman" panose="02020603050405020304" pitchFamily="18" charset="0"/>
              </a:rPr>
              <a:t>Поголовье крупного рогатого скота во всех категориях хозяйств, гол.</a:t>
            </a: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Ряд 1</c:v>
                </c:pt>
              </c:strCache>
            </c:strRef>
          </c:tx>
          <c:spPr>
            <a:solidFill>
              <a:srgbClr val="CC6600"/>
            </a:solidFill>
            <a:ln>
              <a:noFill/>
            </a:ln>
            <a:effectLst/>
            <a:sp3d/>
          </c:spPr>
          <c:invertIfNegative val="0"/>
          <c:dLbls>
            <c:dLbl>
              <c:idx val="0"/>
              <c:layout>
                <c:manualLayout>
                  <c:x val="6.6554449924851114E-3"/>
                  <c:y val="0.2674611112856213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66-44F7-8D7A-293FD463A87C}"/>
                </c:ext>
              </c:extLst>
            </c:dLbl>
            <c:dLbl>
              <c:idx val="1"/>
              <c:layout>
                <c:manualLayout>
                  <c:x val="0"/>
                  <c:y val="0.147943597518132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66-44F7-8D7A-293FD463A87C}"/>
                </c:ext>
              </c:extLst>
            </c:dLbl>
            <c:spPr>
              <a:noFill/>
              <a:ln>
                <a:noFill/>
              </a:ln>
              <a:effectLst/>
            </c:spPr>
            <c:txPr>
              <a:bodyPr anchor="ctr" anchorCtr="1"/>
              <a:lstStyle/>
              <a:p>
                <a:pPr>
                  <a:defRPr sz="1400" b="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2021 год</c:v>
                </c:pt>
                <c:pt idx="1">
                  <c:v>2022 год</c:v>
                </c:pt>
              </c:strCache>
            </c:strRef>
          </c:cat>
          <c:val>
            <c:numRef>
              <c:f>Лист1!$B$2:$B$3</c:f>
              <c:numCache>
                <c:formatCode>General</c:formatCode>
                <c:ptCount val="2"/>
                <c:pt idx="0">
                  <c:v>5252</c:v>
                </c:pt>
                <c:pt idx="1">
                  <c:v>4674</c:v>
                </c:pt>
              </c:numCache>
            </c:numRef>
          </c:val>
          <c:extLst>
            <c:ext xmlns:c16="http://schemas.microsoft.com/office/drawing/2014/chart" uri="{C3380CC4-5D6E-409C-BE32-E72D297353CC}">
              <c16:uniqueId val="{00000000-8477-4C43-AC27-5E3D7BD8CD6E}"/>
            </c:ext>
          </c:extLst>
        </c:ser>
        <c:dLbls>
          <c:showLegendKey val="0"/>
          <c:showVal val="0"/>
          <c:showCatName val="0"/>
          <c:showSerName val="0"/>
          <c:showPercent val="0"/>
          <c:showBubbleSize val="0"/>
        </c:dLbls>
        <c:gapWidth val="100"/>
        <c:shape val="box"/>
        <c:axId val="158087040"/>
        <c:axId val="158088576"/>
        <c:axId val="0"/>
      </c:bar3DChart>
      <c:catAx>
        <c:axId val="1580870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8088576"/>
        <c:crosses val="autoZero"/>
        <c:auto val="1"/>
        <c:lblAlgn val="ctr"/>
        <c:lblOffset val="100"/>
        <c:noMultiLvlLbl val="0"/>
      </c:catAx>
      <c:valAx>
        <c:axId val="158088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8087040"/>
        <c:crosses val="autoZero"/>
        <c:crossBetween val="between"/>
      </c:valAx>
      <c:spPr>
        <a:noFill/>
        <a:ln>
          <a:noFill/>
        </a:ln>
        <a:effectLst/>
      </c:spPr>
    </c:plotArea>
    <c:plotVisOnly val="1"/>
    <c:dispBlanksAs val="gap"/>
    <c:showDLblsOverMax val="0"/>
  </c:chart>
  <c:spPr>
    <a:solidFill>
      <a:schemeClr val="accent1">
        <a:lumMod val="40000"/>
        <a:lumOff val="60000"/>
      </a:schemeClr>
    </a:solidFill>
    <a:ln>
      <a:noFill/>
    </a:ln>
    <a:effectLst/>
  </c:spPr>
  <c:txPr>
    <a:bodyPr/>
    <a:lstStyle/>
    <a:p>
      <a:pPr>
        <a:defRPr/>
      </a:pPr>
      <a:endParaRPr lang="ru-RU"/>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400" b="1" dirty="0">
                <a:solidFill>
                  <a:schemeClr val="tx1"/>
                </a:solidFill>
                <a:latin typeface="Times New Roman" panose="02020603050405020304" pitchFamily="18" charset="0"/>
                <a:cs typeface="Times New Roman" panose="02020603050405020304" pitchFamily="18" charset="0"/>
              </a:rPr>
              <a:t>Посевные площади всего, га</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0372681902446571"/>
          <c:y val="0.16542987178250862"/>
          <c:w val="0.80042604198662026"/>
          <c:h val="0.7436066156519503"/>
        </c:manualLayout>
      </c:layout>
      <c:bar3DChart>
        <c:barDir val="col"/>
        <c:grouping val="clustered"/>
        <c:varyColors val="0"/>
        <c:ser>
          <c:idx val="0"/>
          <c:order val="0"/>
          <c:tx>
            <c:strRef>
              <c:f>Лист1!$B$1</c:f>
              <c:strCache>
                <c:ptCount val="1"/>
                <c:pt idx="0">
                  <c:v>Ряд 1</c:v>
                </c:pt>
              </c:strCache>
            </c:strRef>
          </c:tx>
          <c:spPr>
            <a:solidFill>
              <a:schemeClr val="accent2">
                <a:lumMod val="75000"/>
              </a:schemeClr>
            </a:solidFill>
            <a:ln>
              <a:noFill/>
            </a:ln>
            <a:effectLst/>
            <a:sp3d/>
          </c:spPr>
          <c:invertIfNegative val="0"/>
          <c:dLbls>
            <c:dLbl>
              <c:idx val="0"/>
              <c:layout>
                <c:manualLayout>
                  <c:x val="2.6621769694434822E-2"/>
                  <c:y val="0.29994422038054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CDC-4220-85D1-051A00BDD1FD}"/>
                </c:ext>
              </c:extLst>
            </c:dLbl>
            <c:dLbl>
              <c:idx val="1"/>
              <c:layout>
                <c:manualLayout>
                  <c:x val="4.084622405789335E-2"/>
                  <c:y val="0.13441999595361395"/>
                </c:manualLayout>
              </c:layout>
              <c:spPr>
                <a:noFill/>
                <a:ln>
                  <a:noFill/>
                </a:ln>
                <a:effectLst/>
              </c:spPr>
              <c:txPr>
                <a:bodyPr rot="0" spcFirstLastPara="1" vertOverflow="ellipsis" vert="horz" wrap="square" lIns="38100" tIns="19050" rIns="38100" bIns="19050" anchor="ctr" anchorCtr="0">
                  <a:noAutofit/>
                </a:bodyPr>
                <a:lstStyle/>
                <a:p>
                  <a:pPr algn="l">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0.21062311159326524"/>
                      <c:h val="0.10452722518137829"/>
                    </c:manualLayout>
                  </c15:layout>
                </c:ext>
                <c:ext xmlns:c16="http://schemas.microsoft.com/office/drawing/2014/chart" uri="{C3380CC4-5D6E-409C-BE32-E72D297353CC}">
                  <c16:uniqueId val="{00000003-6CDC-4220-85D1-051A00BDD1FD}"/>
                </c:ext>
              </c:extLst>
            </c:dLbl>
            <c:spPr>
              <a:noFill/>
              <a:ln>
                <a:noFill/>
              </a:ln>
              <a:effectLst/>
            </c:spPr>
            <c:txPr>
              <a:bodyPr rot="0" spcFirstLastPara="1" vertOverflow="ellipsis" vert="horz" wrap="square" lIns="38100" tIns="19050" rIns="38100" bIns="19050" anchor="ctr" anchorCtr="0">
                <a:spAutoFit/>
              </a:bodyPr>
              <a:lstStyle/>
              <a:p>
                <a:pPr algn="l">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2021 год</c:v>
                </c:pt>
                <c:pt idx="1">
                  <c:v>2022 год</c:v>
                </c:pt>
              </c:strCache>
            </c:strRef>
          </c:cat>
          <c:val>
            <c:numRef>
              <c:f>Лист1!$B$2:$B$3</c:f>
              <c:numCache>
                <c:formatCode>General</c:formatCode>
                <c:ptCount val="2"/>
                <c:pt idx="0" formatCode="0.0">
                  <c:v>56879</c:v>
                </c:pt>
                <c:pt idx="1">
                  <c:v>50109.1</c:v>
                </c:pt>
              </c:numCache>
            </c:numRef>
          </c:val>
          <c:shape val="cylinder"/>
          <c:extLst>
            <c:ext xmlns:c16="http://schemas.microsoft.com/office/drawing/2014/chart" uri="{C3380CC4-5D6E-409C-BE32-E72D297353CC}">
              <c16:uniqueId val="{00000000-6CDC-4220-85D1-051A00BDD1FD}"/>
            </c:ext>
          </c:extLst>
        </c:ser>
        <c:dLbls>
          <c:showLegendKey val="0"/>
          <c:showVal val="0"/>
          <c:showCatName val="0"/>
          <c:showSerName val="0"/>
          <c:showPercent val="0"/>
          <c:showBubbleSize val="0"/>
        </c:dLbls>
        <c:gapWidth val="100"/>
        <c:shape val="box"/>
        <c:axId val="158135040"/>
        <c:axId val="158136576"/>
        <c:axId val="0"/>
      </c:bar3DChart>
      <c:catAx>
        <c:axId val="1581350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8136576"/>
        <c:crosses val="autoZero"/>
        <c:auto val="1"/>
        <c:lblAlgn val="ctr"/>
        <c:lblOffset val="100"/>
        <c:noMultiLvlLbl val="0"/>
      </c:catAx>
      <c:valAx>
        <c:axId val="1581365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8135040"/>
        <c:crosses val="autoZero"/>
        <c:crossBetween val="between"/>
      </c:valAx>
      <c:spPr>
        <a:noFill/>
        <a:ln>
          <a:noFill/>
        </a:ln>
        <a:effectLst/>
      </c:spPr>
    </c:plotArea>
    <c:plotVisOnly val="1"/>
    <c:dispBlanksAs val="gap"/>
    <c:showDLblsOverMax val="0"/>
  </c:chart>
  <c:spPr>
    <a:solidFill>
      <a:srgbClr val="FFFF99"/>
    </a:solidFill>
    <a:ln>
      <a:noFill/>
    </a:ln>
    <a:effectLst/>
  </c:spPr>
  <c:txPr>
    <a:bodyPr/>
    <a:lstStyle/>
    <a:p>
      <a:pPr>
        <a:defRPr/>
      </a:pPr>
      <a:endParaRPr lang="ru-RU"/>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400" b="1">
                <a:solidFill>
                  <a:schemeClr val="tx1"/>
                </a:solidFill>
                <a:latin typeface="Times New Roman" panose="02020603050405020304" pitchFamily="18" charset="0"/>
                <a:cs typeface="Times New Roman" panose="02020603050405020304" pitchFamily="18" charset="0"/>
              </a:rPr>
              <a:t>Объем произведенной товарной продукции, выполненных работ (услуг) СМСП по видам экономической деятельности</a:t>
            </a:r>
          </a:p>
        </c:rich>
      </c:tx>
      <c:layout>
        <c:manualLayout>
          <c:xMode val="edge"/>
          <c:yMode val="edge"/>
          <c:x val="0.19834437587742776"/>
          <c:y val="1.259780659291824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5406722485380415E-2"/>
          <c:y val="0.15332737500066129"/>
          <c:w val="0.94459327751461963"/>
          <c:h val="0.56798434433211131"/>
        </c:manualLayout>
      </c:layout>
      <c:pie3DChart>
        <c:varyColors val="1"/>
        <c:ser>
          <c:idx val="0"/>
          <c:order val="0"/>
          <c:tx>
            <c:strRef>
              <c:f>Лист1!$B$1</c:f>
              <c:strCache>
                <c:ptCount val="1"/>
                <c:pt idx="0">
                  <c:v>Продажи</c:v>
                </c:pt>
              </c:strCache>
            </c:strRef>
          </c:tx>
          <c:explosion val="2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582-413F-81EF-3707AE381FB5}"/>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3582-413F-81EF-3707AE381FB5}"/>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3582-413F-81EF-3707AE381FB5}"/>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3582-413F-81EF-3707AE381FB5}"/>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3582-413F-81EF-3707AE381FB5}"/>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3582-413F-81EF-3707AE381FB5}"/>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3582-413F-81EF-3707AE381FB5}"/>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Лист1!$A$2:$A$6</c:f>
              <c:strCache>
                <c:ptCount val="5"/>
                <c:pt idx="0">
                  <c:v>Сельское хозяйство (растениеводство и животноводство)</c:v>
                </c:pt>
                <c:pt idx="1">
                  <c:v>Лесное хозяйство (лесозаготовки)</c:v>
                </c:pt>
                <c:pt idx="2">
                  <c:v>Обрабатывающее производство</c:v>
                </c:pt>
                <c:pt idx="3">
                  <c:v>Обеспечение электрической энергией, газом и паром</c:v>
                </c:pt>
                <c:pt idx="4">
                  <c:v>Торговля оптовая и розничная</c:v>
                </c:pt>
              </c:strCache>
            </c:strRef>
          </c:cat>
          <c:val>
            <c:numRef>
              <c:f>Лист1!$B$2:$B$6</c:f>
              <c:numCache>
                <c:formatCode>0.0%</c:formatCode>
                <c:ptCount val="5"/>
                <c:pt idx="0">
                  <c:v>0.83799999999999997</c:v>
                </c:pt>
                <c:pt idx="1">
                  <c:v>5.1999999999999998E-2</c:v>
                </c:pt>
                <c:pt idx="2">
                  <c:v>3.3000000000000002E-2</c:v>
                </c:pt>
                <c:pt idx="3">
                  <c:v>3.2000000000000001E-2</c:v>
                </c:pt>
                <c:pt idx="4">
                  <c:v>4.4999999999999998E-2</c:v>
                </c:pt>
              </c:numCache>
            </c:numRef>
          </c:val>
          <c:extLst>
            <c:ext xmlns:c16="http://schemas.microsoft.com/office/drawing/2014/chart" uri="{C3380CC4-5D6E-409C-BE32-E72D297353CC}">
              <c16:uniqueId val="{00000000-C3A4-4D81-BEEC-C89A030F6F6F}"/>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10572032400440354"/>
          <c:y val="0.64302312970516506"/>
          <c:w val="0.88600332286311623"/>
          <c:h val="0.3149856695816867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400" b="1" dirty="0">
                <a:solidFill>
                  <a:schemeClr val="tx1"/>
                </a:solidFill>
                <a:latin typeface="Times New Roman" panose="02020603050405020304" pitchFamily="18" charset="0"/>
                <a:cs typeface="Times New Roman" panose="02020603050405020304" pitchFamily="18" charset="0"/>
              </a:rPr>
              <a:t>Выручка от реализации товаров, выполненных работ (услуг) СМСП по видам экономической деятельности</a:t>
            </a:r>
          </a:p>
          <a:p>
            <a:pPr>
              <a:defRPr/>
            </a:pPr>
            <a:endParaRPr lang="ru-RU" sz="14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14840918581526027"/>
          <c:y val="0.14833984715988771"/>
          <c:w val="0.69748623557929712"/>
          <c:h val="0.49342686825559101"/>
        </c:manualLayout>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5A3-40BE-8FA0-520CA1B856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5A3-40BE-8FA0-520CA1B856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5A3-40BE-8FA0-520CA1B856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5A3-40BE-8FA0-520CA1B856C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5A3-40BE-8FA0-520CA1B856C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5A3-40BE-8FA0-520CA1B856C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5A3-40BE-8FA0-520CA1B856C5}"/>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Лист1!$A$2:$A$6</c:f>
              <c:strCache>
                <c:ptCount val="5"/>
                <c:pt idx="0">
                  <c:v>Сельское хозяйство (растениеводство и животноводство)</c:v>
                </c:pt>
                <c:pt idx="1">
                  <c:v>Лесное хозяйство (лесозагововки)</c:v>
                </c:pt>
                <c:pt idx="2">
                  <c:v>Обрабатывающие производства</c:v>
                </c:pt>
                <c:pt idx="3">
                  <c:v>Обеспечение электрической энергией, газом и паром</c:v>
                </c:pt>
                <c:pt idx="4">
                  <c:v>Торговля оптовая и розничная</c:v>
                </c:pt>
              </c:strCache>
            </c:strRef>
          </c:cat>
          <c:val>
            <c:numRef>
              <c:f>Лист1!$B$2:$B$6</c:f>
              <c:numCache>
                <c:formatCode>0.0%</c:formatCode>
                <c:ptCount val="5"/>
                <c:pt idx="0">
                  <c:v>0.44400000000000001</c:v>
                </c:pt>
                <c:pt idx="1">
                  <c:v>4.8000000000000001E-2</c:v>
                </c:pt>
                <c:pt idx="2">
                  <c:v>2.7E-2</c:v>
                </c:pt>
                <c:pt idx="3">
                  <c:v>0.03</c:v>
                </c:pt>
                <c:pt idx="4">
                  <c:v>0.45100000000000001</c:v>
                </c:pt>
              </c:numCache>
            </c:numRef>
          </c:val>
          <c:extLst>
            <c:ext xmlns:c16="http://schemas.microsoft.com/office/drawing/2014/chart" uri="{C3380CC4-5D6E-409C-BE32-E72D297353CC}">
              <c16:uniqueId val="{00000000-E7F3-4873-82EE-74E32539BD65}"/>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1370583453493899"/>
          <c:y val="0.71670433128187727"/>
          <c:w val="0.81020078847982913"/>
          <c:h val="0.2832956687181227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400" b="1" dirty="0">
                <a:solidFill>
                  <a:schemeClr val="tx1"/>
                </a:solidFill>
                <a:latin typeface="Times New Roman" panose="02020603050405020304" pitchFamily="18" charset="0"/>
                <a:cs typeface="Times New Roman" panose="02020603050405020304" pitchFamily="18" charset="0"/>
              </a:rPr>
              <a:t>Показатели среднемесячной заработной платы</a:t>
            </a:r>
            <a:r>
              <a:rPr lang="ru-RU" sz="1400" b="1" baseline="0" dirty="0">
                <a:solidFill>
                  <a:schemeClr val="tx1"/>
                </a:solidFill>
                <a:latin typeface="Times New Roman" panose="02020603050405020304" pitchFamily="18" charset="0"/>
                <a:cs typeface="Times New Roman" panose="02020603050405020304" pitchFamily="18" charset="0"/>
              </a:rPr>
              <a:t> и прожиточного минимума, руб.</a:t>
            </a:r>
            <a:endParaRPr lang="ru-RU" sz="14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barChart>
        <c:barDir val="col"/>
        <c:grouping val="clustered"/>
        <c:varyColors val="0"/>
        <c:ser>
          <c:idx val="0"/>
          <c:order val="0"/>
          <c:tx>
            <c:strRef>
              <c:f>Лист1!$B$1</c:f>
              <c:strCache>
                <c:ptCount val="1"/>
                <c:pt idx="0">
                  <c:v>Среднемесячная заработная плата на 1 работающего</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2020 год</c:v>
                </c:pt>
                <c:pt idx="1">
                  <c:v>2021 год</c:v>
                </c:pt>
                <c:pt idx="2">
                  <c:v>2022 год</c:v>
                </c:pt>
              </c:strCache>
            </c:strRef>
          </c:cat>
          <c:val>
            <c:numRef>
              <c:f>Лист1!$B$2:$B$4</c:f>
              <c:numCache>
                <c:formatCode>General</c:formatCode>
                <c:ptCount val="3"/>
                <c:pt idx="0">
                  <c:v>38239</c:v>
                </c:pt>
                <c:pt idx="1">
                  <c:v>42535</c:v>
                </c:pt>
                <c:pt idx="2">
                  <c:v>50698</c:v>
                </c:pt>
              </c:numCache>
            </c:numRef>
          </c:val>
          <c:extLst>
            <c:ext xmlns:c16="http://schemas.microsoft.com/office/drawing/2014/chart" uri="{C3380CC4-5D6E-409C-BE32-E72D297353CC}">
              <c16:uniqueId val="{00000000-96DC-461D-BEE5-1554BD0FD561}"/>
            </c:ext>
          </c:extLst>
        </c:ser>
        <c:ser>
          <c:idx val="1"/>
          <c:order val="1"/>
          <c:tx>
            <c:strRef>
              <c:f>Лист1!$C$1</c:f>
              <c:strCache>
                <c:ptCount val="1"/>
                <c:pt idx="0">
                  <c:v>Величина прожиточного минимума для трудоспособного населения</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2020 год</c:v>
                </c:pt>
                <c:pt idx="1">
                  <c:v>2021 год</c:v>
                </c:pt>
                <c:pt idx="2">
                  <c:v>2022 год</c:v>
                </c:pt>
              </c:strCache>
            </c:strRef>
          </c:cat>
          <c:val>
            <c:numRef>
              <c:f>Лист1!$C$2:$C$4</c:f>
              <c:numCache>
                <c:formatCode>General</c:formatCode>
                <c:ptCount val="3"/>
                <c:pt idx="0">
                  <c:v>11969</c:v>
                </c:pt>
                <c:pt idx="1">
                  <c:v>12167</c:v>
                </c:pt>
                <c:pt idx="2">
                  <c:v>14467</c:v>
                </c:pt>
              </c:numCache>
            </c:numRef>
          </c:val>
          <c:extLst>
            <c:ext xmlns:c16="http://schemas.microsoft.com/office/drawing/2014/chart" uri="{C3380CC4-5D6E-409C-BE32-E72D297353CC}">
              <c16:uniqueId val="{00000001-96DC-461D-BEE5-1554BD0FD561}"/>
            </c:ext>
          </c:extLst>
        </c:ser>
        <c:dLbls>
          <c:showLegendKey val="0"/>
          <c:showVal val="0"/>
          <c:showCatName val="0"/>
          <c:showSerName val="0"/>
          <c:showPercent val="0"/>
          <c:showBubbleSize val="0"/>
        </c:dLbls>
        <c:gapWidth val="100"/>
        <c:overlap val="-27"/>
        <c:axId val="164606720"/>
        <c:axId val="164608256"/>
      </c:barChart>
      <c:catAx>
        <c:axId val="16460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64608256"/>
        <c:crosses val="autoZero"/>
        <c:auto val="1"/>
        <c:lblAlgn val="ctr"/>
        <c:lblOffset val="100"/>
        <c:noMultiLvlLbl val="0"/>
      </c:catAx>
      <c:valAx>
        <c:axId val="164608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64606720"/>
        <c:crosses val="autoZero"/>
        <c:crossBetween val="between"/>
      </c:valAx>
      <c:spPr>
        <a:noFill/>
        <a:ln>
          <a:noFill/>
        </a:ln>
        <a:effectLst/>
      </c:spPr>
    </c:plotArea>
    <c:legend>
      <c:legendPos val="b"/>
      <c:layout>
        <c:manualLayout>
          <c:xMode val="edge"/>
          <c:yMode val="edge"/>
          <c:x val="0"/>
          <c:y val="0.7974110757719427"/>
          <c:w val="1"/>
          <c:h val="0.2025889242280573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400" b="1" dirty="0">
                <a:solidFill>
                  <a:schemeClr val="tx1"/>
                </a:solidFill>
                <a:latin typeface="Times New Roman" panose="02020603050405020304" pitchFamily="18" charset="0"/>
                <a:cs typeface="Times New Roman" panose="02020603050405020304" pitchFamily="18" charset="0"/>
              </a:rPr>
              <a:t>Уровень регистрируемой безработицы,</a:t>
            </a:r>
            <a:r>
              <a:rPr lang="ru-RU" sz="1400" b="1" baseline="0" dirty="0">
                <a:solidFill>
                  <a:schemeClr val="tx1"/>
                </a:solidFill>
                <a:latin typeface="Times New Roman" panose="02020603050405020304" pitchFamily="18" charset="0"/>
                <a:cs typeface="Times New Roman" panose="02020603050405020304" pitchFamily="18" charset="0"/>
              </a:rPr>
              <a:t> %</a:t>
            </a:r>
            <a:endParaRPr lang="ru-RU" sz="14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lineChart>
        <c:grouping val="stacked"/>
        <c:varyColors val="0"/>
        <c:ser>
          <c:idx val="0"/>
          <c:order val="0"/>
          <c:tx>
            <c:strRef>
              <c:f>Лист1!$B$1</c:f>
              <c:strCache>
                <c:ptCount val="1"/>
                <c:pt idx="0">
                  <c:v>Ряд 1</c:v>
                </c:pt>
              </c:strCache>
            </c:strRef>
          </c:tx>
          <c:spPr>
            <a:ln w="38100" cap="rnd">
              <a:solidFill>
                <a:schemeClr val="accent5">
                  <a:lumMod val="75000"/>
                </a:schemeClr>
              </a:solidFill>
              <a:round/>
            </a:ln>
            <a:effectLst/>
          </c:spPr>
          <c:marker>
            <c:symbol val="diamond"/>
            <c:size val="6"/>
            <c:spPr>
              <a:solidFill>
                <a:srgbClr val="C00000"/>
              </a:solidFill>
              <a:ln w="38100">
                <a:solidFill>
                  <a:srgbClr val="0070C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2020 год</c:v>
                </c:pt>
                <c:pt idx="1">
                  <c:v>2021 год</c:v>
                </c:pt>
                <c:pt idx="2">
                  <c:v>2022 год</c:v>
                </c:pt>
              </c:strCache>
            </c:strRef>
          </c:cat>
          <c:val>
            <c:numRef>
              <c:f>Лист1!$B$2:$B$4</c:f>
              <c:numCache>
                <c:formatCode>0.0</c:formatCode>
                <c:ptCount val="3"/>
                <c:pt idx="0">
                  <c:v>3.8</c:v>
                </c:pt>
                <c:pt idx="1">
                  <c:v>2.2999999999999998</c:v>
                </c:pt>
                <c:pt idx="2" formatCode="General">
                  <c:v>1.1000000000000001</c:v>
                </c:pt>
              </c:numCache>
            </c:numRef>
          </c:val>
          <c:smooth val="0"/>
          <c:extLst>
            <c:ext xmlns:c16="http://schemas.microsoft.com/office/drawing/2014/chart" uri="{C3380CC4-5D6E-409C-BE32-E72D297353CC}">
              <c16:uniqueId val="{00000000-257C-4D39-82A9-2394BA2754EC}"/>
            </c:ext>
          </c:extLst>
        </c:ser>
        <c:dLbls>
          <c:showLegendKey val="0"/>
          <c:showVal val="0"/>
          <c:showCatName val="0"/>
          <c:showSerName val="0"/>
          <c:showPercent val="0"/>
          <c:showBubbleSize val="0"/>
        </c:dLbls>
        <c:marker val="1"/>
        <c:smooth val="0"/>
        <c:axId val="164727424"/>
        <c:axId val="164733312"/>
      </c:lineChart>
      <c:catAx>
        <c:axId val="1647274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64733312"/>
        <c:crosses val="autoZero"/>
        <c:auto val="1"/>
        <c:lblAlgn val="ctr"/>
        <c:lblOffset val="100"/>
        <c:noMultiLvlLbl val="0"/>
      </c:catAx>
      <c:valAx>
        <c:axId val="16473331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64727424"/>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400" b="1" dirty="0">
                <a:solidFill>
                  <a:schemeClr val="tx1"/>
                </a:solidFill>
                <a:latin typeface="Times New Roman" panose="02020603050405020304" pitchFamily="18" charset="0"/>
                <a:cs typeface="Times New Roman" panose="02020603050405020304" pitchFamily="18" charset="0"/>
              </a:rPr>
              <a:t>Показатели естественной убыли</a:t>
            </a:r>
            <a:r>
              <a:rPr lang="ru-RU" sz="1400" b="1" baseline="0" dirty="0">
                <a:solidFill>
                  <a:schemeClr val="tx1"/>
                </a:solidFill>
                <a:latin typeface="Times New Roman" panose="02020603050405020304" pitchFamily="18" charset="0"/>
                <a:cs typeface="Times New Roman" panose="02020603050405020304" pitchFamily="18" charset="0"/>
              </a:rPr>
              <a:t> населения, чел.</a:t>
            </a:r>
            <a:endParaRPr lang="ru-RU" sz="1400"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20165946643430088"/>
          <c:y val="1.796148463691990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570130828151473"/>
          <c:y val="0.1873410737175713"/>
          <c:w val="0.85141629676914576"/>
          <c:h val="0.47782062036489809"/>
        </c:manualLayout>
      </c:layout>
      <c:bar3DChart>
        <c:barDir val="col"/>
        <c:grouping val="clustered"/>
        <c:varyColors val="0"/>
        <c:ser>
          <c:idx val="0"/>
          <c:order val="0"/>
          <c:tx>
            <c:strRef>
              <c:f>Лист1!$B$1</c:f>
              <c:strCache>
                <c:ptCount val="1"/>
                <c:pt idx="0">
                  <c:v>Рождаемость населения</c:v>
                </c:pt>
              </c:strCache>
            </c:strRef>
          </c:tx>
          <c:spPr>
            <a:solidFill>
              <a:schemeClr val="accent1"/>
            </a:solidFill>
            <a:ln>
              <a:noFill/>
            </a:ln>
            <a:effectLst/>
            <a:sp3d/>
          </c:spPr>
          <c:invertIfNegative val="0"/>
          <c:dLbls>
            <c:dLbl>
              <c:idx val="0"/>
              <c:layout>
                <c:manualLayout>
                  <c:x val="-8.9679258952743979E-3"/>
                  <c:y val="-8.20322289771428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52-49F7-A543-538DD0689400}"/>
                </c:ext>
              </c:extLst>
            </c:dLbl>
            <c:dLbl>
              <c:idx val="1"/>
              <c:layout>
                <c:manualLayout>
                  <c:x val="2.989308631758023E-3"/>
                  <c:y val="-1.79615055691486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624-4158-9672-C9BA463EB25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imes New Roman" panose="02020603050405020304" pitchFamily="18" charset="0"/>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2021 год</c:v>
                </c:pt>
                <c:pt idx="1">
                  <c:v>2022 год</c:v>
                </c:pt>
              </c:strCache>
            </c:strRef>
          </c:cat>
          <c:val>
            <c:numRef>
              <c:f>Лист1!$B$2:$B$3</c:f>
              <c:numCache>
                <c:formatCode>General</c:formatCode>
                <c:ptCount val="2"/>
                <c:pt idx="0">
                  <c:v>215</c:v>
                </c:pt>
                <c:pt idx="1">
                  <c:v>227</c:v>
                </c:pt>
              </c:numCache>
            </c:numRef>
          </c:val>
          <c:extLst>
            <c:ext xmlns:c16="http://schemas.microsoft.com/office/drawing/2014/chart" uri="{C3380CC4-5D6E-409C-BE32-E72D297353CC}">
              <c16:uniqueId val="{00000000-44C6-47C1-A57A-15D27CA52EE3}"/>
            </c:ext>
          </c:extLst>
        </c:ser>
        <c:ser>
          <c:idx val="1"/>
          <c:order val="1"/>
          <c:tx>
            <c:strRef>
              <c:f>Лист1!$C$1</c:f>
              <c:strCache>
                <c:ptCount val="1"/>
                <c:pt idx="0">
                  <c:v>Смертность населения</c:v>
                </c:pt>
              </c:strCache>
            </c:strRef>
          </c:tx>
          <c:spPr>
            <a:solidFill>
              <a:schemeClr val="accent2"/>
            </a:solidFill>
            <a:ln>
              <a:noFill/>
            </a:ln>
            <a:effectLst/>
            <a:sp3d/>
          </c:spPr>
          <c:invertIfNegative val="0"/>
          <c:dLbls>
            <c:dLbl>
              <c:idx val="0"/>
              <c:layout>
                <c:manualLayout>
                  <c:x val="1.1957234527032476E-2"/>
                  <c:y val="-8.20322289771420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624-4158-9672-C9BA463EB258}"/>
                </c:ext>
              </c:extLst>
            </c:dLbl>
            <c:dLbl>
              <c:idx val="1"/>
              <c:layout>
                <c:manualLayout>
                  <c:x val="2.3914469054065059E-2"/>
                  <c:y val="-2.12854256503799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624-4158-9672-C9BA463EB25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imes New Roman" panose="02020603050405020304" pitchFamily="18" charset="0"/>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2021 год</c:v>
                </c:pt>
                <c:pt idx="1">
                  <c:v>2022 год</c:v>
                </c:pt>
              </c:strCache>
            </c:strRef>
          </c:cat>
          <c:val>
            <c:numRef>
              <c:f>Лист1!$C$2:$C$3</c:f>
              <c:numCache>
                <c:formatCode>General</c:formatCode>
                <c:ptCount val="2"/>
                <c:pt idx="0">
                  <c:v>458</c:v>
                </c:pt>
                <c:pt idx="1">
                  <c:v>308</c:v>
                </c:pt>
              </c:numCache>
            </c:numRef>
          </c:val>
          <c:extLst>
            <c:ext xmlns:c16="http://schemas.microsoft.com/office/drawing/2014/chart" uri="{C3380CC4-5D6E-409C-BE32-E72D297353CC}">
              <c16:uniqueId val="{00000001-44C6-47C1-A57A-15D27CA52EE3}"/>
            </c:ext>
          </c:extLst>
        </c:ser>
        <c:ser>
          <c:idx val="2"/>
          <c:order val="2"/>
          <c:tx>
            <c:strRef>
              <c:f>Лист1!$D$1</c:f>
              <c:strCache>
                <c:ptCount val="1"/>
                <c:pt idx="0">
                  <c:v>Естественная убыль</c:v>
                </c:pt>
              </c:strCache>
            </c:strRef>
          </c:tx>
          <c:spPr>
            <a:solidFill>
              <a:schemeClr val="accent3"/>
            </a:solidFill>
            <a:ln>
              <a:noFill/>
            </a:ln>
            <a:effectLst/>
            <a:sp3d/>
          </c:spPr>
          <c:invertIfNegative val="0"/>
          <c:dLbls>
            <c:dLbl>
              <c:idx val="0"/>
              <c:layout>
                <c:manualLayout>
                  <c:x val="2.3914469054065003E-2"/>
                  <c:y val="-1.24436040897759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24-4158-9672-C9BA463EB258}"/>
                </c:ext>
              </c:extLst>
            </c:dLbl>
            <c:dLbl>
              <c:idx val="1"/>
              <c:layout>
                <c:manualLayout>
                  <c:x val="2.9893086317581325E-2"/>
                  <c:y val="-2.52616669302121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24-4158-9672-C9BA463EB25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2021 год</c:v>
                </c:pt>
                <c:pt idx="1">
                  <c:v>2022 год</c:v>
                </c:pt>
              </c:strCache>
            </c:strRef>
          </c:cat>
          <c:val>
            <c:numRef>
              <c:f>Лист1!$D$2:$D$3</c:f>
              <c:numCache>
                <c:formatCode>General</c:formatCode>
                <c:ptCount val="2"/>
                <c:pt idx="0">
                  <c:v>243</c:v>
                </c:pt>
                <c:pt idx="1">
                  <c:v>81</c:v>
                </c:pt>
              </c:numCache>
            </c:numRef>
          </c:val>
          <c:extLst>
            <c:ext xmlns:c16="http://schemas.microsoft.com/office/drawing/2014/chart" uri="{C3380CC4-5D6E-409C-BE32-E72D297353CC}">
              <c16:uniqueId val="{00000002-44C6-47C1-A57A-15D27CA52EE3}"/>
            </c:ext>
          </c:extLst>
        </c:ser>
        <c:dLbls>
          <c:showLegendKey val="0"/>
          <c:showVal val="0"/>
          <c:showCatName val="0"/>
          <c:showSerName val="0"/>
          <c:showPercent val="0"/>
          <c:showBubbleSize val="0"/>
        </c:dLbls>
        <c:gapWidth val="150"/>
        <c:shape val="box"/>
        <c:axId val="165722752"/>
        <c:axId val="165724544"/>
        <c:axId val="0"/>
      </c:bar3DChart>
      <c:catAx>
        <c:axId val="1657227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65724544"/>
        <c:crosses val="autoZero"/>
        <c:auto val="1"/>
        <c:lblAlgn val="ctr"/>
        <c:lblOffset val="100"/>
        <c:noMultiLvlLbl val="0"/>
      </c:catAx>
      <c:valAx>
        <c:axId val="165724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65722752"/>
        <c:crosses val="autoZero"/>
        <c:crossBetween val="between"/>
      </c:valAx>
      <c:spPr>
        <a:noFill/>
        <a:ln>
          <a:noFill/>
        </a:ln>
        <a:effectLst/>
      </c:spPr>
    </c:plotArea>
    <c:legend>
      <c:legendPos val="b"/>
      <c:layout>
        <c:manualLayout>
          <c:xMode val="edge"/>
          <c:yMode val="edge"/>
          <c:x val="0.27202714951936846"/>
          <c:y val="0.77795955426763008"/>
          <c:w val="0.59030503430291303"/>
          <c:h val="0.2220404457323699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400" b="1" dirty="0">
                <a:solidFill>
                  <a:schemeClr val="tx1"/>
                </a:solidFill>
                <a:latin typeface="Times New Roman" panose="02020603050405020304" pitchFamily="18" charset="0"/>
                <a:cs typeface="Times New Roman" panose="02020603050405020304" pitchFamily="18" charset="0"/>
              </a:rPr>
              <a:t>Численность населения (на начало года), чел.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lineChart>
        <c:grouping val="stacked"/>
        <c:varyColors val="0"/>
        <c:ser>
          <c:idx val="0"/>
          <c:order val="0"/>
          <c:tx>
            <c:strRef>
              <c:f>Лист1!$B$1</c:f>
              <c:strCache>
                <c:ptCount val="1"/>
                <c:pt idx="0">
                  <c:v>Ряд 1</c:v>
                </c:pt>
              </c:strCache>
            </c:strRef>
          </c:tx>
          <c:spPr>
            <a:ln w="38100" cap="rnd">
              <a:solidFill>
                <a:schemeClr val="accent5">
                  <a:lumMod val="50000"/>
                </a:schemeClr>
              </a:solidFill>
              <a:round/>
            </a:ln>
            <a:effectLst/>
          </c:spPr>
          <c:marker>
            <c:symbol val="square"/>
            <c:size val="6"/>
            <c:spPr>
              <a:solidFill>
                <a:srgbClr val="FF0000"/>
              </a:solidFill>
              <a:ln w="38100">
                <a:solidFill>
                  <a:srgbClr val="FF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2018 год </c:v>
                </c:pt>
                <c:pt idx="1">
                  <c:v>2019 год </c:v>
                </c:pt>
                <c:pt idx="2">
                  <c:v>2020 год</c:v>
                </c:pt>
                <c:pt idx="3">
                  <c:v>2021 год</c:v>
                </c:pt>
                <c:pt idx="4">
                  <c:v>2022 год</c:v>
                </c:pt>
              </c:strCache>
            </c:strRef>
          </c:cat>
          <c:val>
            <c:numRef>
              <c:f>Лист1!$B$2:$B$6</c:f>
              <c:numCache>
                <c:formatCode>General</c:formatCode>
                <c:ptCount val="5"/>
                <c:pt idx="0">
                  <c:v>25099</c:v>
                </c:pt>
                <c:pt idx="1">
                  <c:v>24767</c:v>
                </c:pt>
                <c:pt idx="2">
                  <c:v>24455</c:v>
                </c:pt>
                <c:pt idx="3">
                  <c:v>23775</c:v>
                </c:pt>
                <c:pt idx="4">
                  <c:v>23222</c:v>
                </c:pt>
              </c:numCache>
            </c:numRef>
          </c:val>
          <c:smooth val="0"/>
          <c:extLst>
            <c:ext xmlns:c16="http://schemas.microsoft.com/office/drawing/2014/chart" uri="{C3380CC4-5D6E-409C-BE32-E72D297353CC}">
              <c16:uniqueId val="{00000000-3CD8-4BFE-A1A6-EBC7285EC6BE}"/>
            </c:ext>
          </c:extLst>
        </c:ser>
        <c:dLbls>
          <c:showLegendKey val="0"/>
          <c:showVal val="0"/>
          <c:showCatName val="0"/>
          <c:showSerName val="0"/>
          <c:showPercent val="0"/>
          <c:showBubbleSize val="0"/>
        </c:dLbls>
        <c:marker val="1"/>
        <c:smooth val="0"/>
        <c:axId val="164659968"/>
        <c:axId val="164661504"/>
      </c:lineChart>
      <c:catAx>
        <c:axId val="164659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64661504"/>
        <c:crosses val="autoZero"/>
        <c:auto val="1"/>
        <c:lblAlgn val="ctr"/>
        <c:lblOffset val="100"/>
        <c:noMultiLvlLbl val="0"/>
      </c:catAx>
      <c:valAx>
        <c:axId val="164661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64659968"/>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ru-RU" sz="1600" b="1" dirty="0">
                <a:solidFill>
                  <a:schemeClr val="tx1"/>
                </a:solidFill>
                <a:latin typeface="Times New Roman" panose="02020603050405020304" pitchFamily="18" charset="0"/>
                <a:cs typeface="Times New Roman" panose="02020603050405020304" pitchFamily="18" charset="0"/>
              </a:rPr>
              <a:t>Объем отгруженных товаров, выполненных работ и оказанных услуг (млн. руб.)</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14177232223239572"/>
          <c:y val="0.27748208808492747"/>
          <c:w val="0.85787490315884873"/>
          <c:h val="0.62382177076876899"/>
        </c:manualLayout>
      </c:layout>
      <c:lineChart>
        <c:grouping val="stacked"/>
        <c:varyColors val="0"/>
        <c:ser>
          <c:idx val="0"/>
          <c:order val="0"/>
          <c:tx>
            <c:strRef>
              <c:f>Лист1!$B$1</c:f>
              <c:strCache>
                <c:ptCount val="1"/>
                <c:pt idx="0">
                  <c:v>Столбец1</c:v>
                </c:pt>
              </c:strCache>
            </c:strRef>
          </c:tx>
          <c:spPr>
            <a:ln w="50800" cap="rnd">
              <a:solidFill>
                <a:srgbClr val="00B050"/>
              </a:solidFill>
              <a:round/>
            </a:ln>
            <a:effectLst/>
          </c:spPr>
          <c:marker>
            <c:symbol val="circle"/>
            <c:size val="5"/>
            <c:spPr>
              <a:solidFill>
                <a:schemeClr val="accent1"/>
              </a:solidFill>
              <a:ln w="50800">
                <a:solidFill>
                  <a:schemeClr val="accent1"/>
                </a:solidFill>
              </a:ln>
              <a:effectLst/>
            </c:spPr>
          </c:marker>
          <c:dLbls>
            <c:dLbl>
              <c:idx val="2"/>
              <c:spPr>
                <a:noFill/>
                <a:ln>
                  <a:noFill/>
                </a:ln>
                <a:effectLst/>
              </c:spPr>
              <c:txPr>
                <a:bodyPr rot="0" spcFirstLastPara="1" vertOverflow="ellipsis" vert="horz" wrap="square" lIns="38100" tIns="19050" rIns="38100" bIns="19050" anchor="ctr" anchorCtr="0">
                  <a:spAutoFit/>
                </a:bodyPr>
                <a:lstStyle/>
                <a:p>
                  <a:pPr algn="ctr">
                    <a:defRPr sz="1600" b="1" i="0" u="none" strike="noStrike" kern="1200" baseline="0">
                      <a:solidFill>
                        <a:schemeClr val="tx1"/>
                      </a:solidFill>
                      <a:latin typeface="Times New Roman" panose="02020603050405020304" pitchFamily="18" charset="0"/>
                      <a:ea typeface="+mn-ea"/>
                      <a:cs typeface="+mn-cs"/>
                    </a:defRPr>
                  </a:pPr>
                  <a:endParaRPr lang="ru-RU"/>
                </a:p>
              </c:txPr>
              <c:dLblPos val="t"/>
              <c:showLegendKey val="0"/>
              <c:showVal val="1"/>
              <c:showCatName val="0"/>
              <c:showSerName val="0"/>
              <c:showPercent val="0"/>
              <c:showBubbleSize val="0"/>
              <c:extLst>
                <c:ext xmlns:c16="http://schemas.microsoft.com/office/drawing/2014/chart" uri="{C3380CC4-5D6E-409C-BE32-E72D297353CC}">
                  <c16:uniqueId val="{00000003-2F14-471E-85CD-3183F8EFD7E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Лист1!$A$2:$A$5</c:f>
              <c:strCache>
                <c:ptCount val="4"/>
                <c:pt idx="0">
                  <c:v>2019 год </c:v>
                </c:pt>
                <c:pt idx="1">
                  <c:v>2020 год</c:v>
                </c:pt>
                <c:pt idx="2">
                  <c:v>2021 год</c:v>
                </c:pt>
                <c:pt idx="3">
                  <c:v>2022 год</c:v>
                </c:pt>
              </c:strCache>
            </c:strRef>
          </c:cat>
          <c:val>
            <c:numRef>
              <c:f>Лист1!$B$2:$B$5</c:f>
              <c:numCache>
                <c:formatCode>0.0</c:formatCode>
                <c:ptCount val="4"/>
                <c:pt idx="0">
                  <c:v>6763.2</c:v>
                </c:pt>
                <c:pt idx="1">
                  <c:v>6594.3</c:v>
                </c:pt>
                <c:pt idx="2">
                  <c:v>6444</c:v>
                </c:pt>
                <c:pt idx="3">
                  <c:v>8259.9</c:v>
                </c:pt>
              </c:numCache>
            </c:numRef>
          </c:val>
          <c:smooth val="0"/>
          <c:extLst>
            <c:ext xmlns:c16="http://schemas.microsoft.com/office/drawing/2014/chart" uri="{C3380CC4-5D6E-409C-BE32-E72D297353CC}">
              <c16:uniqueId val="{00000000-2F14-471E-85CD-3183F8EFD7E3}"/>
            </c:ext>
          </c:extLst>
        </c:ser>
        <c:dLbls>
          <c:showLegendKey val="0"/>
          <c:showVal val="0"/>
          <c:showCatName val="0"/>
          <c:showSerName val="0"/>
          <c:showPercent val="0"/>
          <c:showBubbleSize val="0"/>
        </c:dLbls>
        <c:marker val="1"/>
        <c:smooth val="0"/>
        <c:axId val="57702272"/>
        <c:axId val="57703808"/>
      </c:lineChart>
      <c:catAx>
        <c:axId val="577022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57703808"/>
        <c:crosses val="autoZero"/>
        <c:auto val="1"/>
        <c:lblAlgn val="ctr"/>
        <c:lblOffset val="100"/>
        <c:noMultiLvlLbl val="0"/>
      </c:catAx>
      <c:valAx>
        <c:axId val="5770380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57702272"/>
        <c:crosses val="autoZero"/>
        <c:crossBetween val="between"/>
      </c:valAx>
      <c:spPr>
        <a:solidFill>
          <a:schemeClr val="accent2">
            <a:lumMod val="40000"/>
            <a:lumOff val="60000"/>
          </a:schemeClr>
        </a:solidFill>
        <a:ln>
          <a:noFill/>
        </a:ln>
        <a:effectLst/>
      </c:spPr>
    </c:plotArea>
    <c:plotVisOnly val="1"/>
    <c:dispBlanksAs val="gap"/>
    <c:showDLblsOverMax val="0"/>
  </c:chart>
  <c:spPr>
    <a:solidFill>
      <a:schemeClr val="accent2">
        <a:lumMod val="40000"/>
        <a:lumOff val="60000"/>
      </a:schemeClr>
    </a:solid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600" b="1" baseline="0" dirty="0">
                <a:solidFill>
                  <a:schemeClr val="tx1"/>
                </a:solidFill>
                <a:latin typeface="Times New Roman" panose="02020603050405020304" pitchFamily="18" charset="0"/>
                <a:cs typeface="Times New Roman" panose="02020603050405020304" pitchFamily="18" charset="0"/>
              </a:rPr>
              <a:t>Выручка от реализации товаров, выполненных работ, оказанных </a:t>
            </a:r>
            <a:r>
              <a:rPr lang="ru-RU" sz="1600" b="1" baseline="0">
                <a:solidFill>
                  <a:schemeClr val="tx1"/>
                </a:solidFill>
                <a:latin typeface="Times New Roman" panose="02020603050405020304" pitchFamily="18" charset="0"/>
                <a:cs typeface="Times New Roman" panose="02020603050405020304" pitchFamily="18" charset="0"/>
              </a:rPr>
              <a:t>услуг </a:t>
            </a:r>
            <a:endParaRPr lang="ru-RU" sz="1600" b="1" baseline="0" smtClean="0">
              <a:solidFill>
                <a:schemeClr val="tx1"/>
              </a:solidFill>
              <a:latin typeface="Times New Roman" panose="02020603050405020304" pitchFamily="18" charset="0"/>
              <a:cs typeface="Times New Roman" panose="02020603050405020304" pitchFamily="18" charset="0"/>
            </a:endParaRPr>
          </a:p>
          <a:p>
            <a:pPr>
              <a:defRPr/>
            </a:pPr>
            <a:r>
              <a:rPr lang="ru-RU" sz="1600" b="1" baseline="0" smtClean="0">
                <a:solidFill>
                  <a:schemeClr val="tx1"/>
                </a:solidFill>
                <a:latin typeface="Times New Roman" panose="02020603050405020304" pitchFamily="18" charset="0"/>
                <a:cs typeface="Times New Roman" panose="02020603050405020304" pitchFamily="18" charset="0"/>
              </a:rPr>
              <a:t>(</a:t>
            </a:r>
            <a:r>
              <a:rPr lang="ru-RU" sz="1600" b="1" baseline="0" dirty="0">
                <a:solidFill>
                  <a:schemeClr val="tx1"/>
                </a:solidFill>
                <a:latin typeface="Times New Roman" panose="02020603050405020304" pitchFamily="18" charset="0"/>
                <a:cs typeface="Times New Roman" panose="02020603050405020304" pitchFamily="18" charset="0"/>
              </a:rPr>
              <a:t>млн. руб.)</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Лист1!$B$1</c:f>
              <c:strCache>
                <c:ptCount val="1"/>
                <c:pt idx="0">
                  <c:v>Ряд 1</c:v>
                </c:pt>
              </c:strCache>
            </c:strRef>
          </c:tx>
          <c:spPr>
            <a:solidFill>
              <a:srgbClr val="FFC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2019 год</c:v>
                </c:pt>
                <c:pt idx="1">
                  <c:v>2020 год</c:v>
                </c:pt>
                <c:pt idx="2">
                  <c:v>2021 год</c:v>
                </c:pt>
                <c:pt idx="3">
                  <c:v>2022 год</c:v>
                </c:pt>
              </c:strCache>
            </c:strRef>
          </c:cat>
          <c:val>
            <c:numRef>
              <c:f>Лист1!$B$2:$B$5</c:f>
              <c:numCache>
                <c:formatCode>General</c:formatCode>
                <c:ptCount val="4"/>
                <c:pt idx="0">
                  <c:v>7446.2</c:v>
                </c:pt>
                <c:pt idx="1">
                  <c:v>6678.2</c:v>
                </c:pt>
                <c:pt idx="2" formatCode="0.0">
                  <c:v>6518</c:v>
                </c:pt>
                <c:pt idx="3">
                  <c:v>8377.1</c:v>
                </c:pt>
              </c:numCache>
            </c:numRef>
          </c:val>
          <c:extLst>
            <c:ext xmlns:c16="http://schemas.microsoft.com/office/drawing/2014/chart" uri="{C3380CC4-5D6E-409C-BE32-E72D297353CC}">
              <c16:uniqueId val="{00000000-C022-4BA7-BFC4-0176714A2228}"/>
            </c:ext>
          </c:extLst>
        </c:ser>
        <c:dLbls>
          <c:showLegendKey val="0"/>
          <c:showVal val="0"/>
          <c:showCatName val="0"/>
          <c:showSerName val="0"/>
          <c:showPercent val="0"/>
          <c:showBubbleSize val="0"/>
        </c:dLbls>
        <c:gapWidth val="150"/>
        <c:shape val="box"/>
        <c:axId val="151454080"/>
        <c:axId val="151455616"/>
        <c:axId val="0"/>
      </c:bar3DChart>
      <c:catAx>
        <c:axId val="1514540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1455616"/>
        <c:crosses val="autoZero"/>
        <c:auto val="1"/>
        <c:lblAlgn val="ctr"/>
        <c:lblOffset val="100"/>
        <c:noMultiLvlLbl val="0"/>
      </c:catAx>
      <c:valAx>
        <c:axId val="151455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1454080"/>
        <c:crosses val="autoZero"/>
        <c:crossBetween val="between"/>
      </c:valAx>
      <c:spPr>
        <a:noFill/>
        <a:ln>
          <a:noFill/>
        </a:ln>
        <a:effectLst/>
      </c:spPr>
    </c:plotArea>
    <c:plotVisOnly val="1"/>
    <c:dispBlanksAs val="gap"/>
    <c:showDLblsOverMax val="0"/>
  </c:chart>
  <c:spPr>
    <a:solidFill>
      <a:schemeClr val="accent3">
        <a:lumMod val="40000"/>
        <a:lumOff val="60000"/>
      </a:schemeClr>
    </a:solid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600" b="1" dirty="0">
                <a:solidFill>
                  <a:schemeClr val="tx1"/>
                </a:solidFill>
                <a:latin typeface="Times New Roman" panose="02020603050405020304" pitchFamily="18" charset="0"/>
                <a:cs typeface="Times New Roman" panose="02020603050405020304" pitchFamily="18" charset="0"/>
              </a:rPr>
              <a:t>Показатели промышленного производства</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3160377881789624"/>
          <c:y val="0.11446008311847325"/>
          <c:w val="0.56839622118210364"/>
          <c:h val="0.80321122609559048"/>
        </c:manualLayout>
      </c:layout>
      <c:bar3DChart>
        <c:barDir val="col"/>
        <c:grouping val="clustered"/>
        <c:varyColors val="0"/>
        <c:ser>
          <c:idx val="0"/>
          <c:order val="0"/>
          <c:tx>
            <c:strRef>
              <c:f>Лист1!$B$1</c:f>
              <c:strCache>
                <c:ptCount val="1"/>
                <c:pt idx="0">
                  <c:v>Добыча полезных ископаемых</c:v>
                </c:pt>
              </c:strCache>
            </c:strRef>
          </c:tx>
          <c:spPr>
            <a:solidFill>
              <a:schemeClr val="accent1"/>
            </a:solidFill>
            <a:ln>
              <a:noFill/>
            </a:ln>
            <a:effectLst/>
            <a:sp3d/>
          </c:spPr>
          <c:invertIfNegative val="0"/>
          <c:dLbls>
            <c:dLbl>
              <c:idx val="0"/>
              <c:layout>
                <c:manualLayout>
                  <c:x val="9.4967342654680501E-3"/>
                  <c:y val="-1.8689760691005759E-2"/>
                </c:manualLayout>
              </c:layout>
              <c:tx>
                <c:rich>
                  <a:bodyPr rot="0" spcFirstLastPara="1" vertOverflow="ellipsis" vert="horz" wrap="square" lIns="38100" tIns="19050" rIns="38100" bIns="19050" anchor="ctr" anchorCtr="0">
                    <a:no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dirty="0" smtClean="0"/>
                      <a:t>5067,8</a:t>
                    </a:r>
                    <a:endParaRPr lang="en-US" dirty="0"/>
                  </a:p>
                </c:rich>
              </c:tx>
              <c:spPr>
                <a:noFill/>
                <a:ln>
                  <a:noFill/>
                </a:ln>
                <a:effectLst/>
              </c:spPr>
              <c:txPr>
                <a:bodyPr rot="0" spcFirstLastPara="1" vertOverflow="ellipsis" vert="horz" wrap="square" lIns="38100" tIns="19050" rIns="38100" bIns="19050" anchor="ctr" anchorCtr="0">
                  <a:no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0.10878077431354315"/>
                      <c:h val="6.3545603315320401E-2"/>
                    </c:manualLayout>
                  </c15:layout>
                </c:ext>
                <c:ext xmlns:c16="http://schemas.microsoft.com/office/drawing/2014/chart" uri="{C3380CC4-5D6E-409C-BE32-E72D297353CC}">
                  <c16:uniqueId val="{00000000-4D17-48A3-A9F9-FF310597CB68}"/>
                </c:ext>
              </c:extLst>
            </c:dLbl>
            <c:dLbl>
              <c:idx val="1"/>
              <c:layout>
                <c:manualLayout>
                  <c:x val="1.9856808009614892E-2"/>
                  <c:y val="-3.7379766656070831E-2"/>
                </c:manualLayout>
              </c:layout>
              <c:tx>
                <c:rich>
                  <a:bodyPr rot="0" spcFirstLastPara="1" vertOverflow="ellipsis" vert="horz" wrap="square" lIns="38100" tIns="19050" rIns="38100" bIns="19050" anchor="ctr" anchorCtr="0">
                    <a:no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dirty="0" smtClean="0"/>
                      <a:t>6940,0</a:t>
                    </a:r>
                  </a:p>
                </c:rich>
              </c:tx>
              <c:spPr>
                <a:noFill/>
                <a:ln>
                  <a:noFill/>
                </a:ln>
                <a:effectLst/>
              </c:spPr>
              <c:txPr>
                <a:bodyPr rot="0" spcFirstLastPara="1" vertOverflow="ellipsis" vert="horz" wrap="square" lIns="38100" tIns="19050" rIns="38100" bIns="19050" anchor="ctr" anchorCtr="0">
                  <a:no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8.8060626825249219E-2"/>
                      <c:h val="5.420066165130269E-2"/>
                    </c:manualLayout>
                  </c15:layout>
                </c:ext>
                <c:ext xmlns:c16="http://schemas.microsoft.com/office/drawing/2014/chart" uri="{C3380CC4-5D6E-409C-BE32-E72D297353CC}">
                  <c16:uniqueId val="{00000001-4D17-48A3-A9F9-FF310597CB68}"/>
                </c:ext>
              </c:extLst>
            </c:dLbl>
            <c:spPr>
              <a:noFill/>
              <a:ln>
                <a:noFill/>
              </a:ln>
              <a:effectLst/>
            </c:spPr>
            <c:txPr>
              <a:bodyPr rot="0" spcFirstLastPara="1" vertOverflow="ellipsis" vert="horz" wrap="square" lIns="38100" tIns="19050" rIns="38100" bIns="19050" anchor="ctr" anchorCtr="0">
                <a:sp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2021 год</c:v>
                </c:pt>
                <c:pt idx="1">
                  <c:v>2022 год</c:v>
                </c:pt>
              </c:strCache>
            </c:strRef>
          </c:cat>
          <c:val>
            <c:numRef>
              <c:f>Лист1!$B$2:$B$3</c:f>
              <c:numCache>
                <c:formatCode>0.0</c:formatCode>
                <c:ptCount val="2"/>
                <c:pt idx="0">
                  <c:v>5067.8</c:v>
                </c:pt>
                <c:pt idx="1">
                  <c:v>6940</c:v>
                </c:pt>
              </c:numCache>
            </c:numRef>
          </c:val>
          <c:extLst>
            <c:ext xmlns:c16="http://schemas.microsoft.com/office/drawing/2014/chart" uri="{C3380CC4-5D6E-409C-BE32-E72D297353CC}">
              <c16:uniqueId val="{00000000-57B1-45F1-9798-87FBFACCBA32}"/>
            </c:ext>
          </c:extLst>
        </c:ser>
        <c:ser>
          <c:idx val="1"/>
          <c:order val="1"/>
          <c:tx>
            <c:strRef>
              <c:f>Лист1!$C$1</c:f>
              <c:strCache>
                <c:ptCount val="1"/>
                <c:pt idx="0">
                  <c:v>Обрабатывающие производства</c:v>
                </c:pt>
              </c:strCache>
            </c:strRef>
          </c:tx>
          <c:spPr>
            <a:solidFill>
              <a:schemeClr val="accent2"/>
            </a:solidFill>
            <a:ln>
              <a:noFill/>
            </a:ln>
            <a:effectLst/>
            <a:sp3d/>
          </c:spPr>
          <c:invertIfNegative val="0"/>
          <c:dLbls>
            <c:dLbl>
              <c:idx val="0"/>
              <c:layout>
                <c:manualLayout>
                  <c:x val="1.4676771137541535E-2"/>
                  <c:y val="-1.5574902773362844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6.9067158294313105E-2"/>
                      <c:h val="8.2235486643355823E-2"/>
                    </c:manualLayout>
                  </c15:layout>
                </c:ext>
                <c:ext xmlns:c16="http://schemas.microsoft.com/office/drawing/2014/chart" uri="{C3380CC4-5D6E-409C-BE32-E72D297353CC}">
                  <c16:uniqueId val="{00000005-4D17-48A3-A9F9-FF310597CB68}"/>
                </c:ext>
              </c:extLst>
            </c:dLbl>
            <c:dLbl>
              <c:idx val="1"/>
              <c:layout>
                <c:manualLayout>
                  <c:x val="1.2086752701504794E-2"/>
                  <c:y val="-2.3362231523014552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6.0433763507523969E-2"/>
                      <c:h val="7.6005525534010673E-2"/>
                    </c:manualLayout>
                  </c15:layout>
                </c:ext>
                <c:ext xmlns:c16="http://schemas.microsoft.com/office/drawing/2014/chart" uri="{C3380CC4-5D6E-409C-BE32-E72D297353CC}">
                  <c16:uniqueId val="{00000003-4D17-48A3-A9F9-FF310597CB6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2021 год</c:v>
                </c:pt>
                <c:pt idx="1">
                  <c:v>2022 год</c:v>
                </c:pt>
              </c:strCache>
            </c:strRef>
          </c:cat>
          <c:val>
            <c:numRef>
              <c:f>Лист1!$C$2:$C$3</c:f>
              <c:numCache>
                <c:formatCode>0.0</c:formatCode>
                <c:ptCount val="2"/>
                <c:pt idx="0">
                  <c:v>46.9</c:v>
                </c:pt>
                <c:pt idx="1">
                  <c:v>42</c:v>
                </c:pt>
              </c:numCache>
            </c:numRef>
          </c:val>
          <c:extLst>
            <c:ext xmlns:c16="http://schemas.microsoft.com/office/drawing/2014/chart" uri="{C3380CC4-5D6E-409C-BE32-E72D297353CC}">
              <c16:uniqueId val="{00000001-57B1-45F1-9798-87FBFACCBA32}"/>
            </c:ext>
          </c:extLst>
        </c:ser>
        <c:ser>
          <c:idx val="2"/>
          <c:order val="2"/>
          <c:tx>
            <c:strRef>
              <c:f>Лист1!$D$1</c:f>
              <c:strCache>
                <c:ptCount val="1"/>
                <c:pt idx="0">
                  <c:v>Обеспечение электрической энергии, газом и паром; кондиционирование воздуха</c:v>
                </c:pt>
              </c:strCache>
            </c:strRef>
          </c:tx>
          <c:spPr>
            <a:solidFill>
              <a:schemeClr val="accent3"/>
            </a:solidFill>
            <a:ln>
              <a:noFill/>
            </a:ln>
            <a:effectLst/>
            <a:sp3d/>
          </c:spPr>
          <c:invertIfNegative val="0"/>
          <c:dLbls>
            <c:dLbl>
              <c:idx val="0"/>
              <c:layout>
                <c:manualLayout>
                  <c:x val="2.4173505403009589E-2"/>
                  <c:y val="-2.1804863882708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D17-48A3-A9F9-FF310597CB68}"/>
                </c:ext>
              </c:extLst>
            </c:dLbl>
            <c:dLbl>
              <c:idx val="1"/>
              <c:layout>
                <c:manualLayout>
                  <c:x val="1.2086752701504668E-2"/>
                  <c:y val="-6.2299611093451467E-3"/>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7.252051620902876E-2"/>
                      <c:h val="7.9120506088683235E-2"/>
                    </c:manualLayout>
                  </c15:layout>
                </c:ext>
                <c:ext xmlns:c16="http://schemas.microsoft.com/office/drawing/2014/chart" uri="{C3380CC4-5D6E-409C-BE32-E72D297353CC}">
                  <c16:uniqueId val="{00000002-4D17-48A3-A9F9-FF310597CB6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2021 год</c:v>
                </c:pt>
                <c:pt idx="1">
                  <c:v>2022 год</c:v>
                </c:pt>
              </c:strCache>
            </c:strRef>
          </c:cat>
          <c:val>
            <c:numRef>
              <c:f>Лист1!$D$2:$D$3</c:f>
              <c:numCache>
                <c:formatCode>General</c:formatCode>
                <c:ptCount val="2"/>
                <c:pt idx="0" formatCode="0.0">
                  <c:v>85.4</c:v>
                </c:pt>
                <c:pt idx="1">
                  <c:v>102.3</c:v>
                </c:pt>
              </c:numCache>
            </c:numRef>
          </c:val>
          <c:extLst>
            <c:ext xmlns:c16="http://schemas.microsoft.com/office/drawing/2014/chart" uri="{C3380CC4-5D6E-409C-BE32-E72D297353CC}">
              <c16:uniqueId val="{00000002-57B1-45F1-9798-87FBFACCBA32}"/>
            </c:ext>
          </c:extLst>
        </c:ser>
        <c:dLbls>
          <c:showLegendKey val="0"/>
          <c:showVal val="0"/>
          <c:showCatName val="0"/>
          <c:showSerName val="0"/>
          <c:showPercent val="0"/>
          <c:showBubbleSize val="0"/>
        </c:dLbls>
        <c:gapWidth val="100"/>
        <c:shape val="box"/>
        <c:axId val="151364736"/>
        <c:axId val="151366272"/>
        <c:axId val="0"/>
      </c:bar3DChart>
      <c:catAx>
        <c:axId val="1513647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1366272"/>
        <c:crosses val="autoZero"/>
        <c:auto val="1"/>
        <c:lblAlgn val="ctr"/>
        <c:lblOffset val="100"/>
        <c:noMultiLvlLbl val="0"/>
      </c:catAx>
      <c:valAx>
        <c:axId val="15136627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1364736"/>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600" b="1" dirty="0">
                <a:solidFill>
                  <a:schemeClr val="tx1"/>
                </a:solidFill>
              </a:rPr>
              <a:t>Доля сельскохозяйственного производства в общем объеме по категориям хозяйств</a:t>
            </a: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0.20128659335939306"/>
          <c:y val="0.15066312267683557"/>
          <c:w val="0.61828273510799958"/>
          <c:h val="0.71275006791118922"/>
        </c:manualLayout>
      </c:layout>
      <c:pieChart>
        <c:varyColors val="1"/>
        <c:ser>
          <c:idx val="0"/>
          <c:order val="0"/>
          <c:tx>
            <c:strRef>
              <c:f>Лист1!$B$1</c:f>
              <c:strCache>
                <c:ptCount val="1"/>
                <c:pt idx="0">
                  <c:v>Столбец1</c:v>
                </c:pt>
              </c:strCache>
            </c:strRef>
          </c:tx>
          <c:explosion val="1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3DD-434D-8563-3E7F080929C7}"/>
              </c:ext>
            </c:extLst>
          </c:dPt>
          <c:dPt>
            <c:idx val="1"/>
            <c:bubble3D val="0"/>
            <c:explosion val="13"/>
            <c:spPr>
              <a:solidFill>
                <a:schemeClr val="accent2"/>
              </a:solidFill>
              <a:ln w="19050">
                <a:solidFill>
                  <a:schemeClr val="lt1"/>
                </a:solidFill>
              </a:ln>
              <a:effectLst/>
            </c:spPr>
            <c:extLst>
              <c:ext xmlns:c16="http://schemas.microsoft.com/office/drawing/2014/chart" uri="{C3380CC4-5D6E-409C-BE32-E72D297353CC}">
                <c16:uniqueId val="{00000001-4F3F-4524-A760-A6678A955C4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3DD-434D-8563-3E7F080929C7}"/>
              </c:ext>
            </c:extLst>
          </c:dPt>
          <c:dLbls>
            <c:spPr>
              <a:noFill/>
              <a:ln>
                <a:noFill/>
              </a:ln>
              <a:effectLst/>
            </c:spPr>
            <c:txPr>
              <a:bodyPr rot="0" spcFirstLastPara="1" vertOverflow="ellipsis" vert="horz" wrap="square" anchor="ctr" anchorCtr="0"/>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Лист1!$A$2:$A$3</c:f>
              <c:strCache>
                <c:ptCount val="2"/>
                <c:pt idx="0">
                  <c:v>Сельскохозяйственные организации</c:v>
                </c:pt>
                <c:pt idx="1">
                  <c:v>Крестьянские (фермерские) хозяйства</c:v>
                </c:pt>
              </c:strCache>
            </c:strRef>
          </c:cat>
          <c:val>
            <c:numRef>
              <c:f>Лист1!$B$2:$B$3</c:f>
              <c:numCache>
                <c:formatCode>0.0%</c:formatCode>
                <c:ptCount val="2"/>
                <c:pt idx="0">
                  <c:v>0.36599999999999999</c:v>
                </c:pt>
                <c:pt idx="1">
                  <c:v>0.63400000000000001</c:v>
                </c:pt>
              </c:numCache>
            </c:numRef>
          </c:val>
          <c:extLst>
            <c:ext xmlns:c16="http://schemas.microsoft.com/office/drawing/2014/chart" uri="{C3380CC4-5D6E-409C-BE32-E72D297353CC}">
              <c16:uniqueId val="{00000000-4F3F-4524-A760-A6678A955C49}"/>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Entry>
      <c:layout>
        <c:manualLayout>
          <c:xMode val="edge"/>
          <c:yMode val="edge"/>
          <c:x val="0"/>
          <c:y val="0.86738406098596743"/>
          <c:w val="1"/>
          <c:h val="0.1318186272655688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zero"/>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400" b="1" dirty="0">
                <a:solidFill>
                  <a:schemeClr val="tx1"/>
                </a:solidFill>
                <a:latin typeface="Times New Roman" panose="02020603050405020304" pitchFamily="18" charset="0"/>
                <a:cs typeface="Times New Roman" panose="02020603050405020304" pitchFamily="18" charset="0"/>
              </a:rPr>
              <a:t>Производство </a:t>
            </a:r>
            <a:r>
              <a:rPr lang="ru-RU" sz="1400" b="1" dirty="0" smtClean="0">
                <a:solidFill>
                  <a:schemeClr val="tx1"/>
                </a:solidFill>
                <a:latin typeface="Times New Roman" panose="02020603050405020304" pitchFamily="18" charset="0"/>
                <a:cs typeface="Times New Roman" panose="02020603050405020304" pitchFamily="18" charset="0"/>
              </a:rPr>
              <a:t>зерна, </a:t>
            </a:r>
            <a:r>
              <a:rPr lang="ru-RU" sz="1400" b="1" dirty="0">
                <a:solidFill>
                  <a:schemeClr val="tx1"/>
                </a:solidFill>
                <a:latin typeface="Times New Roman" panose="02020603050405020304" pitchFamily="18" charset="0"/>
                <a:cs typeface="Times New Roman" panose="02020603050405020304" pitchFamily="18" charset="0"/>
              </a:rPr>
              <a:t>тонн</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0.1440018977488606"/>
          <c:y val="0.16389432705675344"/>
          <c:w val="0.8130808088904049"/>
          <c:h val="0.70240881643781317"/>
        </c:manualLayout>
      </c:layout>
      <c:barChart>
        <c:barDir val="col"/>
        <c:grouping val="clustered"/>
        <c:varyColors val="0"/>
        <c:ser>
          <c:idx val="0"/>
          <c:order val="0"/>
          <c:tx>
            <c:strRef>
              <c:f>Лист1!$B$1</c:f>
              <c:strCache>
                <c:ptCount val="1"/>
                <c:pt idx="0">
                  <c:v>Ряд 1</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2021 год</c:v>
                </c:pt>
                <c:pt idx="1">
                  <c:v>2022 год</c:v>
                </c:pt>
              </c:strCache>
            </c:strRef>
          </c:cat>
          <c:val>
            <c:numRef>
              <c:f>Лист1!$B$2:$B$3</c:f>
              <c:numCache>
                <c:formatCode>General</c:formatCode>
                <c:ptCount val="2"/>
                <c:pt idx="0" formatCode="0.0">
                  <c:v>92181.7</c:v>
                </c:pt>
                <c:pt idx="1">
                  <c:v>80728.3</c:v>
                </c:pt>
              </c:numCache>
            </c:numRef>
          </c:val>
          <c:extLst>
            <c:ext xmlns:c16="http://schemas.microsoft.com/office/drawing/2014/chart" uri="{C3380CC4-5D6E-409C-BE32-E72D297353CC}">
              <c16:uniqueId val="{00000000-EAA3-406A-857F-D0D7D6D95BF6}"/>
            </c:ext>
          </c:extLst>
        </c:ser>
        <c:dLbls>
          <c:showLegendKey val="0"/>
          <c:showVal val="0"/>
          <c:showCatName val="0"/>
          <c:showSerName val="0"/>
          <c:showPercent val="0"/>
          <c:showBubbleSize val="0"/>
        </c:dLbls>
        <c:gapWidth val="100"/>
        <c:overlap val="100"/>
        <c:axId val="157667328"/>
        <c:axId val="157668864"/>
      </c:barChart>
      <c:catAx>
        <c:axId val="15766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7668864"/>
        <c:crosses val="autoZero"/>
        <c:auto val="1"/>
        <c:lblAlgn val="ctr"/>
        <c:lblOffset val="100"/>
        <c:noMultiLvlLbl val="0"/>
      </c:catAx>
      <c:valAx>
        <c:axId val="15766886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7667328"/>
        <c:crosses val="autoZero"/>
        <c:crossBetween val="between"/>
      </c:valAx>
      <c:spPr>
        <a:noFill/>
        <a:ln>
          <a:noFill/>
        </a:ln>
        <a:effectLst/>
      </c:spPr>
    </c:plotArea>
    <c:plotVisOnly val="1"/>
    <c:dispBlanksAs val="gap"/>
    <c:showDLblsOverMax val="0"/>
  </c:chart>
  <c:spPr>
    <a:solidFill>
      <a:schemeClr val="accent2">
        <a:lumMod val="40000"/>
        <a:lumOff val="60000"/>
      </a:schemeClr>
    </a:solidFill>
    <a:ln>
      <a:noFill/>
    </a:ln>
    <a:effectLst/>
  </c:spPr>
  <c:txPr>
    <a:bodyPr/>
    <a:lstStyle/>
    <a:p>
      <a:pPr>
        <a:defRPr/>
      </a:pPr>
      <a:endParaRPr lang="ru-RU"/>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400" b="1" dirty="0">
                <a:solidFill>
                  <a:schemeClr val="tx1"/>
                </a:solidFill>
                <a:latin typeface="Times New Roman" panose="02020603050405020304" pitchFamily="18" charset="0"/>
                <a:cs typeface="Times New Roman" panose="02020603050405020304" pitchFamily="18" charset="0"/>
              </a:rPr>
              <a:t>Производство</a:t>
            </a:r>
            <a:r>
              <a:rPr lang="ru-RU" sz="1400" b="1" baseline="0" dirty="0">
                <a:solidFill>
                  <a:schemeClr val="tx1"/>
                </a:solidFill>
                <a:latin typeface="Times New Roman" panose="02020603050405020304" pitchFamily="18" charset="0"/>
                <a:cs typeface="Times New Roman" panose="02020603050405020304" pitchFamily="18" charset="0"/>
              </a:rPr>
              <a:t> молока, тонн</a:t>
            </a:r>
            <a:endParaRPr lang="ru-RU" sz="14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0.14035244489158749"/>
          <c:y val="0.17471872188482454"/>
          <c:w val="0.81251291848762619"/>
          <c:h val="0.69485494394655356"/>
        </c:manualLayout>
      </c:layout>
      <c:barChart>
        <c:barDir val="col"/>
        <c:grouping val="clustered"/>
        <c:varyColors val="0"/>
        <c:ser>
          <c:idx val="0"/>
          <c:order val="0"/>
          <c:tx>
            <c:strRef>
              <c:f>Лист1!$B$1</c:f>
              <c:strCache>
                <c:ptCount val="1"/>
                <c:pt idx="0">
                  <c:v>Столбец3</c:v>
                </c:pt>
              </c:strCache>
            </c:strRef>
          </c:tx>
          <c:spPr>
            <a:solidFill>
              <a:srgbClr val="FFFF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2021 год</c:v>
                </c:pt>
                <c:pt idx="1">
                  <c:v>2022 год</c:v>
                </c:pt>
              </c:strCache>
            </c:strRef>
          </c:cat>
          <c:val>
            <c:numRef>
              <c:f>Лист1!$B$2:$B$3</c:f>
              <c:numCache>
                <c:formatCode>General</c:formatCode>
                <c:ptCount val="2"/>
                <c:pt idx="0">
                  <c:v>1448.1</c:v>
                </c:pt>
                <c:pt idx="1">
                  <c:v>607.79999999999995</c:v>
                </c:pt>
              </c:numCache>
            </c:numRef>
          </c:val>
          <c:extLst>
            <c:ext xmlns:c16="http://schemas.microsoft.com/office/drawing/2014/chart" uri="{C3380CC4-5D6E-409C-BE32-E72D297353CC}">
              <c16:uniqueId val="{00000000-5701-4241-A930-C5D50024D02C}"/>
            </c:ext>
          </c:extLst>
        </c:ser>
        <c:dLbls>
          <c:showLegendKey val="0"/>
          <c:showVal val="0"/>
          <c:showCatName val="0"/>
          <c:showSerName val="0"/>
          <c:showPercent val="0"/>
          <c:showBubbleSize val="0"/>
        </c:dLbls>
        <c:gapWidth val="100"/>
        <c:overlap val="100"/>
        <c:axId val="157771648"/>
        <c:axId val="157773184"/>
      </c:barChart>
      <c:catAx>
        <c:axId val="15777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7773184"/>
        <c:crosses val="autoZero"/>
        <c:auto val="1"/>
        <c:lblAlgn val="ctr"/>
        <c:lblOffset val="100"/>
        <c:noMultiLvlLbl val="0"/>
      </c:catAx>
      <c:valAx>
        <c:axId val="157773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7771648"/>
        <c:crosses val="autoZero"/>
        <c:crossBetween val="between"/>
      </c:valAx>
      <c:spPr>
        <a:noFill/>
        <a:ln>
          <a:noFill/>
        </a:ln>
        <a:effectLst/>
      </c:spPr>
    </c:plotArea>
    <c:plotVisOnly val="1"/>
    <c:dispBlanksAs val="gap"/>
    <c:showDLblsOverMax val="0"/>
  </c:chart>
  <c:spPr>
    <a:solidFill>
      <a:srgbClr val="FFCC99"/>
    </a:solid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400" b="1" dirty="0">
                <a:solidFill>
                  <a:schemeClr val="tx1"/>
                </a:solidFill>
                <a:latin typeface="Times New Roman" panose="02020603050405020304" pitchFamily="18" charset="0"/>
                <a:cs typeface="Times New Roman" panose="02020603050405020304" pitchFamily="18" charset="0"/>
              </a:rPr>
              <a:t>Производство </a:t>
            </a:r>
            <a:r>
              <a:rPr lang="ru-RU" sz="1400" b="1" dirty="0" smtClean="0">
                <a:solidFill>
                  <a:schemeClr val="tx1"/>
                </a:solidFill>
                <a:latin typeface="Times New Roman" panose="02020603050405020304" pitchFamily="18" charset="0"/>
                <a:cs typeface="Times New Roman" panose="02020603050405020304" pitchFamily="18" charset="0"/>
              </a:rPr>
              <a:t>рапса,</a:t>
            </a:r>
            <a:r>
              <a:rPr lang="ru-RU" sz="1400" b="1" baseline="0" dirty="0" smtClean="0">
                <a:solidFill>
                  <a:schemeClr val="tx1"/>
                </a:solidFill>
                <a:latin typeface="Times New Roman" panose="02020603050405020304" pitchFamily="18" charset="0"/>
                <a:cs typeface="Times New Roman" panose="02020603050405020304" pitchFamily="18" charset="0"/>
              </a:rPr>
              <a:t> </a:t>
            </a:r>
            <a:r>
              <a:rPr lang="ru-RU" sz="1400" b="1" baseline="0" dirty="0">
                <a:solidFill>
                  <a:schemeClr val="tx1"/>
                </a:solidFill>
                <a:latin typeface="Times New Roman" panose="02020603050405020304" pitchFamily="18" charset="0"/>
                <a:cs typeface="Times New Roman" panose="02020603050405020304" pitchFamily="18" charset="0"/>
              </a:rPr>
              <a:t>тонн</a:t>
            </a:r>
            <a:r>
              <a:rPr lang="ru-RU" sz="1400" b="1" dirty="0">
                <a:solidFill>
                  <a:schemeClr val="tx1"/>
                </a:solidFill>
                <a:latin typeface="Times New Roman" panose="02020603050405020304" pitchFamily="18" charset="0"/>
                <a:cs typeface="Times New Roman" panose="02020603050405020304" pitchFamily="18" charset="0"/>
              </a:rPr>
              <a:t>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barChart>
        <c:barDir val="col"/>
        <c:grouping val="clustered"/>
        <c:varyColors val="0"/>
        <c:ser>
          <c:idx val="0"/>
          <c:order val="0"/>
          <c:tx>
            <c:strRef>
              <c:f>Лист1!$B$1</c:f>
              <c:strCache>
                <c:ptCount val="1"/>
                <c:pt idx="0">
                  <c:v>картофель</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2021 год</c:v>
                </c:pt>
                <c:pt idx="1">
                  <c:v>2022 год</c:v>
                </c:pt>
              </c:strCache>
            </c:strRef>
          </c:cat>
          <c:val>
            <c:numRef>
              <c:f>Лист1!$B$2:$B$3</c:f>
              <c:numCache>
                <c:formatCode>General</c:formatCode>
                <c:ptCount val="2"/>
                <c:pt idx="0">
                  <c:v>7923.4</c:v>
                </c:pt>
                <c:pt idx="1">
                  <c:v>25551.8</c:v>
                </c:pt>
              </c:numCache>
            </c:numRef>
          </c:val>
          <c:extLst>
            <c:ext xmlns:c16="http://schemas.microsoft.com/office/drawing/2014/chart" uri="{C3380CC4-5D6E-409C-BE32-E72D297353CC}">
              <c16:uniqueId val="{00000000-91AA-4956-AD98-5AB6C7C1579F}"/>
            </c:ext>
          </c:extLst>
        </c:ser>
        <c:dLbls>
          <c:showLegendKey val="0"/>
          <c:showVal val="0"/>
          <c:showCatName val="0"/>
          <c:showSerName val="0"/>
          <c:showPercent val="0"/>
          <c:showBubbleSize val="0"/>
        </c:dLbls>
        <c:gapWidth val="100"/>
        <c:overlap val="100"/>
        <c:axId val="157814144"/>
        <c:axId val="157869184"/>
      </c:barChart>
      <c:catAx>
        <c:axId val="1578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7869184"/>
        <c:crosses val="autoZero"/>
        <c:auto val="1"/>
        <c:lblAlgn val="ctr"/>
        <c:lblOffset val="100"/>
        <c:noMultiLvlLbl val="0"/>
      </c:catAx>
      <c:valAx>
        <c:axId val="157869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7814144"/>
        <c:crosses val="autoZero"/>
        <c:crossBetween val="between"/>
      </c:valAx>
      <c:spPr>
        <a:noFill/>
        <a:ln>
          <a:noFill/>
        </a:ln>
        <a:effectLst/>
      </c:spPr>
    </c:plotArea>
    <c:plotVisOnly val="1"/>
    <c:dispBlanksAs val="gap"/>
    <c:showDLblsOverMax val="0"/>
  </c:chart>
  <c:spPr>
    <a:solidFill>
      <a:schemeClr val="bg2"/>
    </a:solidFill>
    <a:ln>
      <a:noFill/>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400" b="1" dirty="0">
                <a:solidFill>
                  <a:schemeClr val="tx1"/>
                </a:solidFill>
                <a:latin typeface="Times New Roman" panose="02020603050405020304" pitchFamily="18" charset="0"/>
                <a:cs typeface="Times New Roman" panose="02020603050405020304" pitchFamily="18" charset="0"/>
              </a:rPr>
              <a:t>Производство мяса</a:t>
            </a:r>
            <a:r>
              <a:rPr lang="ru-RU" sz="1400" b="1" baseline="0" dirty="0">
                <a:solidFill>
                  <a:schemeClr val="tx1"/>
                </a:solidFill>
                <a:latin typeface="Times New Roman" panose="02020603050405020304" pitchFamily="18" charset="0"/>
                <a:cs typeface="Times New Roman" panose="02020603050405020304" pitchFamily="18" charset="0"/>
              </a:rPr>
              <a:t>, тонн</a:t>
            </a:r>
            <a:endParaRPr lang="ru-RU" sz="14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0.14845572714142874"/>
          <c:y val="0.15782012493232767"/>
          <c:w val="0.83981762684617089"/>
          <c:h val="0.7292129927808656"/>
        </c:manualLayout>
      </c:layout>
      <c:barChart>
        <c:barDir val="col"/>
        <c:grouping val="clustered"/>
        <c:varyColors val="0"/>
        <c:ser>
          <c:idx val="0"/>
          <c:order val="0"/>
          <c:tx>
            <c:strRef>
              <c:f>Лист1!$B$1</c:f>
              <c:strCache>
                <c:ptCount val="1"/>
                <c:pt idx="0">
                  <c:v>Ряд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2021 год</c:v>
                </c:pt>
                <c:pt idx="1">
                  <c:v>2022 год</c:v>
                </c:pt>
              </c:strCache>
            </c:strRef>
          </c:cat>
          <c:val>
            <c:numRef>
              <c:f>Лист1!$B$2:$B$3</c:f>
              <c:numCache>
                <c:formatCode>General</c:formatCode>
                <c:ptCount val="2"/>
                <c:pt idx="0" formatCode="0.0">
                  <c:v>287.89999999999998</c:v>
                </c:pt>
                <c:pt idx="1">
                  <c:v>194.9</c:v>
                </c:pt>
              </c:numCache>
            </c:numRef>
          </c:val>
          <c:extLst>
            <c:ext xmlns:c16="http://schemas.microsoft.com/office/drawing/2014/chart" uri="{C3380CC4-5D6E-409C-BE32-E72D297353CC}">
              <c16:uniqueId val="{00000000-05AD-4780-BFE3-7CBAC1F0374E}"/>
            </c:ext>
          </c:extLst>
        </c:ser>
        <c:dLbls>
          <c:showLegendKey val="0"/>
          <c:showVal val="0"/>
          <c:showCatName val="0"/>
          <c:showSerName val="0"/>
          <c:showPercent val="0"/>
          <c:showBubbleSize val="0"/>
        </c:dLbls>
        <c:gapWidth val="100"/>
        <c:overlap val="100"/>
        <c:axId val="157684864"/>
        <c:axId val="157686400"/>
      </c:barChart>
      <c:catAx>
        <c:axId val="15768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7686400"/>
        <c:crosses val="autoZero"/>
        <c:auto val="1"/>
        <c:lblAlgn val="ctr"/>
        <c:lblOffset val="100"/>
        <c:noMultiLvlLbl val="0"/>
      </c:catAx>
      <c:valAx>
        <c:axId val="1576864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7684864"/>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a:effectLst/>
  </c:spPr>
  <c:txPr>
    <a:bodyPr/>
    <a:lstStyle/>
    <a:p>
      <a:pPr>
        <a:defRPr/>
      </a:pPr>
      <a:endParaRPr lang="ru-RU"/>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270B31-7B95-49CA-B966-146B3CD1B5F6}" type="doc">
      <dgm:prSet loTypeId="urn:microsoft.com/office/officeart/2005/8/layout/cycle8" loCatId="cycle" qsTypeId="urn:microsoft.com/office/officeart/2005/8/quickstyle/3d1" qsCatId="3D" csTypeId="urn:microsoft.com/office/officeart/2005/8/colors/colorful5" csCatId="colorful" phldr="1"/>
      <dgm:spPr/>
      <dgm:t>
        <a:bodyPr/>
        <a:lstStyle/>
        <a:p>
          <a:endParaRPr lang="ru-RU"/>
        </a:p>
      </dgm:t>
    </dgm:pt>
    <dgm:pt modelId="{C8BC168E-4DA7-41F2-AF25-E11B78337A4D}">
      <dgm:prSet phldrT="[Текст]" custT="1"/>
      <dgm:spPr>
        <a:solidFill>
          <a:schemeClr val="accent1">
            <a:lumMod val="75000"/>
          </a:schemeClr>
        </a:solidFill>
      </dgm:spPr>
      <dgm:t>
        <a:bodyPr/>
        <a:lstStyle/>
        <a:p>
          <a:r>
            <a:rPr lang="ru-RU" sz="1800" b="1" dirty="0">
              <a:latin typeface="Times New Roman" panose="02020603050405020304" pitchFamily="18" charset="0"/>
              <a:cs typeface="Times New Roman" panose="02020603050405020304" pitchFamily="18" charset="0"/>
            </a:rPr>
            <a:t>Образование</a:t>
          </a:r>
        </a:p>
      </dgm:t>
    </dgm:pt>
    <dgm:pt modelId="{A32A9CE0-534A-4005-A687-1E2350416FBA}" type="parTrans" cxnId="{6DEAA40F-3172-4AFE-95A2-4935AA2E055C}">
      <dgm:prSet/>
      <dgm:spPr/>
      <dgm:t>
        <a:bodyPr/>
        <a:lstStyle/>
        <a:p>
          <a:endParaRPr lang="ru-RU"/>
        </a:p>
      </dgm:t>
    </dgm:pt>
    <dgm:pt modelId="{D56E0492-685B-4DAF-8E1A-2BD057DE8D21}" type="sibTrans" cxnId="{6DEAA40F-3172-4AFE-95A2-4935AA2E055C}">
      <dgm:prSet/>
      <dgm:spPr/>
      <dgm:t>
        <a:bodyPr/>
        <a:lstStyle/>
        <a:p>
          <a:endParaRPr lang="ru-RU"/>
        </a:p>
      </dgm:t>
    </dgm:pt>
    <dgm:pt modelId="{CECD8DF5-70B6-4764-912F-C2F837A4F2F4}">
      <dgm:prSet phldrT="[Текст]" custT="1"/>
      <dgm:spPr>
        <a:solidFill>
          <a:srgbClr val="00B0F0"/>
        </a:solidFill>
      </dgm:spPr>
      <dgm:t>
        <a:bodyPr/>
        <a:lstStyle/>
        <a:p>
          <a:r>
            <a:rPr lang="ru-RU" sz="1800" b="1" dirty="0">
              <a:latin typeface="Times New Roman" panose="02020603050405020304" pitchFamily="18" charset="0"/>
              <a:cs typeface="Times New Roman" panose="02020603050405020304" pitchFamily="18" charset="0"/>
            </a:rPr>
            <a:t>Культура</a:t>
          </a:r>
        </a:p>
      </dgm:t>
    </dgm:pt>
    <dgm:pt modelId="{10207DE7-E39F-4F1C-80F7-44827203CE90}" type="parTrans" cxnId="{556B776D-F826-4FFD-9C81-9B175A72285D}">
      <dgm:prSet/>
      <dgm:spPr/>
      <dgm:t>
        <a:bodyPr/>
        <a:lstStyle/>
        <a:p>
          <a:endParaRPr lang="ru-RU"/>
        </a:p>
      </dgm:t>
    </dgm:pt>
    <dgm:pt modelId="{1C09ED6C-A435-4C85-AF13-066150870B74}" type="sibTrans" cxnId="{556B776D-F826-4FFD-9C81-9B175A72285D}">
      <dgm:prSet/>
      <dgm:spPr/>
      <dgm:t>
        <a:bodyPr/>
        <a:lstStyle/>
        <a:p>
          <a:endParaRPr lang="ru-RU"/>
        </a:p>
      </dgm:t>
    </dgm:pt>
    <dgm:pt modelId="{1A2BA95B-4298-4325-83CC-7A78761C989E}">
      <dgm:prSet phldrT="[Текст]" custT="1"/>
      <dgm:spPr>
        <a:solidFill>
          <a:srgbClr val="00B050"/>
        </a:solidFill>
      </dgm:spPr>
      <dgm:t>
        <a:bodyPr/>
        <a:lstStyle/>
        <a:p>
          <a:r>
            <a:rPr lang="ru-RU" sz="1800" b="1" dirty="0">
              <a:latin typeface="Times New Roman" panose="02020603050405020304" pitchFamily="18" charset="0"/>
              <a:cs typeface="Times New Roman" panose="02020603050405020304" pitchFamily="18" charset="0"/>
            </a:rPr>
            <a:t>Спорт</a:t>
          </a:r>
        </a:p>
      </dgm:t>
    </dgm:pt>
    <dgm:pt modelId="{15585EAA-9E58-46B5-B004-A742B1005CC6}" type="parTrans" cxnId="{D96A1E9B-F64E-4EEE-BF7A-A62DF674851E}">
      <dgm:prSet/>
      <dgm:spPr/>
      <dgm:t>
        <a:bodyPr/>
        <a:lstStyle/>
        <a:p>
          <a:endParaRPr lang="ru-RU"/>
        </a:p>
      </dgm:t>
    </dgm:pt>
    <dgm:pt modelId="{6BF4578E-D4D7-442C-B0E6-7B5B32278122}" type="sibTrans" cxnId="{D96A1E9B-F64E-4EEE-BF7A-A62DF674851E}">
      <dgm:prSet/>
      <dgm:spPr/>
      <dgm:t>
        <a:bodyPr/>
        <a:lstStyle/>
        <a:p>
          <a:endParaRPr lang="ru-RU"/>
        </a:p>
      </dgm:t>
    </dgm:pt>
    <dgm:pt modelId="{AB7C0824-E82F-457F-B6A8-462227AD0233}">
      <dgm:prSet phldrT="[Текст]" custT="1"/>
      <dgm:spPr>
        <a:solidFill>
          <a:schemeClr val="accent2">
            <a:lumMod val="75000"/>
          </a:schemeClr>
        </a:solidFill>
      </dgm:spPr>
      <dgm:t>
        <a:bodyPr/>
        <a:lstStyle/>
        <a:p>
          <a:r>
            <a:rPr lang="ru-RU" sz="1800" b="1" dirty="0">
              <a:latin typeface="Times New Roman" panose="02020603050405020304" pitchFamily="18" charset="0"/>
              <a:cs typeface="Times New Roman" panose="02020603050405020304" pitchFamily="18" charset="0"/>
            </a:rPr>
            <a:t>Здравоохранение</a:t>
          </a:r>
        </a:p>
      </dgm:t>
    </dgm:pt>
    <dgm:pt modelId="{DEA8397B-24AE-423C-96FB-DC801A6264C2}" type="parTrans" cxnId="{69A46E86-DCB6-45FC-82EA-6243FBB359AB}">
      <dgm:prSet/>
      <dgm:spPr/>
      <dgm:t>
        <a:bodyPr/>
        <a:lstStyle/>
        <a:p>
          <a:endParaRPr lang="ru-RU"/>
        </a:p>
      </dgm:t>
    </dgm:pt>
    <dgm:pt modelId="{A099378C-6D86-4EBF-9076-7B6AFE039BEE}" type="sibTrans" cxnId="{69A46E86-DCB6-45FC-82EA-6243FBB359AB}">
      <dgm:prSet/>
      <dgm:spPr/>
      <dgm:t>
        <a:bodyPr/>
        <a:lstStyle/>
        <a:p>
          <a:endParaRPr lang="ru-RU"/>
        </a:p>
      </dgm:t>
    </dgm:pt>
    <dgm:pt modelId="{7D2BC67D-7D43-496D-8C6B-5EFE0C66D455}" type="pres">
      <dgm:prSet presAssocID="{52270B31-7B95-49CA-B966-146B3CD1B5F6}" presName="compositeShape" presStyleCnt="0">
        <dgm:presLayoutVars>
          <dgm:chMax val="7"/>
          <dgm:dir/>
          <dgm:resizeHandles val="exact"/>
        </dgm:presLayoutVars>
      </dgm:prSet>
      <dgm:spPr/>
      <dgm:t>
        <a:bodyPr/>
        <a:lstStyle/>
        <a:p>
          <a:endParaRPr lang="ru-RU"/>
        </a:p>
      </dgm:t>
    </dgm:pt>
    <dgm:pt modelId="{D501073B-DC01-4F82-88B2-4310D5272E84}" type="pres">
      <dgm:prSet presAssocID="{52270B31-7B95-49CA-B966-146B3CD1B5F6}" presName="wedge1" presStyleLbl="node1" presStyleIdx="0" presStyleCnt="4"/>
      <dgm:spPr/>
      <dgm:t>
        <a:bodyPr/>
        <a:lstStyle/>
        <a:p>
          <a:endParaRPr lang="ru-RU"/>
        </a:p>
      </dgm:t>
    </dgm:pt>
    <dgm:pt modelId="{7044296B-F718-4185-B585-BA3A7652854D}" type="pres">
      <dgm:prSet presAssocID="{52270B31-7B95-49CA-B966-146B3CD1B5F6}" presName="dummy1a" presStyleCnt="0"/>
      <dgm:spPr/>
    </dgm:pt>
    <dgm:pt modelId="{C923F7E1-5D3D-482D-84A2-ABFC88F5DE3C}" type="pres">
      <dgm:prSet presAssocID="{52270B31-7B95-49CA-B966-146B3CD1B5F6}" presName="dummy1b" presStyleCnt="0"/>
      <dgm:spPr/>
    </dgm:pt>
    <dgm:pt modelId="{13958756-1AFB-44AE-86B3-43C16047AC20}" type="pres">
      <dgm:prSet presAssocID="{52270B31-7B95-49CA-B966-146B3CD1B5F6}" presName="wedge1Tx" presStyleLbl="node1" presStyleIdx="0" presStyleCnt="4">
        <dgm:presLayoutVars>
          <dgm:chMax val="0"/>
          <dgm:chPref val="0"/>
          <dgm:bulletEnabled val="1"/>
        </dgm:presLayoutVars>
      </dgm:prSet>
      <dgm:spPr/>
      <dgm:t>
        <a:bodyPr/>
        <a:lstStyle/>
        <a:p>
          <a:endParaRPr lang="ru-RU"/>
        </a:p>
      </dgm:t>
    </dgm:pt>
    <dgm:pt modelId="{A6D8367E-D80B-449D-AED6-F94BD611E1A8}" type="pres">
      <dgm:prSet presAssocID="{52270B31-7B95-49CA-B966-146B3CD1B5F6}" presName="wedge2" presStyleLbl="node1" presStyleIdx="1" presStyleCnt="4" custScaleX="109735"/>
      <dgm:spPr/>
      <dgm:t>
        <a:bodyPr/>
        <a:lstStyle/>
        <a:p>
          <a:endParaRPr lang="ru-RU"/>
        </a:p>
      </dgm:t>
    </dgm:pt>
    <dgm:pt modelId="{56A9D4C2-943D-44E4-8235-7C6873D89A60}" type="pres">
      <dgm:prSet presAssocID="{52270B31-7B95-49CA-B966-146B3CD1B5F6}" presName="dummy2a" presStyleCnt="0"/>
      <dgm:spPr/>
    </dgm:pt>
    <dgm:pt modelId="{089442F0-3D6A-4449-8C8D-ED3EBCCDC92A}" type="pres">
      <dgm:prSet presAssocID="{52270B31-7B95-49CA-B966-146B3CD1B5F6}" presName="dummy2b" presStyleCnt="0"/>
      <dgm:spPr/>
    </dgm:pt>
    <dgm:pt modelId="{DF225A8A-46A3-4EEA-BC23-E01D8BC174C8}" type="pres">
      <dgm:prSet presAssocID="{52270B31-7B95-49CA-B966-146B3CD1B5F6}" presName="wedge2Tx" presStyleLbl="node1" presStyleIdx="1" presStyleCnt="4">
        <dgm:presLayoutVars>
          <dgm:chMax val="0"/>
          <dgm:chPref val="0"/>
          <dgm:bulletEnabled val="1"/>
        </dgm:presLayoutVars>
      </dgm:prSet>
      <dgm:spPr/>
      <dgm:t>
        <a:bodyPr/>
        <a:lstStyle/>
        <a:p>
          <a:endParaRPr lang="ru-RU"/>
        </a:p>
      </dgm:t>
    </dgm:pt>
    <dgm:pt modelId="{399B7B9D-F653-45F0-93D5-C51F55BF3F0F}" type="pres">
      <dgm:prSet presAssocID="{52270B31-7B95-49CA-B966-146B3CD1B5F6}" presName="wedge3" presStyleLbl="node1" presStyleIdx="2" presStyleCnt="4"/>
      <dgm:spPr/>
      <dgm:t>
        <a:bodyPr/>
        <a:lstStyle/>
        <a:p>
          <a:endParaRPr lang="ru-RU"/>
        </a:p>
      </dgm:t>
    </dgm:pt>
    <dgm:pt modelId="{789B9B69-648F-4D11-9E4B-96D22C6E06F2}" type="pres">
      <dgm:prSet presAssocID="{52270B31-7B95-49CA-B966-146B3CD1B5F6}" presName="dummy3a" presStyleCnt="0"/>
      <dgm:spPr/>
    </dgm:pt>
    <dgm:pt modelId="{25CCCB4A-68CB-4B2D-840F-6579D9422A8C}" type="pres">
      <dgm:prSet presAssocID="{52270B31-7B95-49CA-B966-146B3CD1B5F6}" presName="dummy3b" presStyleCnt="0"/>
      <dgm:spPr/>
    </dgm:pt>
    <dgm:pt modelId="{97D871E3-DA81-4ABE-8262-41980BDDEDE8}" type="pres">
      <dgm:prSet presAssocID="{52270B31-7B95-49CA-B966-146B3CD1B5F6}" presName="wedge3Tx" presStyleLbl="node1" presStyleIdx="2" presStyleCnt="4">
        <dgm:presLayoutVars>
          <dgm:chMax val="0"/>
          <dgm:chPref val="0"/>
          <dgm:bulletEnabled val="1"/>
        </dgm:presLayoutVars>
      </dgm:prSet>
      <dgm:spPr/>
      <dgm:t>
        <a:bodyPr/>
        <a:lstStyle/>
        <a:p>
          <a:endParaRPr lang="ru-RU"/>
        </a:p>
      </dgm:t>
    </dgm:pt>
    <dgm:pt modelId="{2220B845-8F28-4E3B-840A-E60F70C6BDBC}" type="pres">
      <dgm:prSet presAssocID="{52270B31-7B95-49CA-B966-146B3CD1B5F6}" presName="wedge4" presStyleLbl="node1" presStyleIdx="3" presStyleCnt="4" custScaleX="102328"/>
      <dgm:spPr/>
      <dgm:t>
        <a:bodyPr/>
        <a:lstStyle/>
        <a:p>
          <a:endParaRPr lang="ru-RU"/>
        </a:p>
      </dgm:t>
    </dgm:pt>
    <dgm:pt modelId="{F4C6B2BD-9117-40F7-8D45-0DEA6B01251C}" type="pres">
      <dgm:prSet presAssocID="{52270B31-7B95-49CA-B966-146B3CD1B5F6}" presName="dummy4a" presStyleCnt="0"/>
      <dgm:spPr/>
    </dgm:pt>
    <dgm:pt modelId="{E98CE624-1ECD-4C30-B84D-6B99CFB4FA12}" type="pres">
      <dgm:prSet presAssocID="{52270B31-7B95-49CA-B966-146B3CD1B5F6}" presName="dummy4b" presStyleCnt="0"/>
      <dgm:spPr/>
    </dgm:pt>
    <dgm:pt modelId="{1731C15C-3604-4D4F-A179-C19BF54346BE}" type="pres">
      <dgm:prSet presAssocID="{52270B31-7B95-49CA-B966-146B3CD1B5F6}" presName="wedge4Tx" presStyleLbl="node1" presStyleIdx="3" presStyleCnt="4">
        <dgm:presLayoutVars>
          <dgm:chMax val="0"/>
          <dgm:chPref val="0"/>
          <dgm:bulletEnabled val="1"/>
        </dgm:presLayoutVars>
      </dgm:prSet>
      <dgm:spPr/>
      <dgm:t>
        <a:bodyPr/>
        <a:lstStyle/>
        <a:p>
          <a:endParaRPr lang="ru-RU"/>
        </a:p>
      </dgm:t>
    </dgm:pt>
    <dgm:pt modelId="{F3F1862D-425C-4D09-9FFE-1C4983EEF0E7}" type="pres">
      <dgm:prSet presAssocID="{D56E0492-685B-4DAF-8E1A-2BD057DE8D21}" presName="arrowWedge1" presStyleLbl="fgSibTrans2D1" presStyleIdx="0" presStyleCnt="4"/>
      <dgm:spPr>
        <a:solidFill>
          <a:schemeClr val="accent1">
            <a:lumMod val="75000"/>
          </a:schemeClr>
        </a:solidFill>
      </dgm:spPr>
    </dgm:pt>
    <dgm:pt modelId="{71655FF5-58C6-43CD-8F76-CADD1F621AFD}" type="pres">
      <dgm:prSet presAssocID="{1C09ED6C-A435-4C85-AF13-066150870B74}" presName="arrowWedge2" presStyleLbl="fgSibTrans2D1" presStyleIdx="1" presStyleCnt="4"/>
      <dgm:spPr>
        <a:solidFill>
          <a:srgbClr val="00B0F0"/>
        </a:solidFill>
      </dgm:spPr>
    </dgm:pt>
    <dgm:pt modelId="{51C2EDB8-9343-463E-B977-F7C3491EA22B}" type="pres">
      <dgm:prSet presAssocID="{6BF4578E-D4D7-442C-B0E6-7B5B32278122}" presName="arrowWedge3" presStyleLbl="fgSibTrans2D1" presStyleIdx="2" presStyleCnt="4"/>
      <dgm:spPr>
        <a:solidFill>
          <a:srgbClr val="00B050"/>
        </a:solidFill>
      </dgm:spPr>
    </dgm:pt>
    <dgm:pt modelId="{90F34D9C-C281-4B51-870E-579AC11054CC}" type="pres">
      <dgm:prSet presAssocID="{A099378C-6D86-4EBF-9076-7B6AFE039BEE}" presName="arrowWedge4" presStyleLbl="fgSibTrans2D1" presStyleIdx="3" presStyleCnt="4"/>
      <dgm:spPr>
        <a:solidFill>
          <a:schemeClr val="accent2">
            <a:lumMod val="75000"/>
          </a:schemeClr>
        </a:solidFill>
      </dgm:spPr>
    </dgm:pt>
  </dgm:ptLst>
  <dgm:cxnLst>
    <dgm:cxn modelId="{556B776D-F826-4FFD-9C81-9B175A72285D}" srcId="{52270B31-7B95-49CA-B966-146B3CD1B5F6}" destId="{CECD8DF5-70B6-4764-912F-C2F837A4F2F4}" srcOrd="1" destOrd="0" parTransId="{10207DE7-E39F-4F1C-80F7-44827203CE90}" sibTransId="{1C09ED6C-A435-4C85-AF13-066150870B74}"/>
    <dgm:cxn modelId="{CF82EF73-8401-4520-8297-982ADC1A6EDF}" type="presOf" srcId="{CECD8DF5-70B6-4764-912F-C2F837A4F2F4}" destId="{DF225A8A-46A3-4EEA-BC23-E01D8BC174C8}" srcOrd="1" destOrd="0" presId="urn:microsoft.com/office/officeart/2005/8/layout/cycle8"/>
    <dgm:cxn modelId="{6DEAA40F-3172-4AFE-95A2-4935AA2E055C}" srcId="{52270B31-7B95-49CA-B966-146B3CD1B5F6}" destId="{C8BC168E-4DA7-41F2-AF25-E11B78337A4D}" srcOrd="0" destOrd="0" parTransId="{A32A9CE0-534A-4005-A687-1E2350416FBA}" sibTransId="{D56E0492-685B-4DAF-8E1A-2BD057DE8D21}"/>
    <dgm:cxn modelId="{FA17EE4B-855C-4B7A-9062-10ED0D5DC80B}" type="presOf" srcId="{C8BC168E-4DA7-41F2-AF25-E11B78337A4D}" destId="{D501073B-DC01-4F82-88B2-4310D5272E84}" srcOrd="0" destOrd="0" presId="urn:microsoft.com/office/officeart/2005/8/layout/cycle8"/>
    <dgm:cxn modelId="{005962C7-7DEA-4A1B-A97C-A9C321B613E1}" type="presOf" srcId="{C8BC168E-4DA7-41F2-AF25-E11B78337A4D}" destId="{13958756-1AFB-44AE-86B3-43C16047AC20}" srcOrd="1" destOrd="0" presId="urn:microsoft.com/office/officeart/2005/8/layout/cycle8"/>
    <dgm:cxn modelId="{A0E039AD-242D-4283-A08F-CBDFE446DC38}" type="presOf" srcId="{AB7C0824-E82F-457F-B6A8-462227AD0233}" destId="{1731C15C-3604-4D4F-A179-C19BF54346BE}" srcOrd="1" destOrd="0" presId="urn:microsoft.com/office/officeart/2005/8/layout/cycle8"/>
    <dgm:cxn modelId="{45322235-2BA5-439D-84EB-E1AFF846AAD2}" type="presOf" srcId="{1A2BA95B-4298-4325-83CC-7A78761C989E}" destId="{399B7B9D-F653-45F0-93D5-C51F55BF3F0F}" srcOrd="0" destOrd="0" presId="urn:microsoft.com/office/officeart/2005/8/layout/cycle8"/>
    <dgm:cxn modelId="{5D1ABDB6-C82B-49C9-B2DD-67D09F3DC6F3}" type="presOf" srcId="{CECD8DF5-70B6-4764-912F-C2F837A4F2F4}" destId="{A6D8367E-D80B-449D-AED6-F94BD611E1A8}" srcOrd="0" destOrd="0" presId="urn:microsoft.com/office/officeart/2005/8/layout/cycle8"/>
    <dgm:cxn modelId="{024A7670-F222-4A5A-8815-E2E82D84688E}" type="presOf" srcId="{AB7C0824-E82F-457F-B6A8-462227AD0233}" destId="{2220B845-8F28-4E3B-840A-E60F70C6BDBC}" srcOrd="0" destOrd="0" presId="urn:microsoft.com/office/officeart/2005/8/layout/cycle8"/>
    <dgm:cxn modelId="{D96A1E9B-F64E-4EEE-BF7A-A62DF674851E}" srcId="{52270B31-7B95-49CA-B966-146B3CD1B5F6}" destId="{1A2BA95B-4298-4325-83CC-7A78761C989E}" srcOrd="2" destOrd="0" parTransId="{15585EAA-9E58-46B5-B004-A742B1005CC6}" sibTransId="{6BF4578E-D4D7-442C-B0E6-7B5B32278122}"/>
    <dgm:cxn modelId="{69A46E86-DCB6-45FC-82EA-6243FBB359AB}" srcId="{52270B31-7B95-49CA-B966-146B3CD1B5F6}" destId="{AB7C0824-E82F-457F-B6A8-462227AD0233}" srcOrd="3" destOrd="0" parTransId="{DEA8397B-24AE-423C-96FB-DC801A6264C2}" sibTransId="{A099378C-6D86-4EBF-9076-7B6AFE039BEE}"/>
    <dgm:cxn modelId="{58EC3F84-FE22-48EB-85A8-D5B2C90D4909}" type="presOf" srcId="{52270B31-7B95-49CA-B966-146B3CD1B5F6}" destId="{7D2BC67D-7D43-496D-8C6B-5EFE0C66D455}" srcOrd="0" destOrd="0" presId="urn:microsoft.com/office/officeart/2005/8/layout/cycle8"/>
    <dgm:cxn modelId="{7ADAED8C-607A-4AB1-A97D-FFCD1DA882CD}" type="presOf" srcId="{1A2BA95B-4298-4325-83CC-7A78761C989E}" destId="{97D871E3-DA81-4ABE-8262-41980BDDEDE8}" srcOrd="1" destOrd="0" presId="urn:microsoft.com/office/officeart/2005/8/layout/cycle8"/>
    <dgm:cxn modelId="{0CD5189A-B88D-42E1-AA40-CE9B47D0E5B1}" type="presParOf" srcId="{7D2BC67D-7D43-496D-8C6B-5EFE0C66D455}" destId="{D501073B-DC01-4F82-88B2-4310D5272E84}" srcOrd="0" destOrd="0" presId="urn:microsoft.com/office/officeart/2005/8/layout/cycle8"/>
    <dgm:cxn modelId="{2598E75D-62DB-4CFD-AA7D-4320CF74DE21}" type="presParOf" srcId="{7D2BC67D-7D43-496D-8C6B-5EFE0C66D455}" destId="{7044296B-F718-4185-B585-BA3A7652854D}" srcOrd="1" destOrd="0" presId="urn:microsoft.com/office/officeart/2005/8/layout/cycle8"/>
    <dgm:cxn modelId="{49E1FCE0-C848-47AF-9007-54DFEFCB1667}" type="presParOf" srcId="{7D2BC67D-7D43-496D-8C6B-5EFE0C66D455}" destId="{C923F7E1-5D3D-482D-84A2-ABFC88F5DE3C}" srcOrd="2" destOrd="0" presId="urn:microsoft.com/office/officeart/2005/8/layout/cycle8"/>
    <dgm:cxn modelId="{95278228-120E-473C-B74A-C3C3C5AFD631}" type="presParOf" srcId="{7D2BC67D-7D43-496D-8C6B-5EFE0C66D455}" destId="{13958756-1AFB-44AE-86B3-43C16047AC20}" srcOrd="3" destOrd="0" presId="urn:microsoft.com/office/officeart/2005/8/layout/cycle8"/>
    <dgm:cxn modelId="{CA60C918-3E20-40FA-9B55-0601750B8597}" type="presParOf" srcId="{7D2BC67D-7D43-496D-8C6B-5EFE0C66D455}" destId="{A6D8367E-D80B-449D-AED6-F94BD611E1A8}" srcOrd="4" destOrd="0" presId="urn:microsoft.com/office/officeart/2005/8/layout/cycle8"/>
    <dgm:cxn modelId="{061B49A7-FD53-428E-AC0D-F65FD7496460}" type="presParOf" srcId="{7D2BC67D-7D43-496D-8C6B-5EFE0C66D455}" destId="{56A9D4C2-943D-44E4-8235-7C6873D89A60}" srcOrd="5" destOrd="0" presId="urn:microsoft.com/office/officeart/2005/8/layout/cycle8"/>
    <dgm:cxn modelId="{54CCD359-84E5-4422-B988-48B4F00236F5}" type="presParOf" srcId="{7D2BC67D-7D43-496D-8C6B-5EFE0C66D455}" destId="{089442F0-3D6A-4449-8C8D-ED3EBCCDC92A}" srcOrd="6" destOrd="0" presId="urn:microsoft.com/office/officeart/2005/8/layout/cycle8"/>
    <dgm:cxn modelId="{A300B385-9ADD-4461-B4EE-32461B9365B6}" type="presParOf" srcId="{7D2BC67D-7D43-496D-8C6B-5EFE0C66D455}" destId="{DF225A8A-46A3-4EEA-BC23-E01D8BC174C8}" srcOrd="7" destOrd="0" presId="urn:microsoft.com/office/officeart/2005/8/layout/cycle8"/>
    <dgm:cxn modelId="{3DD1F6CE-32F6-4012-82E6-E7BE821EF1B6}" type="presParOf" srcId="{7D2BC67D-7D43-496D-8C6B-5EFE0C66D455}" destId="{399B7B9D-F653-45F0-93D5-C51F55BF3F0F}" srcOrd="8" destOrd="0" presId="urn:microsoft.com/office/officeart/2005/8/layout/cycle8"/>
    <dgm:cxn modelId="{F87F9D22-6DD8-49EF-9954-807499651798}" type="presParOf" srcId="{7D2BC67D-7D43-496D-8C6B-5EFE0C66D455}" destId="{789B9B69-648F-4D11-9E4B-96D22C6E06F2}" srcOrd="9" destOrd="0" presId="urn:microsoft.com/office/officeart/2005/8/layout/cycle8"/>
    <dgm:cxn modelId="{641834C2-3968-4679-B399-B24F9F191E2E}" type="presParOf" srcId="{7D2BC67D-7D43-496D-8C6B-5EFE0C66D455}" destId="{25CCCB4A-68CB-4B2D-840F-6579D9422A8C}" srcOrd="10" destOrd="0" presId="urn:microsoft.com/office/officeart/2005/8/layout/cycle8"/>
    <dgm:cxn modelId="{6608A46C-84C2-4256-AB2B-BE521236004B}" type="presParOf" srcId="{7D2BC67D-7D43-496D-8C6B-5EFE0C66D455}" destId="{97D871E3-DA81-4ABE-8262-41980BDDEDE8}" srcOrd="11" destOrd="0" presId="urn:microsoft.com/office/officeart/2005/8/layout/cycle8"/>
    <dgm:cxn modelId="{490177AA-935B-4FB0-A855-A76D8F469944}" type="presParOf" srcId="{7D2BC67D-7D43-496D-8C6B-5EFE0C66D455}" destId="{2220B845-8F28-4E3B-840A-E60F70C6BDBC}" srcOrd="12" destOrd="0" presId="urn:microsoft.com/office/officeart/2005/8/layout/cycle8"/>
    <dgm:cxn modelId="{825EA29A-A8C7-4F1E-836D-56FA9900974A}" type="presParOf" srcId="{7D2BC67D-7D43-496D-8C6B-5EFE0C66D455}" destId="{F4C6B2BD-9117-40F7-8D45-0DEA6B01251C}" srcOrd="13" destOrd="0" presId="urn:microsoft.com/office/officeart/2005/8/layout/cycle8"/>
    <dgm:cxn modelId="{F6A8D6B2-05B6-4CE6-8F99-B5BFDDB93B68}" type="presParOf" srcId="{7D2BC67D-7D43-496D-8C6B-5EFE0C66D455}" destId="{E98CE624-1ECD-4C30-B84D-6B99CFB4FA12}" srcOrd="14" destOrd="0" presId="urn:microsoft.com/office/officeart/2005/8/layout/cycle8"/>
    <dgm:cxn modelId="{73690C53-7D1B-44FB-8566-44374CF02410}" type="presParOf" srcId="{7D2BC67D-7D43-496D-8C6B-5EFE0C66D455}" destId="{1731C15C-3604-4D4F-A179-C19BF54346BE}" srcOrd="15" destOrd="0" presId="urn:microsoft.com/office/officeart/2005/8/layout/cycle8"/>
    <dgm:cxn modelId="{EFBBB843-F5BC-4A86-916A-5B052BB7E62A}" type="presParOf" srcId="{7D2BC67D-7D43-496D-8C6B-5EFE0C66D455}" destId="{F3F1862D-425C-4D09-9FFE-1C4983EEF0E7}" srcOrd="16" destOrd="0" presId="urn:microsoft.com/office/officeart/2005/8/layout/cycle8"/>
    <dgm:cxn modelId="{7AE8F354-8470-439B-B0B9-ED2C699407C3}" type="presParOf" srcId="{7D2BC67D-7D43-496D-8C6B-5EFE0C66D455}" destId="{71655FF5-58C6-43CD-8F76-CADD1F621AFD}" srcOrd="17" destOrd="0" presId="urn:microsoft.com/office/officeart/2005/8/layout/cycle8"/>
    <dgm:cxn modelId="{AA00FDED-979E-4F25-BDA3-75F9ECF1A414}" type="presParOf" srcId="{7D2BC67D-7D43-496D-8C6B-5EFE0C66D455}" destId="{51C2EDB8-9343-463E-B977-F7C3491EA22B}" srcOrd="18" destOrd="0" presId="urn:microsoft.com/office/officeart/2005/8/layout/cycle8"/>
    <dgm:cxn modelId="{BBE78696-B6BF-48B5-8C18-269A6FF99DA6}" type="presParOf" srcId="{7D2BC67D-7D43-496D-8C6B-5EFE0C66D455}" destId="{90F34D9C-C281-4B51-870E-579AC11054CC}" srcOrd="19" destOrd="0" presId="urn:microsoft.com/office/officeart/2005/8/layout/cycle8"/>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79E726-1699-4FA9-AF55-5EF6F89FE27F}" type="doc">
      <dgm:prSet loTypeId="urn:microsoft.com/office/officeart/2005/8/layout/cycle8" loCatId="cycle" qsTypeId="urn:microsoft.com/office/officeart/2005/8/quickstyle/simple1" qsCatId="simple" csTypeId="urn:microsoft.com/office/officeart/2005/8/colors/colorful5" csCatId="colorful" phldr="1"/>
      <dgm:spPr/>
      <dgm:t>
        <a:bodyPr/>
        <a:lstStyle/>
        <a:p>
          <a:endParaRPr lang="ru-RU"/>
        </a:p>
      </dgm:t>
    </dgm:pt>
    <dgm:pt modelId="{122D8C9A-7C16-4D1D-A302-ADFC0F91710B}">
      <dgm:prSet phldrT="[Текст]" custT="1"/>
      <dgm:spPr/>
      <dgm:t>
        <a:bodyPr/>
        <a:lstStyle/>
        <a:p>
          <a:r>
            <a:rPr lang="ru-RU" sz="1800" b="1" dirty="0" smtClean="0">
              <a:latin typeface="Times New Roman" panose="02020603050405020304" pitchFamily="18" charset="0"/>
              <a:cs typeface="Times New Roman" panose="02020603050405020304" pitchFamily="18" charset="0"/>
            </a:rPr>
            <a:t>Страхова-</a:t>
          </a:r>
          <a:r>
            <a:rPr lang="ru-RU" sz="1800" b="1" dirty="0" err="1" smtClean="0">
              <a:latin typeface="Times New Roman" panose="02020603050405020304" pitchFamily="18" charset="0"/>
              <a:cs typeface="Times New Roman" panose="02020603050405020304" pitchFamily="18" charset="0"/>
            </a:rPr>
            <a:t>ние</a:t>
          </a:r>
          <a:endParaRPr lang="ru-RU" sz="1800" b="1" dirty="0">
            <a:latin typeface="Times New Roman" panose="02020603050405020304" pitchFamily="18" charset="0"/>
            <a:cs typeface="Times New Roman" panose="02020603050405020304" pitchFamily="18" charset="0"/>
          </a:endParaRPr>
        </a:p>
      </dgm:t>
    </dgm:pt>
    <dgm:pt modelId="{79F58891-1ACA-429F-9E92-CB2A29AFC092}" type="parTrans" cxnId="{7D2A3CE3-FAF5-4513-B17E-1DC3CD3F8AF9}">
      <dgm:prSet/>
      <dgm:spPr/>
      <dgm:t>
        <a:bodyPr/>
        <a:lstStyle/>
        <a:p>
          <a:endParaRPr lang="ru-RU"/>
        </a:p>
      </dgm:t>
    </dgm:pt>
    <dgm:pt modelId="{89E3EEA7-67AA-48C8-BC97-68B9AE6CC930}" type="sibTrans" cxnId="{7D2A3CE3-FAF5-4513-B17E-1DC3CD3F8AF9}">
      <dgm:prSet/>
      <dgm:spPr/>
      <dgm:t>
        <a:bodyPr/>
        <a:lstStyle/>
        <a:p>
          <a:endParaRPr lang="ru-RU"/>
        </a:p>
      </dgm:t>
    </dgm:pt>
    <dgm:pt modelId="{68D95E92-7956-4321-A05B-74846B5EBEF2}">
      <dgm:prSet phldrT="[Текст]" custT="1"/>
      <dgm:spPr/>
      <dgm:t>
        <a:bodyPr/>
        <a:lstStyle/>
        <a:p>
          <a:r>
            <a:rPr lang="ru-RU" sz="1800" b="1" dirty="0">
              <a:latin typeface="Times New Roman" panose="02020603050405020304" pitchFamily="18" charset="0"/>
              <a:cs typeface="Times New Roman" panose="02020603050405020304" pitchFamily="18" charset="0"/>
            </a:rPr>
            <a:t>Связь</a:t>
          </a:r>
        </a:p>
      </dgm:t>
    </dgm:pt>
    <dgm:pt modelId="{772EFF3B-1AB8-4C40-8280-DC5DA80E6839}" type="parTrans" cxnId="{9855CC82-29A5-429E-81CC-7CF4427684B7}">
      <dgm:prSet/>
      <dgm:spPr/>
      <dgm:t>
        <a:bodyPr/>
        <a:lstStyle/>
        <a:p>
          <a:endParaRPr lang="ru-RU"/>
        </a:p>
      </dgm:t>
    </dgm:pt>
    <dgm:pt modelId="{A0994FC1-6482-4C73-B94F-3B61FA5CDB57}" type="sibTrans" cxnId="{9855CC82-29A5-429E-81CC-7CF4427684B7}">
      <dgm:prSet/>
      <dgm:spPr/>
      <dgm:t>
        <a:bodyPr/>
        <a:lstStyle/>
        <a:p>
          <a:endParaRPr lang="ru-RU"/>
        </a:p>
      </dgm:t>
    </dgm:pt>
    <dgm:pt modelId="{92757029-1CA5-4BAD-96E0-8E25B315556E}">
      <dgm:prSet phldrT="[Текст]" custT="1"/>
      <dgm:spPr/>
      <dgm:t>
        <a:bodyPr/>
        <a:lstStyle/>
        <a:p>
          <a:r>
            <a:rPr lang="ru-RU" sz="1800" b="1" dirty="0">
              <a:latin typeface="Times New Roman" panose="02020603050405020304" pitchFamily="18" charset="0"/>
              <a:cs typeface="Times New Roman" panose="02020603050405020304" pitchFamily="18" charset="0"/>
            </a:rPr>
            <a:t>Банки</a:t>
          </a:r>
        </a:p>
      </dgm:t>
    </dgm:pt>
    <dgm:pt modelId="{2F40BD33-F67E-4155-807B-C59B1F793F43}" type="parTrans" cxnId="{8E38F394-F3E1-45E5-B257-3AB488C03DF5}">
      <dgm:prSet/>
      <dgm:spPr/>
      <dgm:t>
        <a:bodyPr/>
        <a:lstStyle/>
        <a:p>
          <a:endParaRPr lang="ru-RU"/>
        </a:p>
      </dgm:t>
    </dgm:pt>
    <dgm:pt modelId="{A0A13705-A672-4935-872F-EDCDC1C277C5}" type="sibTrans" cxnId="{8E38F394-F3E1-45E5-B257-3AB488C03DF5}">
      <dgm:prSet/>
      <dgm:spPr/>
      <dgm:t>
        <a:bodyPr/>
        <a:lstStyle/>
        <a:p>
          <a:endParaRPr lang="ru-RU"/>
        </a:p>
      </dgm:t>
    </dgm:pt>
    <dgm:pt modelId="{BF8EABA1-DE65-4084-A159-A977305261AD}">
      <dgm:prSet custT="1"/>
      <dgm:spPr/>
      <dgm:t>
        <a:bodyPr/>
        <a:lstStyle/>
        <a:p>
          <a:r>
            <a:rPr lang="ru-RU" sz="1800" b="1" dirty="0">
              <a:latin typeface="Times New Roman" panose="02020603050405020304" pitchFamily="18" charset="0"/>
              <a:cs typeface="Times New Roman" panose="02020603050405020304" pitchFamily="18" charset="0"/>
            </a:rPr>
            <a:t>Органы власти</a:t>
          </a:r>
        </a:p>
      </dgm:t>
    </dgm:pt>
    <dgm:pt modelId="{E0BE0A31-431C-4357-9D2A-EC9D504B663D}" type="parTrans" cxnId="{1CC3FFEC-97F8-42A4-AC08-89416DA9A9F1}">
      <dgm:prSet/>
      <dgm:spPr/>
      <dgm:t>
        <a:bodyPr/>
        <a:lstStyle/>
        <a:p>
          <a:endParaRPr lang="ru-RU"/>
        </a:p>
      </dgm:t>
    </dgm:pt>
    <dgm:pt modelId="{D35E33F8-C740-458D-B632-60B1F58DF39B}" type="sibTrans" cxnId="{1CC3FFEC-97F8-42A4-AC08-89416DA9A9F1}">
      <dgm:prSet/>
      <dgm:spPr/>
      <dgm:t>
        <a:bodyPr/>
        <a:lstStyle/>
        <a:p>
          <a:endParaRPr lang="ru-RU"/>
        </a:p>
      </dgm:t>
    </dgm:pt>
    <dgm:pt modelId="{33B425D5-AA34-46CB-AD54-8613487576A3}" type="pres">
      <dgm:prSet presAssocID="{8979E726-1699-4FA9-AF55-5EF6F89FE27F}" presName="compositeShape" presStyleCnt="0">
        <dgm:presLayoutVars>
          <dgm:chMax val="7"/>
          <dgm:dir/>
          <dgm:resizeHandles val="exact"/>
        </dgm:presLayoutVars>
      </dgm:prSet>
      <dgm:spPr/>
      <dgm:t>
        <a:bodyPr/>
        <a:lstStyle/>
        <a:p>
          <a:endParaRPr lang="ru-RU"/>
        </a:p>
      </dgm:t>
    </dgm:pt>
    <dgm:pt modelId="{CDCBFCA9-7250-422C-B31E-EE12B8F94F0D}" type="pres">
      <dgm:prSet presAssocID="{8979E726-1699-4FA9-AF55-5EF6F89FE27F}" presName="wedge1" presStyleLbl="node1" presStyleIdx="0" presStyleCnt="4"/>
      <dgm:spPr/>
      <dgm:t>
        <a:bodyPr/>
        <a:lstStyle/>
        <a:p>
          <a:endParaRPr lang="ru-RU"/>
        </a:p>
      </dgm:t>
    </dgm:pt>
    <dgm:pt modelId="{D20DCDA9-19DA-47CF-94B8-2821444354AD}" type="pres">
      <dgm:prSet presAssocID="{8979E726-1699-4FA9-AF55-5EF6F89FE27F}" presName="dummy1a" presStyleCnt="0"/>
      <dgm:spPr/>
    </dgm:pt>
    <dgm:pt modelId="{CCA8513D-71CA-49B6-A547-200DB88517A3}" type="pres">
      <dgm:prSet presAssocID="{8979E726-1699-4FA9-AF55-5EF6F89FE27F}" presName="dummy1b" presStyleCnt="0"/>
      <dgm:spPr/>
    </dgm:pt>
    <dgm:pt modelId="{23CF31E7-D2CD-4497-BF82-B0FD4756E207}" type="pres">
      <dgm:prSet presAssocID="{8979E726-1699-4FA9-AF55-5EF6F89FE27F}" presName="wedge1Tx" presStyleLbl="node1" presStyleIdx="0" presStyleCnt="4">
        <dgm:presLayoutVars>
          <dgm:chMax val="0"/>
          <dgm:chPref val="0"/>
          <dgm:bulletEnabled val="1"/>
        </dgm:presLayoutVars>
      </dgm:prSet>
      <dgm:spPr/>
      <dgm:t>
        <a:bodyPr/>
        <a:lstStyle/>
        <a:p>
          <a:endParaRPr lang="ru-RU"/>
        </a:p>
      </dgm:t>
    </dgm:pt>
    <dgm:pt modelId="{6C122689-BAFE-4E85-AFC2-7F7407AF241D}" type="pres">
      <dgm:prSet presAssocID="{8979E726-1699-4FA9-AF55-5EF6F89FE27F}" presName="wedge2" presStyleLbl="node1" presStyleIdx="1" presStyleCnt="4"/>
      <dgm:spPr/>
      <dgm:t>
        <a:bodyPr/>
        <a:lstStyle/>
        <a:p>
          <a:endParaRPr lang="ru-RU"/>
        </a:p>
      </dgm:t>
    </dgm:pt>
    <dgm:pt modelId="{9676A1DF-9CB8-4B96-A406-975B9E679A52}" type="pres">
      <dgm:prSet presAssocID="{8979E726-1699-4FA9-AF55-5EF6F89FE27F}" presName="dummy2a" presStyleCnt="0"/>
      <dgm:spPr/>
    </dgm:pt>
    <dgm:pt modelId="{268C89DA-7D15-4B1E-8E6B-988BB17772C9}" type="pres">
      <dgm:prSet presAssocID="{8979E726-1699-4FA9-AF55-5EF6F89FE27F}" presName="dummy2b" presStyleCnt="0"/>
      <dgm:spPr/>
    </dgm:pt>
    <dgm:pt modelId="{8647CD64-194E-4858-8BD3-7E1526DAFF99}" type="pres">
      <dgm:prSet presAssocID="{8979E726-1699-4FA9-AF55-5EF6F89FE27F}" presName="wedge2Tx" presStyleLbl="node1" presStyleIdx="1" presStyleCnt="4">
        <dgm:presLayoutVars>
          <dgm:chMax val="0"/>
          <dgm:chPref val="0"/>
          <dgm:bulletEnabled val="1"/>
        </dgm:presLayoutVars>
      </dgm:prSet>
      <dgm:spPr/>
      <dgm:t>
        <a:bodyPr/>
        <a:lstStyle/>
        <a:p>
          <a:endParaRPr lang="ru-RU"/>
        </a:p>
      </dgm:t>
    </dgm:pt>
    <dgm:pt modelId="{7A8D8F93-4D17-45BF-92D1-57E8917BA57F}" type="pres">
      <dgm:prSet presAssocID="{8979E726-1699-4FA9-AF55-5EF6F89FE27F}" presName="wedge3" presStyleLbl="node1" presStyleIdx="2" presStyleCnt="4"/>
      <dgm:spPr/>
      <dgm:t>
        <a:bodyPr/>
        <a:lstStyle/>
        <a:p>
          <a:endParaRPr lang="ru-RU"/>
        </a:p>
      </dgm:t>
    </dgm:pt>
    <dgm:pt modelId="{28C61245-C2E7-4137-9459-680F742D7A28}" type="pres">
      <dgm:prSet presAssocID="{8979E726-1699-4FA9-AF55-5EF6F89FE27F}" presName="dummy3a" presStyleCnt="0"/>
      <dgm:spPr/>
    </dgm:pt>
    <dgm:pt modelId="{46EE8BE3-7CDB-442B-B423-880EA6344DB2}" type="pres">
      <dgm:prSet presAssocID="{8979E726-1699-4FA9-AF55-5EF6F89FE27F}" presName="dummy3b" presStyleCnt="0"/>
      <dgm:spPr/>
    </dgm:pt>
    <dgm:pt modelId="{96494937-1241-4420-AA5D-6C1734A80115}" type="pres">
      <dgm:prSet presAssocID="{8979E726-1699-4FA9-AF55-5EF6F89FE27F}" presName="wedge3Tx" presStyleLbl="node1" presStyleIdx="2" presStyleCnt="4">
        <dgm:presLayoutVars>
          <dgm:chMax val="0"/>
          <dgm:chPref val="0"/>
          <dgm:bulletEnabled val="1"/>
        </dgm:presLayoutVars>
      </dgm:prSet>
      <dgm:spPr/>
      <dgm:t>
        <a:bodyPr/>
        <a:lstStyle/>
        <a:p>
          <a:endParaRPr lang="ru-RU"/>
        </a:p>
      </dgm:t>
    </dgm:pt>
    <dgm:pt modelId="{F3773E08-B102-4FF5-8167-95D2714FCE9D}" type="pres">
      <dgm:prSet presAssocID="{8979E726-1699-4FA9-AF55-5EF6F89FE27F}" presName="wedge4" presStyleLbl="node1" presStyleIdx="3" presStyleCnt="4"/>
      <dgm:spPr/>
      <dgm:t>
        <a:bodyPr/>
        <a:lstStyle/>
        <a:p>
          <a:endParaRPr lang="ru-RU"/>
        </a:p>
      </dgm:t>
    </dgm:pt>
    <dgm:pt modelId="{97E62CFC-A487-4AA5-974D-E117F81C150A}" type="pres">
      <dgm:prSet presAssocID="{8979E726-1699-4FA9-AF55-5EF6F89FE27F}" presName="dummy4a" presStyleCnt="0"/>
      <dgm:spPr/>
    </dgm:pt>
    <dgm:pt modelId="{EDB6FB2F-E26E-415A-A5FC-6F048704E07C}" type="pres">
      <dgm:prSet presAssocID="{8979E726-1699-4FA9-AF55-5EF6F89FE27F}" presName="dummy4b" presStyleCnt="0"/>
      <dgm:spPr/>
    </dgm:pt>
    <dgm:pt modelId="{1C271C18-6E43-4149-89B6-5EC057B5912E}" type="pres">
      <dgm:prSet presAssocID="{8979E726-1699-4FA9-AF55-5EF6F89FE27F}" presName="wedge4Tx" presStyleLbl="node1" presStyleIdx="3" presStyleCnt="4">
        <dgm:presLayoutVars>
          <dgm:chMax val="0"/>
          <dgm:chPref val="0"/>
          <dgm:bulletEnabled val="1"/>
        </dgm:presLayoutVars>
      </dgm:prSet>
      <dgm:spPr/>
      <dgm:t>
        <a:bodyPr/>
        <a:lstStyle/>
        <a:p>
          <a:endParaRPr lang="ru-RU"/>
        </a:p>
      </dgm:t>
    </dgm:pt>
    <dgm:pt modelId="{A4930BCD-8FC8-4297-B57E-4F7BB78223A4}" type="pres">
      <dgm:prSet presAssocID="{89E3EEA7-67AA-48C8-BC97-68B9AE6CC930}" presName="arrowWedge1" presStyleLbl="fgSibTrans2D1" presStyleIdx="0" presStyleCnt="4"/>
      <dgm:spPr/>
    </dgm:pt>
    <dgm:pt modelId="{3864680F-A957-4729-979B-AA9AA862AB71}" type="pres">
      <dgm:prSet presAssocID="{A0994FC1-6482-4C73-B94F-3B61FA5CDB57}" presName="arrowWedge2" presStyleLbl="fgSibTrans2D1" presStyleIdx="1" presStyleCnt="4"/>
      <dgm:spPr/>
    </dgm:pt>
    <dgm:pt modelId="{C592F535-FBFB-49E8-9F9C-C64A96BAB876}" type="pres">
      <dgm:prSet presAssocID="{D35E33F8-C740-458D-B632-60B1F58DF39B}" presName="arrowWedge3" presStyleLbl="fgSibTrans2D1" presStyleIdx="2" presStyleCnt="4"/>
      <dgm:spPr/>
    </dgm:pt>
    <dgm:pt modelId="{80DA537A-34F8-4BC0-BF7A-DE63C37C357A}" type="pres">
      <dgm:prSet presAssocID="{A0A13705-A672-4935-872F-EDCDC1C277C5}" presName="arrowWedge4" presStyleLbl="fgSibTrans2D1" presStyleIdx="3" presStyleCnt="4"/>
      <dgm:spPr/>
    </dgm:pt>
  </dgm:ptLst>
  <dgm:cxnLst>
    <dgm:cxn modelId="{9855CC82-29A5-429E-81CC-7CF4427684B7}" srcId="{8979E726-1699-4FA9-AF55-5EF6F89FE27F}" destId="{68D95E92-7956-4321-A05B-74846B5EBEF2}" srcOrd="1" destOrd="0" parTransId="{772EFF3B-1AB8-4C40-8280-DC5DA80E6839}" sibTransId="{A0994FC1-6482-4C73-B94F-3B61FA5CDB57}"/>
    <dgm:cxn modelId="{1CC3FFEC-97F8-42A4-AC08-89416DA9A9F1}" srcId="{8979E726-1699-4FA9-AF55-5EF6F89FE27F}" destId="{BF8EABA1-DE65-4084-A159-A977305261AD}" srcOrd="2" destOrd="0" parTransId="{E0BE0A31-431C-4357-9D2A-EC9D504B663D}" sibTransId="{D35E33F8-C740-458D-B632-60B1F58DF39B}"/>
    <dgm:cxn modelId="{ED8A1E3B-530E-4B40-849E-1E558D689882}" type="presOf" srcId="{BF8EABA1-DE65-4084-A159-A977305261AD}" destId="{96494937-1241-4420-AA5D-6C1734A80115}" srcOrd="1" destOrd="0" presId="urn:microsoft.com/office/officeart/2005/8/layout/cycle8"/>
    <dgm:cxn modelId="{BBD678F6-74C5-4946-AA48-B61A7D2CBAEE}" type="presOf" srcId="{8979E726-1699-4FA9-AF55-5EF6F89FE27F}" destId="{33B425D5-AA34-46CB-AD54-8613487576A3}" srcOrd="0" destOrd="0" presId="urn:microsoft.com/office/officeart/2005/8/layout/cycle8"/>
    <dgm:cxn modelId="{D6B5102E-7E0D-4320-859C-7A542493C754}" type="presOf" srcId="{68D95E92-7956-4321-A05B-74846B5EBEF2}" destId="{6C122689-BAFE-4E85-AFC2-7F7407AF241D}" srcOrd="0" destOrd="0" presId="urn:microsoft.com/office/officeart/2005/8/layout/cycle8"/>
    <dgm:cxn modelId="{9561369B-0E01-4317-A8A8-F69FA616F7C2}" type="presOf" srcId="{122D8C9A-7C16-4D1D-A302-ADFC0F91710B}" destId="{23CF31E7-D2CD-4497-BF82-B0FD4756E207}" srcOrd="1" destOrd="0" presId="urn:microsoft.com/office/officeart/2005/8/layout/cycle8"/>
    <dgm:cxn modelId="{779BB615-E362-40D3-B53D-DA5F69976DE0}" type="presOf" srcId="{BF8EABA1-DE65-4084-A159-A977305261AD}" destId="{7A8D8F93-4D17-45BF-92D1-57E8917BA57F}" srcOrd="0" destOrd="0" presId="urn:microsoft.com/office/officeart/2005/8/layout/cycle8"/>
    <dgm:cxn modelId="{7C615447-AD79-410F-83B3-24DD52164F37}" type="presOf" srcId="{92757029-1CA5-4BAD-96E0-8E25B315556E}" destId="{F3773E08-B102-4FF5-8167-95D2714FCE9D}" srcOrd="0" destOrd="0" presId="urn:microsoft.com/office/officeart/2005/8/layout/cycle8"/>
    <dgm:cxn modelId="{F045F820-753D-4D55-8D15-CB01D732AB39}" type="presOf" srcId="{92757029-1CA5-4BAD-96E0-8E25B315556E}" destId="{1C271C18-6E43-4149-89B6-5EC057B5912E}" srcOrd="1" destOrd="0" presId="urn:microsoft.com/office/officeart/2005/8/layout/cycle8"/>
    <dgm:cxn modelId="{46D45A33-D152-4AD3-B431-AC03B1D2D2C5}" type="presOf" srcId="{122D8C9A-7C16-4D1D-A302-ADFC0F91710B}" destId="{CDCBFCA9-7250-422C-B31E-EE12B8F94F0D}" srcOrd="0" destOrd="0" presId="urn:microsoft.com/office/officeart/2005/8/layout/cycle8"/>
    <dgm:cxn modelId="{25784719-304E-4B2C-ADAE-7B9CE732A022}" type="presOf" srcId="{68D95E92-7956-4321-A05B-74846B5EBEF2}" destId="{8647CD64-194E-4858-8BD3-7E1526DAFF99}" srcOrd="1" destOrd="0" presId="urn:microsoft.com/office/officeart/2005/8/layout/cycle8"/>
    <dgm:cxn modelId="{8E38F394-F3E1-45E5-B257-3AB488C03DF5}" srcId="{8979E726-1699-4FA9-AF55-5EF6F89FE27F}" destId="{92757029-1CA5-4BAD-96E0-8E25B315556E}" srcOrd="3" destOrd="0" parTransId="{2F40BD33-F67E-4155-807B-C59B1F793F43}" sibTransId="{A0A13705-A672-4935-872F-EDCDC1C277C5}"/>
    <dgm:cxn modelId="{7D2A3CE3-FAF5-4513-B17E-1DC3CD3F8AF9}" srcId="{8979E726-1699-4FA9-AF55-5EF6F89FE27F}" destId="{122D8C9A-7C16-4D1D-A302-ADFC0F91710B}" srcOrd="0" destOrd="0" parTransId="{79F58891-1ACA-429F-9E92-CB2A29AFC092}" sibTransId="{89E3EEA7-67AA-48C8-BC97-68B9AE6CC930}"/>
    <dgm:cxn modelId="{CD434269-C262-4D5B-84D2-F98C2761E351}" type="presParOf" srcId="{33B425D5-AA34-46CB-AD54-8613487576A3}" destId="{CDCBFCA9-7250-422C-B31E-EE12B8F94F0D}" srcOrd="0" destOrd="0" presId="urn:microsoft.com/office/officeart/2005/8/layout/cycle8"/>
    <dgm:cxn modelId="{777015B3-B8B4-42E1-9ACD-2561A617C2CA}" type="presParOf" srcId="{33B425D5-AA34-46CB-AD54-8613487576A3}" destId="{D20DCDA9-19DA-47CF-94B8-2821444354AD}" srcOrd="1" destOrd="0" presId="urn:microsoft.com/office/officeart/2005/8/layout/cycle8"/>
    <dgm:cxn modelId="{E5772360-B808-448D-8614-7C169A41AB6E}" type="presParOf" srcId="{33B425D5-AA34-46CB-AD54-8613487576A3}" destId="{CCA8513D-71CA-49B6-A547-200DB88517A3}" srcOrd="2" destOrd="0" presId="urn:microsoft.com/office/officeart/2005/8/layout/cycle8"/>
    <dgm:cxn modelId="{A7278F6B-67B0-446E-A7CE-75355777CDF9}" type="presParOf" srcId="{33B425D5-AA34-46CB-AD54-8613487576A3}" destId="{23CF31E7-D2CD-4497-BF82-B0FD4756E207}" srcOrd="3" destOrd="0" presId="urn:microsoft.com/office/officeart/2005/8/layout/cycle8"/>
    <dgm:cxn modelId="{8C7C1DE5-74F4-4BA5-9D1F-7E3900165FEC}" type="presParOf" srcId="{33B425D5-AA34-46CB-AD54-8613487576A3}" destId="{6C122689-BAFE-4E85-AFC2-7F7407AF241D}" srcOrd="4" destOrd="0" presId="urn:microsoft.com/office/officeart/2005/8/layout/cycle8"/>
    <dgm:cxn modelId="{A18C8807-830B-4F4F-B7FC-06C967114F3B}" type="presParOf" srcId="{33B425D5-AA34-46CB-AD54-8613487576A3}" destId="{9676A1DF-9CB8-4B96-A406-975B9E679A52}" srcOrd="5" destOrd="0" presId="urn:microsoft.com/office/officeart/2005/8/layout/cycle8"/>
    <dgm:cxn modelId="{C8F138E4-50BE-45CA-BD79-AAE3C27336D7}" type="presParOf" srcId="{33B425D5-AA34-46CB-AD54-8613487576A3}" destId="{268C89DA-7D15-4B1E-8E6B-988BB17772C9}" srcOrd="6" destOrd="0" presId="urn:microsoft.com/office/officeart/2005/8/layout/cycle8"/>
    <dgm:cxn modelId="{D0C9CC12-15A5-4DCB-85BB-12ED69EC5A17}" type="presParOf" srcId="{33B425D5-AA34-46CB-AD54-8613487576A3}" destId="{8647CD64-194E-4858-8BD3-7E1526DAFF99}" srcOrd="7" destOrd="0" presId="urn:microsoft.com/office/officeart/2005/8/layout/cycle8"/>
    <dgm:cxn modelId="{9A832124-AA43-4E62-82BC-E59E2DFF4DF3}" type="presParOf" srcId="{33B425D5-AA34-46CB-AD54-8613487576A3}" destId="{7A8D8F93-4D17-45BF-92D1-57E8917BA57F}" srcOrd="8" destOrd="0" presId="urn:microsoft.com/office/officeart/2005/8/layout/cycle8"/>
    <dgm:cxn modelId="{D011B8DA-CC90-4266-AC04-0E4665622BDD}" type="presParOf" srcId="{33B425D5-AA34-46CB-AD54-8613487576A3}" destId="{28C61245-C2E7-4137-9459-680F742D7A28}" srcOrd="9" destOrd="0" presId="urn:microsoft.com/office/officeart/2005/8/layout/cycle8"/>
    <dgm:cxn modelId="{358A95E8-AEE8-47C2-9AE3-6EF77F372CFD}" type="presParOf" srcId="{33B425D5-AA34-46CB-AD54-8613487576A3}" destId="{46EE8BE3-7CDB-442B-B423-880EA6344DB2}" srcOrd="10" destOrd="0" presId="urn:microsoft.com/office/officeart/2005/8/layout/cycle8"/>
    <dgm:cxn modelId="{81FD92EE-0D45-4CE8-B8BC-E4A81AAE6D9E}" type="presParOf" srcId="{33B425D5-AA34-46CB-AD54-8613487576A3}" destId="{96494937-1241-4420-AA5D-6C1734A80115}" srcOrd="11" destOrd="0" presId="urn:microsoft.com/office/officeart/2005/8/layout/cycle8"/>
    <dgm:cxn modelId="{2E210B80-6CF0-49A3-96A5-084AB36DD407}" type="presParOf" srcId="{33B425D5-AA34-46CB-AD54-8613487576A3}" destId="{F3773E08-B102-4FF5-8167-95D2714FCE9D}" srcOrd="12" destOrd="0" presId="urn:microsoft.com/office/officeart/2005/8/layout/cycle8"/>
    <dgm:cxn modelId="{05F880A2-9FC6-44DE-82D7-0DB9F9034DEA}" type="presParOf" srcId="{33B425D5-AA34-46CB-AD54-8613487576A3}" destId="{97E62CFC-A487-4AA5-974D-E117F81C150A}" srcOrd="13" destOrd="0" presId="urn:microsoft.com/office/officeart/2005/8/layout/cycle8"/>
    <dgm:cxn modelId="{DEC0E78D-24D5-43D2-B0A9-9B1F5B476084}" type="presParOf" srcId="{33B425D5-AA34-46CB-AD54-8613487576A3}" destId="{EDB6FB2F-E26E-415A-A5FC-6F048704E07C}" srcOrd="14" destOrd="0" presId="urn:microsoft.com/office/officeart/2005/8/layout/cycle8"/>
    <dgm:cxn modelId="{9C65C957-7830-40E7-B2D4-A9ED6B3E6BD1}" type="presParOf" srcId="{33B425D5-AA34-46CB-AD54-8613487576A3}" destId="{1C271C18-6E43-4149-89B6-5EC057B5912E}" srcOrd="15" destOrd="0" presId="urn:microsoft.com/office/officeart/2005/8/layout/cycle8"/>
    <dgm:cxn modelId="{23ADF81E-A068-4690-B28A-6AFC20962A97}" type="presParOf" srcId="{33B425D5-AA34-46CB-AD54-8613487576A3}" destId="{A4930BCD-8FC8-4297-B57E-4F7BB78223A4}" srcOrd="16" destOrd="0" presId="urn:microsoft.com/office/officeart/2005/8/layout/cycle8"/>
    <dgm:cxn modelId="{41C696E8-1783-4DC0-A2DD-E834235477F0}" type="presParOf" srcId="{33B425D5-AA34-46CB-AD54-8613487576A3}" destId="{3864680F-A957-4729-979B-AA9AA862AB71}" srcOrd="17" destOrd="0" presId="urn:microsoft.com/office/officeart/2005/8/layout/cycle8"/>
    <dgm:cxn modelId="{31FDFD9F-EF39-420E-9376-915749F27FB5}" type="presParOf" srcId="{33B425D5-AA34-46CB-AD54-8613487576A3}" destId="{C592F535-FBFB-49E8-9F9C-C64A96BAB876}" srcOrd="18" destOrd="0" presId="urn:microsoft.com/office/officeart/2005/8/layout/cycle8"/>
    <dgm:cxn modelId="{05359240-B07E-4178-8658-B0DFADDAF042}" type="presParOf" srcId="{33B425D5-AA34-46CB-AD54-8613487576A3}" destId="{80DA537A-34F8-4BC0-BF7A-DE63C37C357A}"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1073B-DC01-4F82-88B2-4310D5272E84}">
      <dsp:nvSpPr>
        <dsp:cNvPr id="0" name=""/>
        <dsp:cNvSpPr/>
      </dsp:nvSpPr>
      <dsp:spPr>
        <a:xfrm>
          <a:off x="740536" y="193166"/>
          <a:ext cx="2691657" cy="2691657"/>
        </a:xfrm>
        <a:prstGeom prst="pie">
          <a:avLst>
            <a:gd name="adj1" fmla="val 16200000"/>
            <a:gd name="adj2" fmla="val 0"/>
          </a:avLst>
        </a:prstGeom>
        <a:solidFill>
          <a:schemeClr val="accent1">
            <a:lumMod val="75000"/>
          </a:schemeClr>
        </a:soli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a:latin typeface="Times New Roman" panose="02020603050405020304" pitchFamily="18" charset="0"/>
              <a:cs typeface="Times New Roman" panose="02020603050405020304" pitchFamily="18" charset="0"/>
            </a:rPr>
            <a:t>Образование</a:t>
          </a:r>
        </a:p>
      </dsp:txBody>
      <dsp:txXfrm>
        <a:off x="2169358" y="751044"/>
        <a:ext cx="993349" cy="737001"/>
      </dsp:txXfrm>
    </dsp:sp>
    <dsp:sp modelId="{A6D8367E-D80B-449D-AED6-F94BD611E1A8}">
      <dsp:nvSpPr>
        <dsp:cNvPr id="0" name=""/>
        <dsp:cNvSpPr/>
      </dsp:nvSpPr>
      <dsp:spPr>
        <a:xfrm>
          <a:off x="609520" y="283529"/>
          <a:ext cx="2953690" cy="2691657"/>
        </a:xfrm>
        <a:prstGeom prst="pie">
          <a:avLst>
            <a:gd name="adj1" fmla="val 0"/>
            <a:gd name="adj2" fmla="val 5400000"/>
          </a:avLst>
        </a:prstGeom>
        <a:solidFill>
          <a:srgbClr val="00B0F0"/>
        </a:soli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a:latin typeface="Times New Roman" panose="02020603050405020304" pitchFamily="18" charset="0"/>
              <a:cs typeface="Times New Roman" panose="02020603050405020304" pitchFamily="18" charset="0"/>
            </a:rPr>
            <a:t>Культура</a:t>
          </a:r>
        </a:p>
      </dsp:txBody>
      <dsp:txXfrm>
        <a:off x="2177437" y="1680307"/>
        <a:ext cx="1090052" cy="737001"/>
      </dsp:txXfrm>
    </dsp:sp>
    <dsp:sp modelId="{399B7B9D-F653-45F0-93D5-C51F55BF3F0F}">
      <dsp:nvSpPr>
        <dsp:cNvPr id="0" name=""/>
        <dsp:cNvSpPr/>
      </dsp:nvSpPr>
      <dsp:spPr>
        <a:xfrm>
          <a:off x="650174" y="283529"/>
          <a:ext cx="2691657" cy="2691657"/>
        </a:xfrm>
        <a:prstGeom prst="pie">
          <a:avLst>
            <a:gd name="adj1" fmla="val 5400000"/>
            <a:gd name="adj2" fmla="val 10800000"/>
          </a:avLst>
        </a:prstGeom>
        <a:solidFill>
          <a:srgbClr val="00B050"/>
        </a:soli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a:latin typeface="Times New Roman" panose="02020603050405020304" pitchFamily="18" charset="0"/>
              <a:cs typeface="Times New Roman" panose="02020603050405020304" pitchFamily="18" charset="0"/>
            </a:rPr>
            <a:t>Спорт</a:t>
          </a:r>
        </a:p>
      </dsp:txBody>
      <dsp:txXfrm>
        <a:off x="919660" y="1680307"/>
        <a:ext cx="993349" cy="737001"/>
      </dsp:txXfrm>
    </dsp:sp>
    <dsp:sp modelId="{2220B845-8F28-4E3B-840A-E60F70C6BDBC}">
      <dsp:nvSpPr>
        <dsp:cNvPr id="0" name=""/>
        <dsp:cNvSpPr/>
      </dsp:nvSpPr>
      <dsp:spPr>
        <a:xfrm>
          <a:off x="618843" y="193166"/>
          <a:ext cx="2754319" cy="2691657"/>
        </a:xfrm>
        <a:prstGeom prst="pie">
          <a:avLst>
            <a:gd name="adj1" fmla="val 10800000"/>
            <a:gd name="adj2" fmla="val 16200000"/>
          </a:avLst>
        </a:prstGeom>
        <a:solidFill>
          <a:schemeClr val="accent2">
            <a:lumMod val="75000"/>
          </a:schemeClr>
        </a:solidFill>
        <a:ln>
          <a:noFill/>
        </a:ln>
        <a:effectLst>
          <a:reflection blurRad="12700" stA="26000" endPos="32000" dist="12700" dir="5400000" sy="-100000" rotWithShape="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a:latin typeface="Times New Roman" panose="02020603050405020304" pitchFamily="18" charset="0"/>
              <a:cs typeface="Times New Roman" panose="02020603050405020304" pitchFamily="18" charset="0"/>
            </a:rPr>
            <a:t>Здравоохранение</a:t>
          </a:r>
        </a:p>
      </dsp:txBody>
      <dsp:txXfrm>
        <a:off x="894602" y="751044"/>
        <a:ext cx="1016474" cy="737001"/>
      </dsp:txXfrm>
    </dsp:sp>
    <dsp:sp modelId="{F3F1862D-425C-4D09-9FFE-1C4983EEF0E7}">
      <dsp:nvSpPr>
        <dsp:cNvPr id="0" name=""/>
        <dsp:cNvSpPr/>
      </dsp:nvSpPr>
      <dsp:spPr>
        <a:xfrm>
          <a:off x="573910" y="26540"/>
          <a:ext cx="3024910" cy="3024910"/>
        </a:xfrm>
        <a:prstGeom prst="circularArrow">
          <a:avLst>
            <a:gd name="adj1" fmla="val 5085"/>
            <a:gd name="adj2" fmla="val 327528"/>
            <a:gd name="adj3" fmla="val 21272472"/>
            <a:gd name="adj4" fmla="val 16200000"/>
            <a:gd name="adj5" fmla="val 5932"/>
          </a:avLst>
        </a:prstGeom>
        <a:solidFill>
          <a:schemeClr val="accent1">
            <a:lumMod val="75000"/>
          </a:schemeClr>
        </a:solidFill>
        <a:ln>
          <a:noFill/>
        </a:ln>
        <a:effectLst>
          <a:reflection blurRad="12700" stA="26000" endPos="32000" dist="12700" dir="5400000" sy="-100000" rotWithShape="0"/>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1655FF5-58C6-43CD-8F76-CADD1F621AFD}">
      <dsp:nvSpPr>
        <dsp:cNvPr id="0" name=""/>
        <dsp:cNvSpPr/>
      </dsp:nvSpPr>
      <dsp:spPr>
        <a:xfrm>
          <a:off x="571987" y="116903"/>
          <a:ext cx="3024910" cy="3024910"/>
        </a:xfrm>
        <a:prstGeom prst="circularArrow">
          <a:avLst>
            <a:gd name="adj1" fmla="val 5085"/>
            <a:gd name="adj2" fmla="val 327528"/>
            <a:gd name="adj3" fmla="val 5072472"/>
            <a:gd name="adj4" fmla="val 0"/>
            <a:gd name="adj5" fmla="val 5932"/>
          </a:avLst>
        </a:prstGeom>
        <a:solidFill>
          <a:srgbClr val="00B0F0"/>
        </a:solidFill>
        <a:ln>
          <a:noFill/>
        </a:ln>
        <a:effectLst>
          <a:reflection blurRad="12700" stA="26000" endPos="32000" dist="12700" dir="5400000" sy="-100000" rotWithShape="0"/>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1C2EDB8-9343-463E-B977-F7C3491EA22B}">
      <dsp:nvSpPr>
        <dsp:cNvPr id="0" name=""/>
        <dsp:cNvSpPr/>
      </dsp:nvSpPr>
      <dsp:spPr>
        <a:xfrm>
          <a:off x="483547" y="116903"/>
          <a:ext cx="3024910" cy="3024910"/>
        </a:xfrm>
        <a:prstGeom prst="circularArrow">
          <a:avLst>
            <a:gd name="adj1" fmla="val 5085"/>
            <a:gd name="adj2" fmla="val 327528"/>
            <a:gd name="adj3" fmla="val 10472472"/>
            <a:gd name="adj4" fmla="val 5400000"/>
            <a:gd name="adj5" fmla="val 5932"/>
          </a:avLst>
        </a:prstGeom>
        <a:solidFill>
          <a:srgbClr val="00B050"/>
        </a:solidFill>
        <a:ln>
          <a:noFill/>
        </a:ln>
        <a:effectLst>
          <a:reflection blurRad="12700" stA="26000" endPos="32000" dist="12700" dir="5400000" sy="-100000" rotWithShape="0"/>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0F34D9C-C281-4B51-870E-579AC11054CC}">
      <dsp:nvSpPr>
        <dsp:cNvPr id="0" name=""/>
        <dsp:cNvSpPr/>
      </dsp:nvSpPr>
      <dsp:spPr>
        <a:xfrm>
          <a:off x="483118" y="26540"/>
          <a:ext cx="3024910" cy="3024910"/>
        </a:xfrm>
        <a:prstGeom prst="circularArrow">
          <a:avLst>
            <a:gd name="adj1" fmla="val 5085"/>
            <a:gd name="adj2" fmla="val 327528"/>
            <a:gd name="adj3" fmla="val 15872472"/>
            <a:gd name="adj4" fmla="val 10800000"/>
            <a:gd name="adj5" fmla="val 5932"/>
          </a:avLst>
        </a:prstGeom>
        <a:solidFill>
          <a:schemeClr val="accent2">
            <a:lumMod val="75000"/>
          </a:schemeClr>
        </a:solidFill>
        <a:ln>
          <a:noFill/>
        </a:ln>
        <a:effectLst>
          <a:reflection blurRad="12700" stA="26000" endPos="32000" dist="12700" dir="5400000" sy="-100000" rotWithShape="0"/>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BFCA9-7250-422C-B31E-EE12B8F94F0D}">
      <dsp:nvSpPr>
        <dsp:cNvPr id="0" name=""/>
        <dsp:cNvSpPr/>
      </dsp:nvSpPr>
      <dsp:spPr>
        <a:xfrm>
          <a:off x="469464" y="247738"/>
          <a:ext cx="3387257" cy="3387257"/>
        </a:xfrm>
        <a:prstGeom prst="pie">
          <a:avLst>
            <a:gd name="adj1" fmla="val 16200000"/>
            <a:gd name="adj2" fmla="val 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smtClean="0">
              <a:latin typeface="Times New Roman" panose="02020603050405020304" pitchFamily="18" charset="0"/>
              <a:cs typeface="Times New Roman" panose="02020603050405020304" pitchFamily="18" charset="0"/>
            </a:rPr>
            <a:t>Страхова-</a:t>
          </a:r>
          <a:r>
            <a:rPr lang="ru-RU" sz="1800" b="1" kern="1200" dirty="0" err="1" smtClean="0">
              <a:latin typeface="Times New Roman" panose="02020603050405020304" pitchFamily="18" charset="0"/>
              <a:cs typeface="Times New Roman" panose="02020603050405020304" pitchFamily="18" charset="0"/>
            </a:rPr>
            <a:t>ние</a:t>
          </a:r>
          <a:endParaRPr lang="ru-RU" sz="1800" b="1" kern="1200" dirty="0">
            <a:latin typeface="Times New Roman" panose="02020603050405020304" pitchFamily="18" charset="0"/>
            <a:cs typeface="Times New Roman" panose="02020603050405020304" pitchFamily="18" charset="0"/>
          </a:endParaRPr>
        </a:p>
      </dsp:txBody>
      <dsp:txXfrm>
        <a:off x="2267533" y="949787"/>
        <a:ext cx="1250059" cy="927463"/>
      </dsp:txXfrm>
    </dsp:sp>
    <dsp:sp modelId="{6C122689-BAFE-4E85-AFC2-7F7407AF241D}">
      <dsp:nvSpPr>
        <dsp:cNvPr id="0" name=""/>
        <dsp:cNvSpPr/>
      </dsp:nvSpPr>
      <dsp:spPr>
        <a:xfrm>
          <a:off x="469464" y="361453"/>
          <a:ext cx="3387257" cy="3387257"/>
        </a:xfrm>
        <a:prstGeom prst="pie">
          <a:avLst>
            <a:gd name="adj1" fmla="val 0"/>
            <a:gd name="adj2" fmla="val 5400000"/>
          </a:avLst>
        </a:prstGeom>
        <a:solidFill>
          <a:schemeClr val="accent5">
            <a:hueOff val="-1238541"/>
            <a:satOff val="1219"/>
            <a:lumOff val="274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a:latin typeface="Times New Roman" panose="02020603050405020304" pitchFamily="18" charset="0"/>
              <a:cs typeface="Times New Roman" panose="02020603050405020304" pitchFamily="18" charset="0"/>
            </a:rPr>
            <a:t>Связь</a:t>
          </a:r>
        </a:p>
      </dsp:txBody>
      <dsp:txXfrm>
        <a:off x="2267533" y="2119197"/>
        <a:ext cx="1250059" cy="927463"/>
      </dsp:txXfrm>
    </dsp:sp>
    <dsp:sp modelId="{7A8D8F93-4D17-45BF-92D1-57E8917BA57F}">
      <dsp:nvSpPr>
        <dsp:cNvPr id="0" name=""/>
        <dsp:cNvSpPr/>
      </dsp:nvSpPr>
      <dsp:spPr>
        <a:xfrm>
          <a:off x="355749" y="361453"/>
          <a:ext cx="3387257" cy="3387257"/>
        </a:xfrm>
        <a:prstGeom prst="pie">
          <a:avLst>
            <a:gd name="adj1" fmla="val 5400000"/>
            <a:gd name="adj2" fmla="val 10800000"/>
          </a:avLst>
        </a:prstGeom>
        <a:solidFill>
          <a:schemeClr val="accent5">
            <a:hueOff val="-2477081"/>
            <a:satOff val="2439"/>
            <a:lumOff val="549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a:latin typeface="Times New Roman" panose="02020603050405020304" pitchFamily="18" charset="0"/>
              <a:cs typeface="Times New Roman" panose="02020603050405020304" pitchFamily="18" charset="0"/>
            </a:rPr>
            <a:t>Органы власти</a:t>
          </a:r>
        </a:p>
      </dsp:txBody>
      <dsp:txXfrm>
        <a:off x="694878" y="2119197"/>
        <a:ext cx="1250059" cy="927463"/>
      </dsp:txXfrm>
    </dsp:sp>
    <dsp:sp modelId="{F3773E08-B102-4FF5-8167-95D2714FCE9D}">
      <dsp:nvSpPr>
        <dsp:cNvPr id="0" name=""/>
        <dsp:cNvSpPr/>
      </dsp:nvSpPr>
      <dsp:spPr>
        <a:xfrm>
          <a:off x="355749" y="247738"/>
          <a:ext cx="3387257" cy="3387257"/>
        </a:xfrm>
        <a:prstGeom prst="pie">
          <a:avLst>
            <a:gd name="adj1" fmla="val 10800000"/>
            <a:gd name="adj2" fmla="val 16200000"/>
          </a:avLst>
        </a:prstGeom>
        <a:solidFill>
          <a:schemeClr val="accent5">
            <a:hueOff val="-3715622"/>
            <a:satOff val="3658"/>
            <a:lumOff val="823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a:latin typeface="Times New Roman" panose="02020603050405020304" pitchFamily="18" charset="0"/>
              <a:cs typeface="Times New Roman" panose="02020603050405020304" pitchFamily="18" charset="0"/>
            </a:rPr>
            <a:t>Банки</a:t>
          </a:r>
        </a:p>
      </dsp:txBody>
      <dsp:txXfrm>
        <a:off x="694878" y="949787"/>
        <a:ext cx="1250059" cy="927463"/>
      </dsp:txXfrm>
    </dsp:sp>
    <dsp:sp modelId="{A4930BCD-8FC8-4297-B57E-4F7BB78223A4}">
      <dsp:nvSpPr>
        <dsp:cNvPr id="0" name=""/>
        <dsp:cNvSpPr/>
      </dsp:nvSpPr>
      <dsp:spPr>
        <a:xfrm>
          <a:off x="259777" y="38051"/>
          <a:ext cx="3806631" cy="3806631"/>
        </a:xfrm>
        <a:prstGeom prst="circularArrow">
          <a:avLst>
            <a:gd name="adj1" fmla="val 5085"/>
            <a:gd name="adj2" fmla="val 327528"/>
            <a:gd name="adj3" fmla="val 21272472"/>
            <a:gd name="adj4" fmla="val 16200000"/>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64680F-A957-4729-979B-AA9AA862AB71}">
      <dsp:nvSpPr>
        <dsp:cNvPr id="0" name=""/>
        <dsp:cNvSpPr/>
      </dsp:nvSpPr>
      <dsp:spPr>
        <a:xfrm>
          <a:off x="259777" y="151766"/>
          <a:ext cx="3806631" cy="3806631"/>
        </a:xfrm>
        <a:prstGeom prst="circularArrow">
          <a:avLst>
            <a:gd name="adj1" fmla="val 5085"/>
            <a:gd name="adj2" fmla="val 327528"/>
            <a:gd name="adj3" fmla="val 5072472"/>
            <a:gd name="adj4" fmla="val 0"/>
            <a:gd name="adj5" fmla="val 5932"/>
          </a:avLst>
        </a:prstGeom>
        <a:solidFill>
          <a:schemeClr val="accent5">
            <a:hueOff val="-1238541"/>
            <a:satOff val="1219"/>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92F535-FBFB-49E8-9F9C-C64A96BAB876}">
      <dsp:nvSpPr>
        <dsp:cNvPr id="0" name=""/>
        <dsp:cNvSpPr/>
      </dsp:nvSpPr>
      <dsp:spPr>
        <a:xfrm>
          <a:off x="146062" y="151766"/>
          <a:ext cx="3806631" cy="3806631"/>
        </a:xfrm>
        <a:prstGeom prst="circularArrow">
          <a:avLst>
            <a:gd name="adj1" fmla="val 5085"/>
            <a:gd name="adj2" fmla="val 327528"/>
            <a:gd name="adj3" fmla="val 10472472"/>
            <a:gd name="adj4" fmla="val 5400000"/>
            <a:gd name="adj5" fmla="val 5932"/>
          </a:avLst>
        </a:prstGeom>
        <a:solidFill>
          <a:schemeClr val="accent5">
            <a:hueOff val="-2477081"/>
            <a:satOff val="2439"/>
            <a:lumOff val="549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DA537A-34F8-4BC0-BF7A-DE63C37C357A}">
      <dsp:nvSpPr>
        <dsp:cNvPr id="0" name=""/>
        <dsp:cNvSpPr/>
      </dsp:nvSpPr>
      <dsp:spPr>
        <a:xfrm>
          <a:off x="146062" y="38051"/>
          <a:ext cx="3806631" cy="3806631"/>
        </a:xfrm>
        <a:prstGeom prst="circularArrow">
          <a:avLst>
            <a:gd name="adj1" fmla="val 5085"/>
            <a:gd name="adj2" fmla="val 327528"/>
            <a:gd name="adj3" fmla="val 15872472"/>
            <a:gd name="adj4" fmla="val 10800000"/>
            <a:gd name="adj5" fmla="val 5932"/>
          </a:avLst>
        </a:prstGeom>
        <a:solidFill>
          <a:schemeClr val="accent5">
            <a:hueOff val="-3715622"/>
            <a:satOff val="3658"/>
            <a:lumOff val="8236"/>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0.56794</cdr:x>
      <cdr:y>0.27027</cdr:y>
    </cdr:from>
    <cdr:to>
      <cdr:x>0.83835</cdr:x>
      <cdr:y>0.49658</cdr:y>
    </cdr:to>
    <cdr:sp macro="" textlink="">
      <cdr:nvSpPr>
        <cdr:cNvPr id="2" name="Овал 1"/>
        <cdr:cNvSpPr/>
      </cdr:nvSpPr>
      <cdr:spPr>
        <a:xfrm xmlns:a="http://schemas.openxmlformats.org/drawingml/2006/main">
          <a:off x="2003902" y="720080"/>
          <a:ext cx="954112" cy="602956"/>
        </a:xfrm>
        <a:prstGeom xmlns:a="http://schemas.openxmlformats.org/drawingml/2006/main" prst="ellipse">
          <a:avLst/>
        </a:prstGeom>
        <a:solidFill xmlns:a="http://schemas.openxmlformats.org/drawingml/2006/main">
          <a:schemeClr val="bg1"/>
        </a:solidFill>
        <a:ln xmlns:a="http://schemas.openxmlformats.org/drawingml/2006/main" w="25400">
          <a:solidFill>
            <a:schemeClr val="accent2">
              <a:lumMod val="7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ru-RU" sz="1000" b="1" dirty="0" smtClean="0">
              <a:solidFill>
                <a:schemeClr val="tx1"/>
              </a:solidFill>
              <a:latin typeface="Times New Roman" panose="02020603050405020304" pitchFamily="18" charset="0"/>
              <a:cs typeface="Times New Roman" panose="02020603050405020304" pitchFamily="18" charset="0"/>
            </a:rPr>
            <a:t>- 11453,4 тонн</a:t>
          </a:r>
          <a:endParaRPr lang="ru-RU" sz="1000" b="1" dirty="0">
            <a:solidFill>
              <a:schemeClr val="tx1"/>
            </a:solidFill>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0.57317</cdr:x>
      <cdr:y>0.19936</cdr:y>
    </cdr:from>
    <cdr:to>
      <cdr:x>0.81544</cdr:x>
      <cdr:y>0.41532</cdr:y>
    </cdr:to>
    <cdr:sp macro="" textlink="">
      <cdr:nvSpPr>
        <cdr:cNvPr id="2" name="Овал 1"/>
        <cdr:cNvSpPr/>
      </cdr:nvSpPr>
      <cdr:spPr>
        <a:xfrm xmlns:a="http://schemas.openxmlformats.org/drawingml/2006/main">
          <a:off x="2084295" y="528061"/>
          <a:ext cx="880992" cy="572034"/>
        </a:xfrm>
        <a:prstGeom xmlns:a="http://schemas.openxmlformats.org/drawingml/2006/main" prst="ellipse">
          <a:avLst/>
        </a:prstGeom>
        <a:solidFill xmlns:a="http://schemas.openxmlformats.org/drawingml/2006/main">
          <a:schemeClr val="bg1"/>
        </a:solidFill>
        <a:ln xmlns:a="http://schemas.openxmlformats.org/drawingml/2006/main" w="254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ru-RU" sz="1000" b="1" dirty="0">
              <a:solidFill>
                <a:schemeClr val="tx1"/>
              </a:solidFill>
              <a:latin typeface="Times New Roman" panose="02020603050405020304" pitchFamily="18" charset="0"/>
              <a:cs typeface="Times New Roman" panose="02020603050405020304" pitchFamily="18" charset="0"/>
            </a:rPr>
            <a:t>- </a:t>
          </a:r>
          <a:r>
            <a:rPr lang="ru-RU" sz="1000" b="1" dirty="0" smtClean="0">
              <a:solidFill>
                <a:schemeClr val="tx1"/>
              </a:solidFill>
              <a:latin typeface="Times New Roman" panose="02020603050405020304" pitchFamily="18" charset="0"/>
              <a:cs typeface="Times New Roman" panose="02020603050405020304" pitchFamily="18" charset="0"/>
            </a:rPr>
            <a:t>93,0 тонн</a:t>
          </a:r>
          <a:endParaRPr lang="ru-RU" sz="1000" b="1"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0.45559</cdr:x>
      <cdr:y>0.29401</cdr:y>
    </cdr:from>
    <cdr:to>
      <cdr:x>0.67341</cdr:x>
      <cdr:y>0.48859</cdr:y>
    </cdr:to>
    <cdr:cxnSp macro="">
      <cdr:nvCxnSpPr>
        <cdr:cNvPr id="4" name="Прямая со стрелкой 3">
          <a:extLst xmlns:a="http://schemas.openxmlformats.org/drawingml/2006/main">
            <a:ext uri="{FF2B5EF4-FFF2-40B4-BE49-F238E27FC236}">
              <a16:creationId xmlns:a16="http://schemas.microsoft.com/office/drawing/2014/main" id="{CA7A4291-8575-47EF-BDC1-15D9EB6B96FC}"/>
            </a:ext>
          </a:extLst>
        </cdr:cNvPr>
        <cdr:cNvCxnSpPr/>
      </cdr:nvCxnSpPr>
      <cdr:spPr>
        <a:xfrm xmlns:a="http://schemas.openxmlformats.org/drawingml/2006/main">
          <a:off x="1656692" y="778763"/>
          <a:ext cx="792088" cy="515413"/>
        </a:xfrm>
        <a:prstGeom xmlns:a="http://schemas.openxmlformats.org/drawingml/2006/main" prst="straightConnector1">
          <a:avLst/>
        </a:prstGeom>
        <a:ln xmlns:a="http://schemas.openxmlformats.org/drawingml/2006/main" w="25400">
          <a:solidFill>
            <a:srgbClr val="FF0000"/>
          </a:solidFill>
          <a:prstDash val="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0.32075</cdr:x>
      <cdr:y>0.28881</cdr:y>
    </cdr:from>
    <cdr:to>
      <cdr:x>0.55221</cdr:x>
      <cdr:y>0.50666</cdr:y>
    </cdr:to>
    <cdr:sp macro="" textlink="">
      <cdr:nvSpPr>
        <cdr:cNvPr id="3" name="Овал 2"/>
        <cdr:cNvSpPr/>
      </cdr:nvSpPr>
      <cdr:spPr>
        <a:xfrm xmlns:a="http://schemas.openxmlformats.org/drawingml/2006/main">
          <a:off x="1224136" y="763707"/>
          <a:ext cx="883349" cy="576069"/>
        </a:xfrm>
        <a:prstGeom xmlns:a="http://schemas.openxmlformats.org/drawingml/2006/main" prst="ellipse">
          <a:avLst/>
        </a:prstGeom>
        <a:solidFill xmlns:a="http://schemas.openxmlformats.org/drawingml/2006/main">
          <a:schemeClr val="bg1"/>
        </a:solidFill>
        <a:ln xmlns:a="http://schemas.openxmlformats.org/drawingml/2006/main" w="254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ru-RU" sz="1000" b="1" dirty="0" smtClean="0">
              <a:solidFill>
                <a:schemeClr val="tx1"/>
              </a:solidFill>
              <a:latin typeface="Times New Roman" panose="02020603050405020304" pitchFamily="18" charset="0"/>
              <a:cs typeface="Times New Roman" panose="02020603050405020304" pitchFamily="18" charset="0"/>
            </a:rPr>
            <a:t>+ 3006 кг.</a:t>
          </a:r>
          <a:endParaRPr lang="ru-RU" sz="1000"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0.4717</cdr:x>
      <cdr:y>0.38123</cdr:y>
    </cdr:from>
    <cdr:to>
      <cdr:x>0.64151</cdr:x>
      <cdr:y>0.54462</cdr:y>
    </cdr:to>
    <cdr:cxnSp macro="">
      <cdr:nvCxnSpPr>
        <cdr:cNvPr id="5" name="Прямая со стрелкой 4">
          <a:extLst xmlns:a="http://schemas.openxmlformats.org/drawingml/2006/main">
            <a:ext uri="{FF2B5EF4-FFF2-40B4-BE49-F238E27FC236}">
              <a16:creationId xmlns:a16="http://schemas.microsoft.com/office/drawing/2014/main" id="{5A251E2F-2E99-415E-B9BA-7F9BF9A788F0}"/>
            </a:ext>
          </a:extLst>
        </cdr:cNvPr>
        <cdr:cNvCxnSpPr/>
      </cdr:nvCxnSpPr>
      <cdr:spPr>
        <a:xfrm xmlns:a="http://schemas.openxmlformats.org/drawingml/2006/main" flipV="1">
          <a:off x="1800200" y="1008113"/>
          <a:ext cx="648072" cy="432048"/>
        </a:xfrm>
        <a:prstGeom xmlns:a="http://schemas.openxmlformats.org/drawingml/2006/main" prst="straightConnector1">
          <a:avLst/>
        </a:prstGeom>
        <a:ln xmlns:a="http://schemas.openxmlformats.org/drawingml/2006/main" w="25400">
          <a:solidFill>
            <a:schemeClr val="accent1">
              <a:lumMod val="75000"/>
            </a:schemeClr>
          </a:solidFill>
          <a:prstDash val="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0.58491</cdr:x>
      <cdr:y>0.30509</cdr:y>
    </cdr:from>
    <cdr:to>
      <cdr:x>0.81514</cdr:x>
      <cdr:y>0.49556</cdr:y>
    </cdr:to>
    <cdr:sp macro="" textlink="">
      <cdr:nvSpPr>
        <cdr:cNvPr id="2" name="Овал 1"/>
        <cdr:cNvSpPr/>
      </cdr:nvSpPr>
      <cdr:spPr>
        <a:xfrm xmlns:a="http://schemas.openxmlformats.org/drawingml/2006/main">
          <a:off x="2232248" y="922706"/>
          <a:ext cx="878655" cy="576045"/>
        </a:xfrm>
        <a:prstGeom xmlns:a="http://schemas.openxmlformats.org/drawingml/2006/main" prst="ellipse">
          <a:avLst/>
        </a:prstGeom>
        <a:solidFill xmlns:a="http://schemas.openxmlformats.org/drawingml/2006/main">
          <a:schemeClr val="bg1"/>
        </a:solidFill>
        <a:ln xmlns:a="http://schemas.openxmlformats.org/drawingml/2006/main" w="25400">
          <a:solidFill>
            <a:srgbClr val="CC66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ru-RU" sz="1000" b="1" dirty="0">
              <a:solidFill>
                <a:schemeClr val="tx1"/>
              </a:solidFill>
              <a:latin typeface="Times New Roman" panose="02020603050405020304" pitchFamily="18" charset="0"/>
              <a:cs typeface="Times New Roman" panose="02020603050405020304" pitchFamily="18" charset="0"/>
            </a:rPr>
            <a:t>- </a:t>
          </a:r>
          <a:r>
            <a:rPr lang="ru-RU" sz="1000" b="1" dirty="0" smtClean="0">
              <a:solidFill>
                <a:schemeClr val="tx1"/>
              </a:solidFill>
              <a:latin typeface="Times New Roman" panose="02020603050405020304" pitchFamily="18" charset="0"/>
              <a:cs typeface="Times New Roman" panose="02020603050405020304" pitchFamily="18" charset="0"/>
            </a:rPr>
            <a:t>578 </a:t>
          </a:r>
          <a:r>
            <a:rPr lang="ru-RU" sz="1000" b="1" dirty="0">
              <a:solidFill>
                <a:schemeClr val="tx1"/>
              </a:solidFill>
              <a:latin typeface="Times New Roman" panose="02020603050405020304" pitchFamily="18" charset="0"/>
              <a:cs typeface="Times New Roman" panose="02020603050405020304" pitchFamily="18" charset="0"/>
            </a:rPr>
            <a:t>гол.</a:t>
          </a:r>
        </a:p>
      </cdr:txBody>
    </cdr:sp>
  </cdr:relSizeAnchor>
  <cdr:relSizeAnchor xmlns:cdr="http://schemas.openxmlformats.org/drawingml/2006/chartDrawing">
    <cdr:from>
      <cdr:x>0.5</cdr:x>
      <cdr:y>0.33333</cdr:y>
    </cdr:from>
    <cdr:to>
      <cdr:x>0.66038</cdr:x>
      <cdr:y>0.59524</cdr:y>
    </cdr:to>
    <cdr:cxnSp macro="">
      <cdr:nvCxnSpPr>
        <cdr:cNvPr id="4" name="Прямая со стрелкой 3">
          <a:extLst xmlns:a="http://schemas.openxmlformats.org/drawingml/2006/main">
            <a:ext uri="{FF2B5EF4-FFF2-40B4-BE49-F238E27FC236}">
              <a16:creationId xmlns:a16="http://schemas.microsoft.com/office/drawing/2014/main" id="{532D9FBF-4D97-4BF2-854D-083B6543DD87}"/>
            </a:ext>
          </a:extLst>
        </cdr:cNvPr>
        <cdr:cNvCxnSpPr/>
      </cdr:nvCxnSpPr>
      <cdr:spPr>
        <a:xfrm xmlns:a="http://schemas.openxmlformats.org/drawingml/2006/main">
          <a:off x="1908212" y="1008102"/>
          <a:ext cx="612068" cy="792097"/>
        </a:xfrm>
        <a:prstGeom xmlns:a="http://schemas.openxmlformats.org/drawingml/2006/main" prst="straightConnector1">
          <a:avLst/>
        </a:prstGeom>
        <a:ln xmlns:a="http://schemas.openxmlformats.org/drawingml/2006/main" w="25400">
          <a:solidFill>
            <a:srgbClr val="CC6600"/>
          </a:solidFill>
          <a:prstDash val="dash"/>
          <a:tailEnd type="triangle"/>
        </a:ln>
        <a:scene3d xmlns:a="http://schemas.openxmlformats.org/drawingml/2006/main">
          <a:camera prst="orthographicFront">
            <a:rot lat="0" lon="0" rev="300000"/>
          </a:camera>
          <a:lightRig rig="threePt" dir="t"/>
        </a:scene3d>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0.60079</cdr:x>
      <cdr:y>0.28215</cdr:y>
    </cdr:from>
    <cdr:to>
      <cdr:x>0.85019</cdr:x>
      <cdr:y>0.5</cdr:y>
    </cdr:to>
    <cdr:sp macro="" textlink="">
      <cdr:nvSpPr>
        <cdr:cNvPr id="2" name="Овал 1"/>
        <cdr:cNvSpPr/>
      </cdr:nvSpPr>
      <cdr:spPr>
        <a:xfrm xmlns:a="http://schemas.openxmlformats.org/drawingml/2006/main">
          <a:off x="2206337" y="746098"/>
          <a:ext cx="915917" cy="576069"/>
        </a:xfrm>
        <a:prstGeom xmlns:a="http://schemas.openxmlformats.org/drawingml/2006/main" prst="ellipse">
          <a:avLst/>
        </a:prstGeom>
        <a:solidFill xmlns:a="http://schemas.openxmlformats.org/drawingml/2006/main">
          <a:schemeClr val="bg1"/>
        </a:solidFill>
        <a:ln xmlns:a="http://schemas.openxmlformats.org/drawingml/2006/main" w="25400">
          <a:solidFill>
            <a:schemeClr val="accent2">
              <a:lumMod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ru-RU" sz="1000" b="1" dirty="0">
              <a:solidFill>
                <a:schemeClr val="tx1"/>
              </a:solidFill>
              <a:latin typeface="Times New Roman" panose="02020603050405020304" pitchFamily="18" charset="0"/>
              <a:cs typeface="Times New Roman" panose="02020603050405020304" pitchFamily="18" charset="0"/>
            </a:rPr>
            <a:t>-  </a:t>
          </a:r>
          <a:r>
            <a:rPr lang="ru-RU" sz="1000" b="1" dirty="0" smtClean="0">
              <a:solidFill>
                <a:schemeClr val="tx1"/>
              </a:solidFill>
              <a:latin typeface="Times New Roman" panose="02020603050405020304" pitchFamily="18" charset="0"/>
              <a:cs typeface="Times New Roman" panose="02020603050405020304" pitchFamily="18" charset="0"/>
            </a:rPr>
            <a:t>6769,9 </a:t>
          </a:r>
          <a:r>
            <a:rPr lang="ru-RU" sz="1000" b="1" dirty="0">
              <a:solidFill>
                <a:schemeClr val="tx1"/>
              </a:solidFill>
              <a:latin typeface="Times New Roman" panose="02020603050405020304" pitchFamily="18" charset="0"/>
              <a:cs typeface="Times New Roman" panose="02020603050405020304" pitchFamily="18" charset="0"/>
            </a:rPr>
            <a:t>га</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DD4826AC-E295-4FB2-AC70-AF1B7AF575BB}" type="datetimeFigureOut">
              <a:rPr lang="ru-RU" smtClean="0"/>
              <a:pPr/>
              <a:t>23.05.2023</a:t>
            </a:fld>
            <a:endParaRPr lang="ru-RU"/>
          </a:p>
        </p:txBody>
      </p:sp>
      <p:sp>
        <p:nvSpPr>
          <p:cNvPr id="4" name="Образ слайда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24956"/>
            <a:ext cx="5486400" cy="447627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C8346C29-12D6-4DDE-95F2-48E3AE27DEB6}" type="slidenum">
              <a:rPr lang="ru-RU" smtClean="0"/>
              <a:pPr/>
              <a:t>‹#›</a:t>
            </a:fld>
            <a:endParaRPr lang="ru-RU"/>
          </a:p>
        </p:txBody>
      </p:sp>
    </p:spTree>
    <p:extLst>
      <p:ext uri="{BB962C8B-B14F-4D97-AF65-F5344CB8AC3E}">
        <p14:creationId xmlns:p14="http://schemas.microsoft.com/office/powerpoint/2010/main" val="419083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10</a:t>
            </a:fld>
            <a:endParaRPr lang="ru-RU"/>
          </a:p>
        </p:txBody>
      </p:sp>
    </p:spTree>
    <p:extLst>
      <p:ext uri="{BB962C8B-B14F-4D97-AF65-F5344CB8AC3E}">
        <p14:creationId xmlns:p14="http://schemas.microsoft.com/office/powerpoint/2010/main" val="271363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34</a:t>
            </a:fld>
            <a:endParaRPr lang="ru-RU"/>
          </a:p>
        </p:txBody>
      </p:sp>
    </p:spTree>
    <p:extLst>
      <p:ext uri="{BB962C8B-B14F-4D97-AF65-F5344CB8AC3E}">
        <p14:creationId xmlns:p14="http://schemas.microsoft.com/office/powerpoint/2010/main" val="2098882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36</a:t>
            </a:fld>
            <a:endParaRPr lang="ru-RU"/>
          </a:p>
        </p:txBody>
      </p:sp>
    </p:spTree>
    <p:extLst>
      <p:ext uri="{BB962C8B-B14F-4D97-AF65-F5344CB8AC3E}">
        <p14:creationId xmlns:p14="http://schemas.microsoft.com/office/powerpoint/2010/main" val="1863313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37</a:t>
            </a:fld>
            <a:endParaRPr lang="ru-RU"/>
          </a:p>
        </p:txBody>
      </p:sp>
    </p:spTree>
    <p:extLst>
      <p:ext uri="{BB962C8B-B14F-4D97-AF65-F5344CB8AC3E}">
        <p14:creationId xmlns:p14="http://schemas.microsoft.com/office/powerpoint/2010/main" val="1182414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39</a:t>
            </a:fld>
            <a:endParaRPr lang="ru-RU"/>
          </a:p>
        </p:txBody>
      </p:sp>
    </p:spTree>
    <p:extLst>
      <p:ext uri="{BB962C8B-B14F-4D97-AF65-F5344CB8AC3E}">
        <p14:creationId xmlns:p14="http://schemas.microsoft.com/office/powerpoint/2010/main" val="743198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42</a:t>
            </a:fld>
            <a:endParaRPr lang="ru-RU"/>
          </a:p>
        </p:txBody>
      </p:sp>
    </p:spTree>
    <p:extLst>
      <p:ext uri="{BB962C8B-B14F-4D97-AF65-F5344CB8AC3E}">
        <p14:creationId xmlns:p14="http://schemas.microsoft.com/office/powerpoint/2010/main" val="3810668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43</a:t>
            </a:fld>
            <a:endParaRPr lang="ru-RU"/>
          </a:p>
        </p:txBody>
      </p:sp>
    </p:spTree>
    <p:extLst>
      <p:ext uri="{BB962C8B-B14F-4D97-AF65-F5344CB8AC3E}">
        <p14:creationId xmlns:p14="http://schemas.microsoft.com/office/powerpoint/2010/main" val="3111715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44</a:t>
            </a:fld>
            <a:endParaRPr lang="ru-RU"/>
          </a:p>
        </p:txBody>
      </p:sp>
    </p:spTree>
    <p:extLst>
      <p:ext uri="{BB962C8B-B14F-4D97-AF65-F5344CB8AC3E}">
        <p14:creationId xmlns:p14="http://schemas.microsoft.com/office/powerpoint/2010/main" val="3661528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45</a:t>
            </a:fld>
            <a:endParaRPr lang="ru-RU"/>
          </a:p>
        </p:txBody>
      </p:sp>
    </p:spTree>
    <p:extLst>
      <p:ext uri="{BB962C8B-B14F-4D97-AF65-F5344CB8AC3E}">
        <p14:creationId xmlns:p14="http://schemas.microsoft.com/office/powerpoint/2010/main" val="1778224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49</a:t>
            </a:fld>
            <a:endParaRPr lang="ru-RU"/>
          </a:p>
        </p:txBody>
      </p:sp>
    </p:spTree>
    <p:extLst>
      <p:ext uri="{BB962C8B-B14F-4D97-AF65-F5344CB8AC3E}">
        <p14:creationId xmlns:p14="http://schemas.microsoft.com/office/powerpoint/2010/main" val="2984650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53</a:t>
            </a:fld>
            <a:endParaRPr lang="ru-RU"/>
          </a:p>
        </p:txBody>
      </p:sp>
    </p:spTree>
    <p:extLst>
      <p:ext uri="{BB962C8B-B14F-4D97-AF65-F5344CB8AC3E}">
        <p14:creationId xmlns:p14="http://schemas.microsoft.com/office/powerpoint/2010/main" val="1638905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14</a:t>
            </a:fld>
            <a:endParaRPr lang="ru-RU"/>
          </a:p>
        </p:txBody>
      </p:sp>
    </p:spTree>
    <p:extLst>
      <p:ext uri="{BB962C8B-B14F-4D97-AF65-F5344CB8AC3E}">
        <p14:creationId xmlns:p14="http://schemas.microsoft.com/office/powerpoint/2010/main" val="304980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56</a:t>
            </a:fld>
            <a:endParaRPr lang="ru-RU"/>
          </a:p>
        </p:txBody>
      </p:sp>
    </p:spTree>
    <p:extLst>
      <p:ext uri="{BB962C8B-B14F-4D97-AF65-F5344CB8AC3E}">
        <p14:creationId xmlns:p14="http://schemas.microsoft.com/office/powerpoint/2010/main" val="2225949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59</a:t>
            </a:fld>
            <a:endParaRPr lang="ru-RU"/>
          </a:p>
        </p:txBody>
      </p:sp>
    </p:spTree>
    <p:extLst>
      <p:ext uri="{BB962C8B-B14F-4D97-AF65-F5344CB8AC3E}">
        <p14:creationId xmlns:p14="http://schemas.microsoft.com/office/powerpoint/2010/main" val="3235148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60</a:t>
            </a:fld>
            <a:endParaRPr lang="ru-RU"/>
          </a:p>
        </p:txBody>
      </p:sp>
    </p:spTree>
    <p:extLst>
      <p:ext uri="{BB962C8B-B14F-4D97-AF65-F5344CB8AC3E}">
        <p14:creationId xmlns:p14="http://schemas.microsoft.com/office/powerpoint/2010/main" val="3605336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65</a:t>
            </a:fld>
            <a:endParaRPr lang="ru-RU"/>
          </a:p>
        </p:txBody>
      </p:sp>
    </p:spTree>
    <p:extLst>
      <p:ext uri="{BB962C8B-B14F-4D97-AF65-F5344CB8AC3E}">
        <p14:creationId xmlns:p14="http://schemas.microsoft.com/office/powerpoint/2010/main" val="3861856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66</a:t>
            </a:fld>
            <a:endParaRPr lang="ru-RU"/>
          </a:p>
        </p:txBody>
      </p:sp>
    </p:spTree>
    <p:extLst>
      <p:ext uri="{BB962C8B-B14F-4D97-AF65-F5344CB8AC3E}">
        <p14:creationId xmlns:p14="http://schemas.microsoft.com/office/powerpoint/2010/main" val="833751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67</a:t>
            </a:fld>
            <a:endParaRPr lang="ru-RU"/>
          </a:p>
        </p:txBody>
      </p:sp>
    </p:spTree>
    <p:extLst>
      <p:ext uri="{BB962C8B-B14F-4D97-AF65-F5344CB8AC3E}">
        <p14:creationId xmlns:p14="http://schemas.microsoft.com/office/powerpoint/2010/main" val="2699708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68</a:t>
            </a:fld>
            <a:endParaRPr lang="ru-RU"/>
          </a:p>
        </p:txBody>
      </p:sp>
    </p:spTree>
    <p:extLst>
      <p:ext uri="{BB962C8B-B14F-4D97-AF65-F5344CB8AC3E}">
        <p14:creationId xmlns:p14="http://schemas.microsoft.com/office/powerpoint/2010/main" val="956990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69</a:t>
            </a:fld>
            <a:endParaRPr lang="ru-RU"/>
          </a:p>
        </p:txBody>
      </p:sp>
    </p:spTree>
    <p:extLst>
      <p:ext uri="{BB962C8B-B14F-4D97-AF65-F5344CB8AC3E}">
        <p14:creationId xmlns:p14="http://schemas.microsoft.com/office/powerpoint/2010/main" val="1551157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70</a:t>
            </a:fld>
            <a:endParaRPr lang="ru-RU"/>
          </a:p>
        </p:txBody>
      </p:sp>
    </p:spTree>
    <p:extLst>
      <p:ext uri="{BB962C8B-B14F-4D97-AF65-F5344CB8AC3E}">
        <p14:creationId xmlns:p14="http://schemas.microsoft.com/office/powerpoint/2010/main" val="3389882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71</a:t>
            </a:fld>
            <a:endParaRPr lang="ru-RU"/>
          </a:p>
        </p:txBody>
      </p:sp>
    </p:spTree>
    <p:extLst>
      <p:ext uri="{BB962C8B-B14F-4D97-AF65-F5344CB8AC3E}">
        <p14:creationId xmlns:p14="http://schemas.microsoft.com/office/powerpoint/2010/main" val="3084425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15</a:t>
            </a:fld>
            <a:endParaRPr lang="ru-RU"/>
          </a:p>
        </p:txBody>
      </p:sp>
    </p:spTree>
    <p:extLst>
      <p:ext uri="{BB962C8B-B14F-4D97-AF65-F5344CB8AC3E}">
        <p14:creationId xmlns:p14="http://schemas.microsoft.com/office/powerpoint/2010/main" val="2635605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72</a:t>
            </a:fld>
            <a:endParaRPr lang="ru-RU"/>
          </a:p>
        </p:txBody>
      </p:sp>
    </p:spTree>
    <p:extLst>
      <p:ext uri="{BB962C8B-B14F-4D97-AF65-F5344CB8AC3E}">
        <p14:creationId xmlns:p14="http://schemas.microsoft.com/office/powerpoint/2010/main" val="1724071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73</a:t>
            </a:fld>
            <a:endParaRPr lang="ru-RU"/>
          </a:p>
        </p:txBody>
      </p:sp>
    </p:spTree>
    <p:extLst>
      <p:ext uri="{BB962C8B-B14F-4D97-AF65-F5344CB8AC3E}">
        <p14:creationId xmlns:p14="http://schemas.microsoft.com/office/powerpoint/2010/main" val="1327806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74</a:t>
            </a:fld>
            <a:endParaRPr lang="ru-RU"/>
          </a:p>
        </p:txBody>
      </p:sp>
    </p:spTree>
    <p:extLst>
      <p:ext uri="{BB962C8B-B14F-4D97-AF65-F5344CB8AC3E}">
        <p14:creationId xmlns:p14="http://schemas.microsoft.com/office/powerpoint/2010/main" val="2901599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16</a:t>
            </a:fld>
            <a:endParaRPr lang="ru-RU"/>
          </a:p>
        </p:txBody>
      </p:sp>
    </p:spTree>
    <p:extLst>
      <p:ext uri="{BB962C8B-B14F-4D97-AF65-F5344CB8AC3E}">
        <p14:creationId xmlns:p14="http://schemas.microsoft.com/office/powerpoint/2010/main" val="3192317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18</a:t>
            </a:fld>
            <a:endParaRPr lang="ru-RU"/>
          </a:p>
        </p:txBody>
      </p:sp>
    </p:spTree>
    <p:extLst>
      <p:ext uri="{BB962C8B-B14F-4D97-AF65-F5344CB8AC3E}">
        <p14:creationId xmlns:p14="http://schemas.microsoft.com/office/powerpoint/2010/main" val="574955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19</a:t>
            </a:fld>
            <a:endParaRPr lang="ru-RU"/>
          </a:p>
        </p:txBody>
      </p:sp>
    </p:spTree>
    <p:extLst>
      <p:ext uri="{BB962C8B-B14F-4D97-AF65-F5344CB8AC3E}">
        <p14:creationId xmlns:p14="http://schemas.microsoft.com/office/powerpoint/2010/main" val="788868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22</a:t>
            </a:fld>
            <a:endParaRPr lang="ru-RU"/>
          </a:p>
        </p:txBody>
      </p:sp>
    </p:spTree>
    <p:extLst>
      <p:ext uri="{BB962C8B-B14F-4D97-AF65-F5344CB8AC3E}">
        <p14:creationId xmlns:p14="http://schemas.microsoft.com/office/powerpoint/2010/main" val="2928103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27</a:t>
            </a:fld>
            <a:endParaRPr lang="ru-RU"/>
          </a:p>
        </p:txBody>
      </p:sp>
    </p:spTree>
    <p:extLst>
      <p:ext uri="{BB962C8B-B14F-4D97-AF65-F5344CB8AC3E}">
        <p14:creationId xmlns:p14="http://schemas.microsoft.com/office/powerpoint/2010/main" val="1570106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29</a:t>
            </a:fld>
            <a:endParaRPr lang="ru-RU"/>
          </a:p>
        </p:txBody>
      </p:sp>
    </p:spTree>
    <p:extLst>
      <p:ext uri="{BB962C8B-B14F-4D97-AF65-F5344CB8AC3E}">
        <p14:creationId xmlns:p14="http://schemas.microsoft.com/office/powerpoint/2010/main" val="1193703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ru-RU"/>
              <a:t>Образец заголовка</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a:off x="7325773" y="6117336"/>
            <a:ext cx="857473" cy="365125"/>
          </a:xfrm>
        </p:spPr>
        <p:txBody>
          <a:bodyPr/>
          <a:lstStyle/>
          <a:p>
            <a:fld id="{F8B3DE1D-DEB1-4E26-8CB8-8EFE30905CFD}" type="datetime1">
              <a:rPr lang="ru-RU" smtClean="0"/>
              <a:pPr/>
              <a:t>23.05.2023</a:t>
            </a:fld>
            <a:endParaRPr lang="ru-RU"/>
          </a:p>
        </p:txBody>
      </p:sp>
      <p:sp>
        <p:nvSpPr>
          <p:cNvPr id="5" name="Footer Placeholder 4"/>
          <p:cNvSpPr>
            <a:spLocks noGrp="1"/>
          </p:cNvSpPr>
          <p:nvPr>
            <p:ph type="ftr" sz="quarter" idx="11"/>
          </p:nvPr>
        </p:nvSpPr>
        <p:spPr>
          <a:xfrm>
            <a:off x="3623733" y="6117336"/>
            <a:ext cx="3609438" cy="365125"/>
          </a:xfrm>
        </p:spPr>
        <p:txBody>
          <a:bodyPr/>
          <a:lstStyle/>
          <a:p>
            <a:endParaRPr lang="ru-RU"/>
          </a:p>
        </p:txBody>
      </p:sp>
      <p:sp>
        <p:nvSpPr>
          <p:cNvPr id="6" name="Slide Number Placeholder 5"/>
          <p:cNvSpPr>
            <a:spLocks noGrp="1"/>
          </p:cNvSpPr>
          <p:nvPr>
            <p:ph type="sldNum" sz="quarter" idx="12"/>
          </p:nvPr>
        </p:nvSpPr>
        <p:spPr>
          <a:xfrm>
            <a:off x="8275320" y="6117336"/>
            <a:ext cx="411480" cy="365125"/>
          </a:xfrm>
        </p:spPr>
        <p:txBody>
          <a:bodyPr/>
          <a:lstStyle/>
          <a:p>
            <a:fld id="{6B54CF04-829E-4533-9E22-1DEDBBC55A26}" type="slidenum">
              <a:rPr lang="ru-RU" smtClean="0"/>
              <a:pPr/>
              <a:t>‹#›</a:t>
            </a:fld>
            <a:endParaRPr lang="ru-RU"/>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253195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29658226-95AA-4360-B464-AA5C3BB453E1}" type="datetime1">
              <a:rPr lang="ru-RU" smtClean="0"/>
              <a:pPr/>
              <a:t>23.05.2023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4163757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6F7A18A-6094-4F84-967E-B5C7FE43833F}" type="datetime1">
              <a:rPr lang="ru-RU" smtClean="0"/>
              <a:pPr/>
              <a:t>23.05.2023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3894701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6994676-5B09-451B-B8C7-92016AC83AF5}" type="datetime1">
              <a:rPr lang="ru-RU" smtClean="0"/>
              <a:pPr/>
              <a:t>23.05.2023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2926344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5A3DA1E-8301-46C5-9E7F-2C84A9316FE2}" type="datetime1">
              <a:rPr lang="ru-RU" smtClean="0"/>
              <a:pPr/>
              <a:t>23.05.2023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3017099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692FA91-351E-4705-B3C4-826C39DE76B0}" type="datetime1">
              <a:rPr lang="ru-RU" smtClean="0"/>
              <a:pPr/>
              <a:t>23.05.2023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743604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A24CD23-F806-495D-9F9E-0FCC651CB357}" type="datetime1">
              <a:rPr lang="ru-RU" smtClean="0"/>
              <a:pPr/>
              <a:t>23.05.2023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1984397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A3BA5F5-14CB-44DB-B78E-7E1EFFBDCAE0}" type="datetime1">
              <a:rPr lang="ru-RU" smtClean="0"/>
              <a:pPr/>
              <a:t>23.05.2023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856724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5DA9A66-239D-4F42-AE57-7590BC2677A4}" type="datetime1">
              <a:rPr lang="ru-RU" smtClean="0"/>
              <a:pPr/>
              <a:t>23.05.2023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409034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ru-RU"/>
              <a:t>Образец заголовка</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7344329" y="6108173"/>
            <a:ext cx="857473" cy="365125"/>
          </a:xfrm>
        </p:spPr>
        <p:txBody>
          <a:bodyPr/>
          <a:lstStyle/>
          <a:p>
            <a:fld id="{46E4D037-7BD6-4055-B6C8-6C79FA30ADF2}" type="datetime1">
              <a:rPr lang="ru-RU" smtClean="0"/>
              <a:pPr/>
              <a:t>23.05.2023</a:t>
            </a:fld>
            <a:endParaRPr lang="ru-RU"/>
          </a:p>
        </p:txBody>
      </p:sp>
      <p:sp>
        <p:nvSpPr>
          <p:cNvPr id="5" name="Footer Placeholder 4"/>
          <p:cNvSpPr>
            <a:spLocks noGrp="1"/>
          </p:cNvSpPr>
          <p:nvPr>
            <p:ph type="ftr" sz="quarter" idx="11"/>
          </p:nvPr>
        </p:nvSpPr>
        <p:spPr>
          <a:xfrm>
            <a:off x="1972647" y="6108173"/>
            <a:ext cx="5314517" cy="365125"/>
          </a:xfrm>
        </p:spPr>
        <p:txBody>
          <a:bodyPr/>
          <a:lstStyle/>
          <a:p>
            <a:endParaRPr lang="ru-RU"/>
          </a:p>
        </p:txBody>
      </p:sp>
      <p:sp>
        <p:nvSpPr>
          <p:cNvPr id="6" name="Slide Number Placeholder 5"/>
          <p:cNvSpPr>
            <a:spLocks noGrp="1"/>
          </p:cNvSpPr>
          <p:nvPr>
            <p:ph type="sldNum" sz="quarter" idx="12"/>
          </p:nvPr>
        </p:nvSpPr>
        <p:spPr>
          <a:xfrm>
            <a:off x="8258967" y="6108173"/>
            <a:ext cx="427833" cy="365125"/>
          </a:xfrm>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450658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3862F3A-2D57-411D-BC98-34317EA7B756}" type="datetime1">
              <a:rPr lang="ru-RU" smtClean="0"/>
              <a:pPr/>
              <a:t>23.05.2023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a:xfrm>
            <a:off x="8273317" y="6116070"/>
            <a:ext cx="413483" cy="365125"/>
          </a:xfrm>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4124099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A37A6CB2-A78F-4FA9-B1A4-CBA4427288AC}" type="datetime1">
              <a:rPr lang="ru-RU" smtClean="0"/>
              <a:pPr/>
              <a:t>23.05.2023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1478604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0760F6E-9C22-4825-8A0E-D4475E4406CD}" type="datetime1">
              <a:rPr lang="ru-RU" smtClean="0"/>
              <a:pPr/>
              <a:t>23.05.2023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2122445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0F1A174-98AA-407B-9C5E-1954EB77179F}" type="datetime1">
              <a:rPr lang="ru-RU" smtClean="0"/>
              <a:pPr/>
              <a:t>23.05.2023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3814993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FE220-0979-4439-9439-D2820E85AD3A}" type="datetime1">
              <a:rPr lang="ru-RU" smtClean="0"/>
              <a:pPr/>
              <a:t>23.05.2023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355565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ru-RU"/>
              <a:t>Образец заголовка</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2B12E3DA-120D-45D8-862F-0480917EC1F0}" type="datetime1">
              <a:rPr lang="ru-RU" smtClean="0"/>
              <a:pPr/>
              <a:t>23.05.2023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491617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2B1FB454-2246-4CEB-816E-CC30A1F245FC}" type="datetime1">
              <a:rPr lang="ru-RU" smtClean="0"/>
              <a:pPr/>
              <a:t>23.05.2023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1069025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3A3374A-8284-4817-9D6F-1BBF961B71D2}" type="datetime1">
              <a:rPr lang="ru-RU" smtClean="0"/>
              <a:pPr/>
              <a:t>23.05.2023</a:t>
            </a:fld>
            <a:endParaRPr lang="ru-RU"/>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B54CF04-829E-4533-9E22-1DEDBBC55A26}" type="slidenum">
              <a:rPr lang="ru-RU" smtClean="0"/>
              <a:pPr/>
              <a:t>‹#›</a:t>
            </a:fld>
            <a:endParaRPr lang="ru-RU"/>
          </a:p>
        </p:txBody>
      </p:sp>
    </p:spTree>
    <p:extLst>
      <p:ext uri="{BB962C8B-B14F-4D97-AF65-F5344CB8AC3E}">
        <p14:creationId xmlns:p14="http://schemas.microsoft.com/office/powerpoint/2010/main" val="367697437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4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chart" Target="../charts/chart12.xml"/><Relationship Id="rId4" Type="http://schemas.openxmlformats.org/officeDocument/2006/relationships/chart" Target="../charts/chart11.xml"/></Relationships>
</file>

<file path=ppt/slides/_rels/slide4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Layout" Target="../diagrams/layout1.xml"/><Relationship Id="rId7" Type="http://schemas.openxmlformats.org/officeDocument/2006/relationships/image" Target="../media/image45.png"/><Relationship Id="rId12" Type="http://schemas.microsoft.com/office/2007/relationships/hdphoto" Target="../media/hdphoto2.wdp"/><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48.png"/><Relationship Id="rId5" Type="http://schemas.openxmlformats.org/officeDocument/2006/relationships/diagramColors" Target="../diagrams/colors1.xml"/><Relationship Id="rId10" Type="http://schemas.openxmlformats.org/officeDocument/2006/relationships/image" Target="../media/image47.png"/><Relationship Id="rId4" Type="http://schemas.openxmlformats.org/officeDocument/2006/relationships/diagramQuickStyle" Target="../diagrams/quickStyle1.xml"/><Relationship Id="rId9"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Layout" Target="../diagrams/layout2.xml"/><Relationship Id="rId7" Type="http://schemas.openxmlformats.org/officeDocument/2006/relationships/image" Target="../media/image4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52.png"/><Relationship Id="rId4" Type="http://schemas.openxmlformats.org/officeDocument/2006/relationships/diagramQuickStyle" Target="../diagrams/quickStyle2.xml"/><Relationship Id="rId9" Type="http://schemas.openxmlformats.org/officeDocument/2006/relationships/image" Target="../media/image51.png"/></Relationships>
</file>

<file path=ppt/slides/_rels/slide51.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4.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mtClean="0">
                <a:latin typeface="Times New Roman" panose="02020603050405020304" pitchFamily="18" charset="0"/>
                <a:cs typeface="Times New Roman" panose="02020603050405020304" pitchFamily="18" charset="0"/>
              </a:rPr>
              <a:pPr algn="ctr"/>
              <a:t>1</a:t>
            </a:fld>
            <a:endParaRPr lang="ru-RU" dirty="0">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Подзаголовок 2"/>
          <p:cNvSpPr>
            <a:spLocks noGrp="1"/>
          </p:cNvSpPr>
          <p:nvPr>
            <p:ph type="subTitle" idx="1"/>
          </p:nvPr>
        </p:nvSpPr>
        <p:spPr>
          <a:xfrm>
            <a:off x="0" y="1412776"/>
            <a:ext cx="9144000" cy="4329021"/>
          </a:xfrm>
        </p:spPr>
        <p:txBody>
          <a:bodyPr anchor="ctr">
            <a:noAutofit/>
          </a:bodyPr>
          <a:lstStyle/>
          <a:p>
            <a:pPr algn="ctr"/>
            <a:r>
              <a:rPr lang="ru-RU" sz="3200" dirty="0">
                <a:solidFill>
                  <a:schemeClr val="accent1">
                    <a:lumMod val="50000"/>
                  </a:schemeClr>
                </a:solidFill>
                <a:latin typeface="Arial Black" pitchFamily="34" charset="0"/>
              </a:rPr>
              <a:t>Инвестиционный паспорт</a:t>
            </a:r>
          </a:p>
          <a:p>
            <a:pPr algn="ctr"/>
            <a:r>
              <a:rPr lang="ru-RU" sz="3200" dirty="0">
                <a:solidFill>
                  <a:schemeClr val="accent1">
                    <a:lumMod val="50000"/>
                  </a:schemeClr>
                </a:solidFill>
                <a:latin typeface="Arial Black" pitchFamily="34" charset="0"/>
              </a:rPr>
              <a:t>муниципального образования</a:t>
            </a:r>
          </a:p>
          <a:p>
            <a:pPr algn="ctr"/>
            <a:r>
              <a:rPr lang="ru-RU" sz="3200" dirty="0">
                <a:solidFill>
                  <a:schemeClr val="accent1">
                    <a:lumMod val="50000"/>
                  </a:schemeClr>
                </a:solidFill>
                <a:latin typeface="Arial Black" pitchFamily="34" charset="0"/>
              </a:rPr>
              <a:t>«Тулунский район»</a:t>
            </a:r>
          </a:p>
          <a:p>
            <a:pPr algn="ctr"/>
            <a:endParaRPr lang="ru-RU" sz="1200" dirty="0">
              <a:solidFill>
                <a:schemeClr val="accent1">
                  <a:lumMod val="50000"/>
                </a:schemeClr>
              </a:solidFill>
              <a:latin typeface="Arial Black" pitchFamily="34" charset="0"/>
            </a:endParaRPr>
          </a:p>
          <a:p>
            <a:pPr algn="ctr"/>
            <a:r>
              <a:rPr lang="ru-RU" sz="2400" dirty="0" smtClean="0">
                <a:solidFill>
                  <a:schemeClr val="accent1">
                    <a:lumMod val="50000"/>
                  </a:schemeClr>
                </a:solidFill>
                <a:latin typeface="Arial Black" pitchFamily="34" charset="0"/>
              </a:rPr>
              <a:t>2023 </a:t>
            </a:r>
            <a:r>
              <a:rPr lang="ru-RU" sz="2400" dirty="0">
                <a:solidFill>
                  <a:schemeClr val="accent1">
                    <a:lumMod val="50000"/>
                  </a:schemeClr>
                </a:solidFill>
                <a:latin typeface="Arial Black" pitchFamily="34" charset="0"/>
              </a:rPr>
              <a:t>год</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96573"/>
            <a:ext cx="1175968" cy="156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1584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992622" y="0"/>
            <a:ext cx="8151378" cy="548680"/>
          </a:xfrm>
        </p:spPr>
        <p:txBody>
          <a:bodyPr>
            <a:noAutofit/>
          </a:bodyPr>
          <a:lstStyle/>
          <a:p>
            <a:pPr algn="ctr"/>
            <a:r>
              <a:rPr lang="ru-RU" sz="2400" b="1" dirty="0">
                <a:solidFill>
                  <a:schemeClr val="accent1">
                    <a:lumMod val="50000"/>
                  </a:schemeClr>
                </a:solidFill>
                <a:effectLst/>
                <a:latin typeface="Times New Roman" panose="02020603050405020304" pitchFamily="18" charset="0"/>
                <a:cs typeface="Times New Roman" panose="02020603050405020304" pitchFamily="18" charset="0"/>
              </a:rPr>
              <a:t>4. Климатические условия</a:t>
            </a:r>
          </a:p>
        </p:txBody>
      </p:sp>
      <p:sp>
        <p:nvSpPr>
          <p:cNvPr id="2" name="Объект 1"/>
          <p:cNvSpPr>
            <a:spLocks noGrp="1"/>
          </p:cNvSpPr>
          <p:nvPr>
            <p:ph idx="1"/>
          </p:nvPr>
        </p:nvSpPr>
        <p:spPr>
          <a:xfrm>
            <a:off x="3923928" y="692697"/>
            <a:ext cx="4896544" cy="2232248"/>
          </a:xfrm>
        </p:spPr>
        <p:txBody>
          <a:bodyPr>
            <a:noAutofit/>
          </a:bodyPr>
          <a:lstStyle/>
          <a:p>
            <a:pPr marL="0" indent="450000" algn="just">
              <a:spcBef>
                <a:spcPts val="0"/>
              </a:spcBef>
              <a:spcAft>
                <a:spcPts val="0"/>
              </a:spcAft>
              <a:buNone/>
            </a:pPr>
            <a:r>
              <a:rPr lang="ru-RU" sz="1600" dirty="0">
                <a:latin typeface="Times New Roman"/>
                <a:ea typeface="Times New Roman"/>
              </a:rPr>
              <a:t>Климат района резко континентальный с продолжительной и холодной зимой. </a:t>
            </a:r>
          </a:p>
          <a:p>
            <a:pPr marL="0" indent="450000" algn="just">
              <a:spcBef>
                <a:spcPts val="0"/>
              </a:spcBef>
              <a:spcAft>
                <a:spcPts val="0"/>
              </a:spcAft>
              <a:buNone/>
            </a:pPr>
            <a:r>
              <a:rPr lang="ru-RU" sz="1600" dirty="0">
                <a:latin typeface="Times New Roman"/>
                <a:ea typeface="Times New Roman"/>
              </a:rPr>
              <a:t>Средняя температура в январе от -20,5 до -22,8 </a:t>
            </a:r>
            <a:r>
              <a:rPr lang="ru-RU" sz="1600" baseline="30000" dirty="0">
                <a:latin typeface="Times New Roman"/>
                <a:ea typeface="Times New Roman"/>
              </a:rPr>
              <a:t>0</a:t>
            </a:r>
            <a:r>
              <a:rPr lang="en-US" sz="1600" dirty="0">
                <a:latin typeface="Times New Roman"/>
                <a:ea typeface="Times New Roman"/>
              </a:rPr>
              <a:t>C</a:t>
            </a:r>
            <a:r>
              <a:rPr lang="ru-RU" sz="1600" dirty="0">
                <a:latin typeface="Times New Roman"/>
                <a:ea typeface="Times New Roman"/>
              </a:rPr>
              <a:t>, в июле от +15,1 до +17,3 </a:t>
            </a:r>
            <a:r>
              <a:rPr lang="ru-RU" sz="1600" baseline="30000" dirty="0">
                <a:latin typeface="Times New Roman"/>
                <a:ea typeface="Times New Roman"/>
              </a:rPr>
              <a:t>0</a:t>
            </a:r>
            <a:r>
              <a:rPr lang="en-US" sz="1600" dirty="0">
                <a:latin typeface="Times New Roman"/>
                <a:ea typeface="Times New Roman"/>
              </a:rPr>
              <a:t>C</a:t>
            </a:r>
            <a:r>
              <a:rPr lang="ru-RU" sz="1600" dirty="0">
                <a:latin typeface="Times New Roman"/>
                <a:ea typeface="Times New Roman"/>
              </a:rPr>
              <a:t>. Максимальная температура воздуха в июле +34 </a:t>
            </a:r>
            <a:r>
              <a:rPr lang="ru-RU" sz="1600" baseline="30000" dirty="0">
                <a:latin typeface="Times New Roman"/>
                <a:ea typeface="Times New Roman"/>
              </a:rPr>
              <a:t>0</a:t>
            </a:r>
            <a:r>
              <a:rPr lang="en-US" sz="1600" dirty="0">
                <a:latin typeface="Times New Roman"/>
                <a:ea typeface="Times New Roman"/>
              </a:rPr>
              <a:t>C</a:t>
            </a:r>
            <a:r>
              <a:rPr lang="ru-RU" sz="1600" dirty="0">
                <a:latin typeface="Times New Roman"/>
                <a:ea typeface="Times New Roman"/>
              </a:rPr>
              <a:t>, в январе -54 </a:t>
            </a:r>
            <a:r>
              <a:rPr lang="ru-RU" sz="1600" baseline="30000" dirty="0">
                <a:latin typeface="Times New Roman"/>
                <a:ea typeface="Times New Roman"/>
              </a:rPr>
              <a:t>0</a:t>
            </a:r>
            <a:r>
              <a:rPr lang="en-US" sz="1600" dirty="0">
                <a:latin typeface="Times New Roman"/>
                <a:ea typeface="Times New Roman"/>
              </a:rPr>
              <a:t>C</a:t>
            </a:r>
            <a:r>
              <a:rPr lang="ru-RU" sz="1600" dirty="0">
                <a:latin typeface="Times New Roman"/>
                <a:ea typeface="Times New Roman"/>
              </a:rPr>
              <a:t>. </a:t>
            </a:r>
          </a:p>
          <a:p>
            <a:pPr marL="0" indent="450000" algn="just">
              <a:spcBef>
                <a:spcPts val="0"/>
              </a:spcBef>
              <a:spcAft>
                <a:spcPts val="0"/>
              </a:spcAft>
              <a:buNone/>
            </a:pPr>
            <a:r>
              <a:rPr lang="ru-RU" sz="1600" dirty="0">
                <a:latin typeface="Times New Roman"/>
                <a:ea typeface="Times New Roman"/>
              </a:rPr>
              <a:t>Средняя продолжительность вегетационного периода составляет 110-115 дней, а длительность безморозного периода досадливо мала и колеблется от 73 до 97 дней. </a:t>
            </a:r>
          </a:p>
        </p:txBody>
      </p:sp>
      <p:sp>
        <p:nvSpPr>
          <p:cNvPr id="7" name="Объект 1"/>
          <p:cNvSpPr txBox="1">
            <a:spLocks/>
          </p:cNvSpPr>
          <p:nvPr/>
        </p:nvSpPr>
        <p:spPr>
          <a:xfrm>
            <a:off x="539552" y="2924945"/>
            <a:ext cx="8280920" cy="197298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450000" algn="just">
              <a:spcBef>
                <a:spcPts val="0"/>
              </a:spcBef>
              <a:buFont typeface="Wingdings 3"/>
              <a:buNone/>
            </a:pPr>
            <a:r>
              <a:rPr lang="ru-RU" sz="1600" dirty="0">
                <a:latin typeface="Times New Roman" pitchFamily="18" charset="0"/>
                <a:ea typeface="Times New Roman"/>
                <a:cs typeface="Times New Roman" pitchFamily="18" charset="0"/>
              </a:rPr>
              <a:t>Первые заморозки начинаются уже в третьей декаде августа, а возвратные заморозки заканчиваются в начале второй декады июня. </a:t>
            </a:r>
          </a:p>
          <a:p>
            <a:pPr marL="0" indent="450000" algn="just">
              <a:spcBef>
                <a:spcPts val="0"/>
              </a:spcBef>
              <a:buFont typeface="Wingdings 3"/>
              <a:buNone/>
            </a:pPr>
            <a:r>
              <a:rPr lang="ru-RU" sz="1600" dirty="0">
                <a:latin typeface="Times New Roman" pitchFamily="18" charset="0"/>
                <a:ea typeface="Times New Roman"/>
                <a:cs typeface="Times New Roman" pitchFamily="18" charset="0"/>
              </a:rPr>
              <a:t>На наших просторах господствуют ветры северо-западных и западных румбов. Их средняя скорость составляет 3-4 метра в секунду.</a:t>
            </a:r>
          </a:p>
          <a:p>
            <a:pPr marL="0" indent="450000" algn="just">
              <a:spcBef>
                <a:spcPts val="0"/>
              </a:spcBef>
              <a:buFont typeface="Wingdings 3"/>
              <a:buNone/>
            </a:pPr>
            <a:r>
              <a:rPr lang="ru-RU" sz="1600" dirty="0">
                <a:latin typeface="Times New Roman" pitchFamily="18" charset="0"/>
                <a:ea typeface="Times New Roman"/>
                <a:cs typeface="Times New Roman" pitchFamily="18" charset="0"/>
              </a:rPr>
              <a:t>Годовое количество осадков изменяется в зависимости от высоты местности и составляет около 400 мм в районе Тулуна, и доходит до 900 мм в районе Белой Зимы. Основная часть осадков приходится на теплый период времени, за который выпадает до 85 процентов годовой нормы. </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091" y="692696"/>
            <a:ext cx="2805339" cy="1933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Номер слайда 3"/>
          <p:cNvSpPr>
            <a:spLocks noGrp="1"/>
          </p:cNvSpPr>
          <p:nvPr>
            <p:ph type="sldNum" sz="quarter" idx="12"/>
          </p:nvPr>
        </p:nvSpPr>
        <p:spPr/>
        <p:txBody>
          <a:bodyPr/>
          <a:lstStyle/>
          <a:p>
            <a:fld id="{6B54CF04-829E-4533-9E22-1DEDBBC55A26}" type="slidenum">
              <a:rPr lang="ru-RU" sz="1200" smtClean="0">
                <a:latin typeface="Times New Roman" panose="02020603050405020304" pitchFamily="18" charset="0"/>
                <a:cs typeface="Times New Roman" panose="02020603050405020304" pitchFamily="18" charset="0"/>
              </a:rPr>
              <a:pPr/>
              <a:t>10</a:t>
            </a:fld>
            <a:endParaRPr lang="ru-RU" sz="12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4841777"/>
            <a:ext cx="2952328" cy="20162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71214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43608" y="0"/>
            <a:ext cx="8100392" cy="615603"/>
          </a:xfrm>
        </p:spPr>
        <p:txBody>
          <a:bodyPr>
            <a:noAutofit/>
          </a:bodyPr>
          <a:lstStyle/>
          <a:p>
            <a:pPr algn="ctr"/>
            <a:r>
              <a:rPr lang="ru-RU" sz="2400" b="1" dirty="0">
                <a:solidFill>
                  <a:schemeClr val="accent1">
                    <a:lumMod val="50000"/>
                  </a:schemeClr>
                </a:solidFill>
                <a:effectLst/>
                <a:latin typeface="Times New Roman" panose="02020603050405020304" pitchFamily="18" charset="0"/>
                <a:cs typeface="Times New Roman" panose="02020603050405020304" pitchFamily="18" charset="0"/>
              </a:rPr>
              <a:t>5. Транспортная инфраструктура</a:t>
            </a:r>
          </a:p>
        </p:txBody>
      </p:sp>
      <p:sp>
        <p:nvSpPr>
          <p:cNvPr id="2" name="Объект 1"/>
          <p:cNvSpPr>
            <a:spLocks noGrp="1"/>
          </p:cNvSpPr>
          <p:nvPr>
            <p:ph idx="1"/>
          </p:nvPr>
        </p:nvSpPr>
        <p:spPr>
          <a:xfrm>
            <a:off x="899592" y="615603"/>
            <a:ext cx="7920880" cy="2073355"/>
          </a:xfrm>
        </p:spPr>
        <p:txBody>
          <a:bodyPr>
            <a:noAutofit/>
          </a:bodyPr>
          <a:lstStyle/>
          <a:p>
            <a:pPr marL="0" indent="450000" algn="just">
              <a:spcBef>
                <a:spcPts val="0"/>
              </a:spcBef>
              <a:spcAft>
                <a:spcPts val="0"/>
              </a:spcAft>
              <a:buNone/>
            </a:pPr>
            <a:r>
              <a:rPr lang="ru-RU" sz="1600" dirty="0">
                <a:latin typeface="Times New Roman"/>
                <a:ea typeface="Times New Roman"/>
              </a:rPr>
              <a:t>Тулунский  район  имеет  выгодное  транспортно-географическое положение:  с  запада  на  восток  по  нему  проходит  Восточно-Сибирская  железнодорожная  магистраль,  его  земли  пересекают Московский,  Братский  и  </a:t>
            </a:r>
            <a:r>
              <a:rPr lang="ru-RU" sz="1600" dirty="0" err="1">
                <a:latin typeface="Times New Roman"/>
                <a:ea typeface="Times New Roman"/>
              </a:rPr>
              <a:t>Икейский</a:t>
            </a:r>
            <a:r>
              <a:rPr lang="ru-RU" sz="1600" dirty="0">
                <a:latin typeface="Times New Roman"/>
                <a:ea typeface="Times New Roman"/>
              </a:rPr>
              <a:t>  тракты. </a:t>
            </a:r>
          </a:p>
          <a:p>
            <a:pPr marL="0" indent="450000" algn="just">
              <a:spcBef>
                <a:spcPts val="0"/>
              </a:spcBef>
              <a:spcAft>
                <a:spcPts val="0"/>
              </a:spcAft>
              <a:buNone/>
            </a:pPr>
            <a:r>
              <a:rPr lang="ru-RU" sz="1600" dirty="0">
                <a:latin typeface="Times New Roman"/>
                <a:ea typeface="Times New Roman"/>
              </a:rPr>
              <a:t>В  недалеком  прошлом  через  воздушное  пространство  района  пролегал  еще  и  авиационный  путь,  и  действовал  собственный  аэропорт,  но  это  было  в  «застойные» времена  минувшего  столетия.  Сегодня  ближайшие  воздушные  ворота  находятся  в  соседнем  Братске и в  столице  нашей  области  городе  Иркутске. </a:t>
            </a:r>
            <a:endParaRPr lang="ru-RU" sz="1600" dirty="0">
              <a:latin typeface="Times New Roman" pitchFamily="18" charset="0"/>
              <a:cs typeface="Times New Roman"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4009103"/>
            <a:ext cx="3237409" cy="2256696"/>
          </a:xfrm>
          <a:prstGeom prst="ellipse">
            <a:avLst/>
          </a:prstGeom>
          <a:ln>
            <a:noFill/>
          </a:ln>
          <a:effectLst>
            <a:softEdge rad="112500"/>
          </a:effectLst>
        </p:spPr>
      </p:pic>
      <p:sp>
        <p:nvSpPr>
          <p:cNvPr id="5" name="Овал 4"/>
          <p:cNvSpPr/>
          <p:nvPr/>
        </p:nvSpPr>
        <p:spPr>
          <a:xfrm>
            <a:off x="899592" y="2726581"/>
            <a:ext cx="2952328" cy="19146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latin typeface="Times New Roman" pitchFamily="18" charset="0"/>
                <a:cs typeface="Times New Roman" pitchFamily="18" charset="0"/>
              </a:rPr>
              <a:t>Восточно-Сибирская железная дорога</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4047" y="4044207"/>
            <a:ext cx="3289953" cy="2246528"/>
          </a:xfrm>
          <a:prstGeom prst="ellipse">
            <a:avLst/>
          </a:prstGeom>
          <a:ln>
            <a:noFill/>
          </a:ln>
          <a:effectLst>
            <a:softEdge rad="112500"/>
          </a:effectLst>
        </p:spPr>
      </p:pic>
      <p:sp>
        <p:nvSpPr>
          <p:cNvPr id="9" name="Овал 8"/>
          <p:cNvSpPr/>
          <p:nvPr/>
        </p:nvSpPr>
        <p:spPr>
          <a:xfrm>
            <a:off x="5306639" y="2996952"/>
            <a:ext cx="2952328" cy="18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latin typeface="Times New Roman" pitchFamily="18" charset="0"/>
                <a:cs typeface="Times New Roman" pitchFamily="18" charset="0"/>
              </a:rPr>
              <a:t>Автомобильные дороги (федерального, регионального значения)</a:t>
            </a:r>
          </a:p>
        </p:txBody>
      </p:sp>
      <p:sp>
        <p:nvSpPr>
          <p:cNvPr id="6" name="Номер слайда 5"/>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11</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1150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43608" y="0"/>
            <a:ext cx="8100392" cy="548680"/>
          </a:xfrm>
        </p:spPr>
        <p:txBody>
          <a:bodyPr>
            <a:noAutofit/>
          </a:bodyPr>
          <a:lstStyle/>
          <a:p>
            <a:pPr algn="ctr"/>
            <a:r>
              <a:rPr lang="ru-RU" sz="2400" b="1" dirty="0">
                <a:solidFill>
                  <a:schemeClr val="accent1">
                    <a:lumMod val="50000"/>
                  </a:schemeClr>
                </a:solidFill>
                <a:effectLst/>
                <a:latin typeface="Times New Roman" panose="02020603050405020304" pitchFamily="18" charset="0"/>
                <a:cs typeface="Times New Roman" panose="02020603050405020304" pitchFamily="18" charset="0"/>
              </a:rPr>
              <a:t>6. Природно-ресурсный потенциал</a:t>
            </a:r>
          </a:p>
        </p:txBody>
      </p:sp>
      <p:sp>
        <p:nvSpPr>
          <p:cNvPr id="2" name="Объект 1"/>
          <p:cNvSpPr>
            <a:spLocks noGrp="1"/>
          </p:cNvSpPr>
          <p:nvPr>
            <p:ph idx="1"/>
          </p:nvPr>
        </p:nvSpPr>
        <p:spPr>
          <a:xfrm>
            <a:off x="899592" y="692696"/>
            <a:ext cx="7920880" cy="2495618"/>
          </a:xfrm>
        </p:spPr>
        <p:txBody>
          <a:bodyPr>
            <a:noAutofit/>
          </a:bodyPr>
          <a:lstStyle/>
          <a:p>
            <a:pPr marL="0" indent="450000" algn="just">
              <a:spcBef>
                <a:spcPts val="0"/>
              </a:spcBef>
              <a:spcAft>
                <a:spcPts val="0"/>
              </a:spcAft>
              <a:buNone/>
            </a:pPr>
            <a:r>
              <a:rPr lang="ru-RU" sz="1600" dirty="0">
                <a:latin typeface="Times New Roman" panose="02020603050405020304" pitchFamily="18" charset="0"/>
                <a:ea typeface="Times New Roman"/>
                <a:cs typeface="Times New Roman" panose="02020603050405020304" pitchFamily="18" charset="0"/>
              </a:rPr>
              <a:t>По наличию разведанных полезностей, таящихся в недрах </a:t>
            </a:r>
            <a:r>
              <a:rPr lang="ru-RU" sz="1600" dirty="0" err="1">
                <a:latin typeface="Times New Roman" panose="02020603050405020304" pitchFamily="18" charset="0"/>
                <a:ea typeface="Times New Roman"/>
                <a:cs typeface="Times New Roman" panose="02020603050405020304" pitchFamily="18" charset="0"/>
              </a:rPr>
              <a:t>Тулунской</a:t>
            </a:r>
            <a:r>
              <a:rPr lang="ru-RU" sz="1600" dirty="0">
                <a:latin typeface="Times New Roman" panose="02020603050405020304" pitchFamily="18" charset="0"/>
                <a:ea typeface="Times New Roman"/>
                <a:cs typeface="Times New Roman" panose="02020603050405020304" pitchFamily="18" charset="0"/>
              </a:rPr>
              <a:t> земли, наш район – натурально богат. Мы располагаем месторождениями бурых и каменных углей, черных и цветных металлов, редкоземельных элементов и благородных металлов, </a:t>
            </a:r>
            <a:r>
              <a:rPr lang="ru-RU" sz="1600" dirty="0" err="1">
                <a:latin typeface="Times New Roman" panose="02020603050405020304" pitchFamily="18" charset="0"/>
                <a:ea typeface="Times New Roman"/>
                <a:cs typeface="Times New Roman" panose="02020603050405020304" pitchFamily="18" charset="0"/>
              </a:rPr>
              <a:t>агросырья</a:t>
            </a:r>
            <a:r>
              <a:rPr lang="ru-RU" sz="1600" dirty="0">
                <a:latin typeface="Times New Roman" panose="02020603050405020304" pitchFamily="18" charset="0"/>
                <a:ea typeface="Times New Roman"/>
                <a:cs typeface="Times New Roman" panose="02020603050405020304" pitchFamily="18" charset="0"/>
              </a:rPr>
              <a:t> и торфов, пресных и минеральных вод. </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Площадь района полностью покрыта Государственной геологической съемкой. Кроме того, Тулунский район в достаточной степени  изучен  геофизическими  работами:  проведена  аэрогеофизическая съемка,  а  также  гравиметрическая  съемка.</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По  результатам  </a:t>
            </a:r>
            <a:r>
              <a:rPr lang="ru-RU" sz="1600" dirty="0" err="1">
                <a:latin typeface="Times New Roman" panose="02020603050405020304" pitchFamily="18" charset="0"/>
                <a:cs typeface="Times New Roman" panose="02020603050405020304" pitchFamily="18" charset="0"/>
              </a:rPr>
              <a:t>геологосъемочных</a:t>
            </a:r>
            <a:r>
              <a:rPr lang="ru-RU" sz="1600" dirty="0">
                <a:latin typeface="Times New Roman" panose="02020603050405020304" pitchFamily="18" charset="0"/>
                <a:cs typeface="Times New Roman" panose="02020603050405020304" pitchFamily="18" charset="0"/>
              </a:rPr>
              <a:t> и геофизических работ определено геологическое  строение  территорий  района,  что  в  основном  и  определяет  комплекс  полезных  ископаемых,  выявленных  и  разведенных  в  недрах  района.</a:t>
            </a:r>
          </a:p>
        </p:txBody>
      </p:sp>
      <p:sp>
        <p:nvSpPr>
          <p:cNvPr id="4" name="Объект 1"/>
          <p:cNvSpPr txBox="1">
            <a:spLocks/>
          </p:cNvSpPr>
          <p:nvPr/>
        </p:nvSpPr>
        <p:spPr>
          <a:xfrm>
            <a:off x="2771800" y="3188314"/>
            <a:ext cx="6048672" cy="3669686"/>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ctr">
              <a:spcBef>
                <a:spcPts val="0"/>
              </a:spcBef>
              <a:spcAft>
                <a:spcPts val="0"/>
              </a:spcAft>
              <a:buFont typeface="Arial"/>
              <a:buNone/>
            </a:pPr>
            <a:r>
              <a:rPr lang="ru-RU" sz="1800" b="1" u="sng" dirty="0">
                <a:solidFill>
                  <a:srgbClr val="C00000"/>
                </a:solidFill>
                <a:latin typeface="Times New Roman" panose="02020603050405020304" pitchFamily="18" charset="0"/>
                <a:cs typeface="Times New Roman" panose="02020603050405020304" pitchFamily="18" charset="0"/>
              </a:rPr>
              <a:t>6.1. Твердые горючие полезные ископаемые</a:t>
            </a:r>
          </a:p>
          <a:p>
            <a:pPr marL="0" indent="450000" algn="ctr">
              <a:spcBef>
                <a:spcPts val="0"/>
              </a:spcBef>
              <a:spcAft>
                <a:spcPts val="0"/>
              </a:spcAft>
              <a:buFont typeface="Arial"/>
              <a:buNone/>
            </a:pPr>
            <a:endParaRPr lang="ru-RU" sz="1400" b="1" u="sng" dirty="0">
              <a:solidFill>
                <a:srgbClr val="C00000"/>
              </a:solidFill>
              <a:latin typeface="Times New Roman" panose="02020603050405020304" pitchFamily="18" charset="0"/>
              <a:cs typeface="Times New Roman" panose="02020603050405020304" pitchFamily="18" charset="0"/>
            </a:endParaRPr>
          </a:p>
          <a:p>
            <a:pPr marL="0" indent="450000" algn="ctr">
              <a:spcBef>
                <a:spcPts val="0"/>
              </a:spcBef>
              <a:spcAft>
                <a:spcPts val="0"/>
              </a:spcAft>
              <a:buFont typeface="Arial"/>
              <a:buNone/>
            </a:pPr>
            <a:r>
              <a:rPr lang="ru-RU" sz="1600" b="1" dirty="0">
                <a:solidFill>
                  <a:srgbClr val="C00000"/>
                </a:solidFill>
                <a:latin typeface="Times New Roman" panose="02020603050405020304" pitchFamily="18" charset="0"/>
                <a:cs typeface="Times New Roman" panose="02020603050405020304" pitchFamily="18" charset="0"/>
              </a:rPr>
              <a:t>Уголь бурый</a:t>
            </a:r>
          </a:p>
          <a:p>
            <a:pPr marL="0" indent="450000" algn="just">
              <a:spcBef>
                <a:spcPts val="0"/>
              </a:spcBef>
              <a:spcAft>
                <a:spcPts val="0"/>
              </a:spcAft>
              <a:buFont typeface="Arial"/>
              <a:buNone/>
            </a:pPr>
            <a:r>
              <a:rPr lang="ru-RU" sz="1600" b="1" dirty="0" err="1">
                <a:solidFill>
                  <a:srgbClr val="002060"/>
                </a:solidFill>
                <a:latin typeface="Times New Roman" panose="02020603050405020304" pitchFamily="18" charset="0"/>
                <a:cs typeface="Times New Roman" panose="02020603050405020304" pitchFamily="18" charset="0"/>
              </a:rPr>
              <a:t>Азейское</a:t>
            </a:r>
            <a:r>
              <a:rPr lang="ru-RU" sz="1600" b="1" dirty="0">
                <a:solidFill>
                  <a:srgbClr val="002060"/>
                </a:solidFill>
                <a:latin typeface="Times New Roman" panose="02020603050405020304" pitchFamily="18" charset="0"/>
                <a:cs typeface="Times New Roman" panose="02020603050405020304" pitchFamily="18" charset="0"/>
              </a:rPr>
              <a:t> месторождение. </a:t>
            </a:r>
            <a:r>
              <a:rPr lang="ru-RU" sz="1600" dirty="0">
                <a:latin typeface="Times New Roman" panose="02020603050405020304" pitchFamily="18" charset="0"/>
                <a:cs typeface="Times New Roman" panose="02020603050405020304" pitchFamily="18" charset="0"/>
              </a:rPr>
              <a:t>Ст. </a:t>
            </a:r>
            <a:r>
              <a:rPr lang="ru-RU" sz="1600" dirty="0" err="1">
                <a:latin typeface="Times New Roman" panose="02020603050405020304" pitchFamily="18" charset="0"/>
                <a:cs typeface="Times New Roman" panose="02020603050405020304" pitchFamily="18" charset="0"/>
              </a:rPr>
              <a:t>Азей</a:t>
            </a:r>
            <a:r>
              <a:rPr lang="ru-RU" sz="1600" dirty="0">
                <a:latin typeface="Times New Roman" panose="02020603050405020304" pitchFamily="18" charset="0"/>
                <a:cs typeface="Times New Roman" panose="02020603050405020304" pitchFamily="18" charset="0"/>
              </a:rPr>
              <a:t> в 18 км юго-восточнее участка. С юго-востока на север-запад пересекает ВСЖД с Московским трактом. В юго-западной части расположено с. Листвянка, которое связано с соседними населенными пунктами проселочными дорогами. Район экономически освоен. </a:t>
            </a:r>
          </a:p>
          <a:p>
            <a:pPr marL="0" indent="450000" algn="just">
              <a:spcBef>
                <a:spcPts val="0"/>
              </a:spcBef>
              <a:spcAft>
                <a:spcPts val="0"/>
              </a:spcAft>
              <a:buFont typeface="Arial"/>
              <a:buNone/>
            </a:pPr>
            <a:r>
              <a:rPr lang="ru-RU" sz="1600" dirty="0">
                <a:latin typeface="Times New Roman" panose="02020603050405020304" pitchFamily="18" charset="0"/>
                <a:cs typeface="Times New Roman" panose="02020603050405020304" pitchFamily="18" charset="0"/>
              </a:rPr>
              <a:t>Балансовые запасы угля А+В+С1 – 331815 тыс. тонн, </a:t>
            </a:r>
            <a:r>
              <a:rPr lang="ru-RU" sz="1600" dirty="0" err="1">
                <a:latin typeface="Times New Roman" panose="02020603050405020304" pitchFamily="18" charset="0"/>
                <a:cs typeface="Times New Roman" panose="02020603050405020304" pitchFamily="18" charset="0"/>
              </a:rPr>
              <a:t>забалансовые</a:t>
            </a:r>
            <a:r>
              <a:rPr lang="ru-RU" sz="1600" dirty="0">
                <a:latin typeface="Times New Roman" panose="02020603050405020304" pitchFamily="18" charset="0"/>
                <a:cs typeface="Times New Roman" panose="02020603050405020304" pitchFamily="18" charset="0"/>
              </a:rPr>
              <a:t> – 44049 тыс. тонн. </a:t>
            </a:r>
          </a:p>
          <a:p>
            <a:pPr marL="0" indent="450000" algn="just">
              <a:spcBef>
                <a:spcPts val="0"/>
              </a:spcBef>
              <a:spcAft>
                <a:spcPts val="0"/>
              </a:spcAft>
              <a:buNone/>
            </a:pPr>
            <a:r>
              <a:rPr lang="ru-RU" sz="1600" b="1" dirty="0">
                <a:solidFill>
                  <a:srgbClr val="002060"/>
                </a:solidFill>
                <a:latin typeface="Times New Roman" panose="02020603050405020304" pitchFamily="18" charset="0"/>
                <a:cs typeface="Times New Roman" panose="02020603050405020304" pitchFamily="18" charset="0"/>
              </a:rPr>
              <a:t>Алюйское месторождение. </a:t>
            </a:r>
            <a:r>
              <a:rPr lang="ru-RU" sz="1600" dirty="0">
                <a:latin typeface="Times New Roman" panose="02020603050405020304" pitchFamily="18" charset="0"/>
                <a:cs typeface="Times New Roman" panose="02020603050405020304" pitchFamily="18" charset="0"/>
              </a:rPr>
              <a:t>Месторождение расположено в 16 км к северу от г. Тулуна. Площадь месторождения 32,1 кв. км.</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Балансовые запасы  С2 - 25464 тыс. тонн, забалансовые запасы - 25400 тыс. тонн.</a:t>
            </a:r>
          </a:p>
          <a:p>
            <a:pPr marL="0" indent="450000" algn="just">
              <a:spcBef>
                <a:spcPts val="0"/>
              </a:spcBef>
              <a:spcAft>
                <a:spcPts val="0"/>
              </a:spcAft>
              <a:buFont typeface="Arial"/>
              <a:buNone/>
            </a:pPr>
            <a:endParaRPr lang="ru-RU" sz="14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633910"/>
            <a:ext cx="2232248" cy="1734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Номер слайда 5"/>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12</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0710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115616" y="0"/>
            <a:ext cx="7704856" cy="6858000"/>
          </a:xfrm>
        </p:spPr>
        <p:txBody>
          <a:bodyPr>
            <a:noAutofit/>
          </a:bodyPr>
          <a:lstStyle/>
          <a:p>
            <a:pPr marL="0" indent="450000" algn="just">
              <a:spcBef>
                <a:spcPts val="0"/>
              </a:spcBef>
              <a:spcAft>
                <a:spcPts val="0"/>
              </a:spcAft>
              <a:buNone/>
            </a:pPr>
            <a:r>
              <a:rPr lang="ru-RU" sz="1500" b="1" dirty="0" err="1" smtClean="0">
                <a:solidFill>
                  <a:srgbClr val="002060"/>
                </a:solidFill>
                <a:latin typeface="Times New Roman" panose="02020603050405020304" pitchFamily="18" charset="0"/>
                <a:cs typeface="Times New Roman" panose="02020603050405020304" pitchFamily="18" charset="0"/>
              </a:rPr>
              <a:t>Будаговское</a:t>
            </a:r>
            <a:r>
              <a:rPr lang="ru-RU" sz="1500" b="1" dirty="0" smtClean="0">
                <a:solidFill>
                  <a:srgbClr val="002060"/>
                </a:solidFill>
                <a:latin typeface="Times New Roman" panose="02020603050405020304" pitchFamily="18" charset="0"/>
                <a:cs typeface="Times New Roman" panose="02020603050405020304" pitchFamily="18" charset="0"/>
              </a:rPr>
              <a:t> месторождение. </a:t>
            </a:r>
            <a:r>
              <a:rPr lang="ru-RU" sz="1500" dirty="0" smtClean="0">
                <a:latin typeface="Times New Roman" panose="02020603050405020304" pitchFamily="18" charset="0"/>
                <a:cs typeface="Times New Roman" panose="02020603050405020304" pitchFamily="18" charset="0"/>
              </a:rPr>
              <a:t>Расположено в 30 км к западу от г. Тулуна. Площадь месторождения 22 кв. км.</a:t>
            </a:r>
          </a:p>
          <a:p>
            <a:pPr marL="0" indent="450000" algn="just">
              <a:spcBef>
                <a:spcPts val="0"/>
              </a:spcBef>
              <a:spcAft>
                <a:spcPts val="0"/>
              </a:spcAft>
              <a:buNone/>
            </a:pPr>
            <a:r>
              <a:rPr lang="ru-RU" sz="1500" dirty="0" smtClean="0">
                <a:latin typeface="Times New Roman" panose="02020603050405020304" pitchFamily="18" charset="0"/>
                <a:cs typeface="Times New Roman" panose="02020603050405020304" pitchFamily="18" charset="0"/>
              </a:rPr>
              <a:t>Сапропелитовые угли: </a:t>
            </a:r>
            <a:r>
              <a:rPr lang="ru-RU" sz="1500" dirty="0" err="1" smtClean="0">
                <a:latin typeface="Times New Roman" panose="02020603050405020304" pitchFamily="18" charset="0"/>
                <a:cs typeface="Times New Roman" panose="02020603050405020304" pitchFamily="18" charset="0"/>
              </a:rPr>
              <a:t>забалансовые</a:t>
            </a:r>
            <a:r>
              <a:rPr lang="ru-RU" sz="1500" dirty="0" smtClean="0">
                <a:latin typeface="Times New Roman" panose="02020603050405020304" pitchFamily="18" charset="0"/>
                <a:cs typeface="Times New Roman" panose="02020603050405020304" pitchFamily="18" charset="0"/>
              </a:rPr>
              <a:t> запасы - 29417 тыс. тонн; бурые энергетические угли: </a:t>
            </a:r>
            <a:r>
              <a:rPr lang="ru-RU" sz="1500" dirty="0" err="1" smtClean="0">
                <a:latin typeface="Times New Roman" panose="02020603050405020304" pitchFamily="18" charset="0"/>
                <a:cs typeface="Times New Roman" panose="02020603050405020304" pitchFamily="18" charset="0"/>
              </a:rPr>
              <a:t>забалансовые</a:t>
            </a:r>
            <a:r>
              <a:rPr lang="ru-RU" sz="1500" dirty="0" smtClean="0">
                <a:latin typeface="Times New Roman" panose="02020603050405020304" pitchFamily="18" charset="0"/>
                <a:cs typeface="Times New Roman" panose="02020603050405020304" pitchFamily="18" charset="0"/>
              </a:rPr>
              <a:t> запасы - 7771 тыс. тонн.</a:t>
            </a:r>
          </a:p>
          <a:p>
            <a:pPr marL="0" indent="450000" algn="just">
              <a:spcBef>
                <a:spcPts val="0"/>
              </a:spcBef>
              <a:spcAft>
                <a:spcPts val="0"/>
              </a:spcAft>
              <a:buNone/>
            </a:pPr>
            <a:r>
              <a:rPr lang="ru-RU" sz="1500" dirty="0" smtClean="0">
                <a:latin typeface="Times New Roman" panose="02020603050405020304" pitchFamily="18" charset="0"/>
                <a:cs typeface="Times New Roman" panose="02020603050405020304" pitchFamily="18" charset="0"/>
              </a:rPr>
              <a:t>Фонд недр – нераспределенный.</a:t>
            </a:r>
            <a:r>
              <a:rPr lang="ru-RU" sz="1500" b="1" dirty="0" smtClean="0">
                <a:solidFill>
                  <a:srgbClr val="002060"/>
                </a:solidFill>
                <a:latin typeface="Times New Roman" panose="02020603050405020304" pitchFamily="18" charset="0"/>
                <a:cs typeface="Times New Roman" panose="02020603050405020304" pitchFamily="18" charset="0"/>
              </a:rPr>
              <a:t> </a:t>
            </a:r>
          </a:p>
          <a:p>
            <a:pPr marL="0" indent="450000" algn="just">
              <a:spcBef>
                <a:spcPts val="0"/>
              </a:spcBef>
              <a:spcAft>
                <a:spcPts val="0"/>
              </a:spcAft>
              <a:buNone/>
            </a:pPr>
            <a:r>
              <a:rPr lang="ru-RU" sz="1500" b="1" dirty="0" smtClean="0">
                <a:solidFill>
                  <a:srgbClr val="002060"/>
                </a:solidFill>
                <a:latin typeface="Times New Roman" panose="02020603050405020304" pitchFamily="18" charset="0"/>
                <a:cs typeface="Times New Roman" panose="02020603050405020304" pitchFamily="18" charset="0"/>
              </a:rPr>
              <a:t> </a:t>
            </a:r>
            <a:r>
              <a:rPr lang="ru-RU" sz="1500" b="1" dirty="0" err="1" smtClean="0">
                <a:solidFill>
                  <a:srgbClr val="002060"/>
                </a:solidFill>
                <a:latin typeface="Times New Roman" panose="02020603050405020304" pitchFamily="18" charset="0"/>
                <a:cs typeface="Times New Roman" panose="02020603050405020304" pitchFamily="18" charset="0"/>
              </a:rPr>
              <a:t>Мугунское</a:t>
            </a:r>
            <a:r>
              <a:rPr lang="ru-RU" sz="1500" b="1" dirty="0" smtClean="0">
                <a:solidFill>
                  <a:srgbClr val="002060"/>
                </a:solidFill>
                <a:latin typeface="Times New Roman" panose="02020603050405020304" pitchFamily="18" charset="0"/>
                <a:cs typeface="Times New Roman" panose="02020603050405020304" pitchFamily="18" charset="0"/>
              </a:rPr>
              <a:t> месторождение, участок Восточная площадь.</a:t>
            </a:r>
            <a:r>
              <a:rPr lang="ru-RU" sz="1500" dirty="0" smtClean="0">
                <a:latin typeface="Times New Roman" panose="02020603050405020304" pitchFamily="18" charset="0"/>
                <a:cs typeface="Times New Roman" panose="02020603050405020304" pitchFamily="18" charset="0"/>
              </a:rPr>
              <a:t> Данный объект находится в 20 км юго-западнее г. Тулуна. Участок размерами 9,1 на 7 км, площадью 63,8 кв. км.</a:t>
            </a:r>
          </a:p>
          <a:p>
            <a:pPr marL="0" indent="450000" algn="just">
              <a:spcBef>
                <a:spcPts val="0"/>
              </a:spcBef>
              <a:spcAft>
                <a:spcPts val="0"/>
              </a:spcAft>
              <a:buNone/>
            </a:pPr>
            <a:r>
              <a:rPr lang="ru-RU" sz="1500" dirty="0" smtClean="0">
                <a:latin typeface="Times New Roman" panose="02020603050405020304" pitchFamily="18" charset="0"/>
                <a:cs typeface="Times New Roman" panose="02020603050405020304" pitchFamily="18" charset="0"/>
              </a:rPr>
              <a:t>Запасы С2 - 191692 тыс. тонн.</a:t>
            </a:r>
          </a:p>
          <a:p>
            <a:pPr marL="0" indent="450000" algn="just">
              <a:spcBef>
                <a:spcPts val="0"/>
              </a:spcBef>
              <a:spcAft>
                <a:spcPts val="0"/>
              </a:spcAft>
              <a:buNone/>
            </a:pPr>
            <a:r>
              <a:rPr lang="ru-RU" sz="1500" dirty="0" smtClean="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500" b="1" dirty="0" err="1" smtClean="0">
                <a:solidFill>
                  <a:srgbClr val="002060"/>
                </a:solidFill>
                <a:latin typeface="Times New Roman" panose="02020603050405020304" pitchFamily="18" charset="0"/>
                <a:cs typeface="Times New Roman" panose="02020603050405020304" pitchFamily="18" charset="0"/>
              </a:rPr>
              <a:t>Мугунское</a:t>
            </a:r>
            <a:r>
              <a:rPr lang="ru-RU" sz="1500" b="1" dirty="0" smtClean="0">
                <a:solidFill>
                  <a:srgbClr val="002060"/>
                </a:solidFill>
                <a:latin typeface="Times New Roman" panose="02020603050405020304" pitchFamily="18" charset="0"/>
                <a:cs typeface="Times New Roman" panose="02020603050405020304" pitchFamily="18" charset="0"/>
              </a:rPr>
              <a:t> месторождение, участок </a:t>
            </a:r>
            <a:r>
              <a:rPr lang="ru-RU" sz="1500" b="1" dirty="0" err="1" smtClean="0">
                <a:solidFill>
                  <a:srgbClr val="002060"/>
                </a:solidFill>
                <a:latin typeface="Times New Roman" panose="02020603050405020304" pitchFamily="18" charset="0"/>
                <a:cs typeface="Times New Roman" panose="02020603050405020304" pitchFamily="18" charset="0"/>
              </a:rPr>
              <a:t>Мугунский</a:t>
            </a:r>
            <a:r>
              <a:rPr lang="ru-RU" sz="1500" b="1" dirty="0" smtClean="0">
                <a:solidFill>
                  <a:srgbClr val="002060"/>
                </a:solidFill>
                <a:latin typeface="Times New Roman" panose="02020603050405020304" pitchFamily="18" charset="0"/>
                <a:cs typeface="Times New Roman" panose="02020603050405020304" pitchFamily="18" charset="0"/>
              </a:rPr>
              <a:t> Западный. </a:t>
            </a:r>
            <a:r>
              <a:rPr lang="ru-RU" sz="1500" dirty="0" smtClean="0">
                <a:latin typeface="Times New Roman" panose="02020603050405020304" pitchFamily="18" charset="0"/>
                <a:cs typeface="Times New Roman" panose="02020603050405020304" pitchFamily="18" charset="0"/>
              </a:rPr>
              <a:t>Объект находится в 12 км к юг от ст. Будагово ВСЖД (связан с ней грунтовой дорогой) и в 40 км юго-западнее г. Тулуна. Район экономически освоен. Энергоснабжение от ЛЭП-200 и ЛЭП-500 Иркутск - Братск, проходящих у г. Тулуна. Длина участка 14,8 км, ширина - 4,5 км, площадь - 66,5 кв. км.</a:t>
            </a:r>
          </a:p>
          <a:p>
            <a:pPr marL="0" indent="450000" algn="just">
              <a:spcBef>
                <a:spcPts val="0"/>
              </a:spcBef>
              <a:spcAft>
                <a:spcPts val="0"/>
              </a:spcAft>
              <a:buNone/>
            </a:pPr>
            <a:r>
              <a:rPr lang="ru-RU" sz="1500" dirty="0" smtClean="0">
                <a:latin typeface="Times New Roman" panose="02020603050405020304" pitchFamily="18" charset="0"/>
                <a:cs typeface="Times New Roman" panose="02020603050405020304" pitchFamily="18" charset="0"/>
              </a:rPr>
              <a:t>Балансовые запасы А+В+С1 - 423760 тыс. тонн, </a:t>
            </a:r>
            <a:r>
              <a:rPr lang="ru-RU" sz="1500" dirty="0" err="1" smtClean="0">
                <a:latin typeface="Times New Roman" panose="02020603050405020304" pitchFamily="18" charset="0"/>
                <a:cs typeface="Times New Roman" panose="02020603050405020304" pitchFamily="18" charset="0"/>
              </a:rPr>
              <a:t>забалансовые</a:t>
            </a:r>
            <a:r>
              <a:rPr lang="ru-RU" sz="1500" dirty="0" smtClean="0">
                <a:latin typeface="Times New Roman" panose="02020603050405020304" pitchFamily="18" charset="0"/>
                <a:cs typeface="Times New Roman" panose="02020603050405020304" pitchFamily="18" charset="0"/>
              </a:rPr>
              <a:t> - 31772 тыс. тонн.</a:t>
            </a:r>
          </a:p>
          <a:p>
            <a:pPr marL="0" indent="450000" algn="just">
              <a:spcBef>
                <a:spcPts val="0"/>
              </a:spcBef>
              <a:spcAft>
                <a:spcPts val="0"/>
              </a:spcAft>
              <a:buNone/>
            </a:pPr>
            <a:r>
              <a:rPr lang="ru-RU" sz="1500" b="1" dirty="0" err="1" smtClean="0">
                <a:solidFill>
                  <a:srgbClr val="002060"/>
                </a:solidFill>
                <a:latin typeface="Times New Roman" panose="02020603050405020304" pitchFamily="18" charset="0"/>
                <a:cs typeface="Times New Roman" panose="02020603050405020304" pitchFamily="18" charset="0"/>
              </a:rPr>
              <a:t>Мугунское</a:t>
            </a:r>
            <a:r>
              <a:rPr lang="ru-RU" sz="1500" b="1" dirty="0" smtClean="0">
                <a:solidFill>
                  <a:srgbClr val="002060"/>
                </a:solidFill>
                <a:latin typeface="Times New Roman" panose="02020603050405020304" pitchFamily="18" charset="0"/>
                <a:cs typeface="Times New Roman" panose="02020603050405020304" pitchFamily="18" charset="0"/>
              </a:rPr>
              <a:t> месторождение, участок Центральный (разрез). </a:t>
            </a:r>
            <a:r>
              <a:rPr lang="ru-RU" sz="1500" dirty="0" smtClean="0">
                <a:latin typeface="Times New Roman" panose="02020603050405020304" pitchFamily="18" charset="0"/>
                <a:cs typeface="Times New Roman" panose="02020603050405020304" pitchFamily="18" charset="0"/>
              </a:rPr>
              <a:t>Расположен в 13 км юго-восточнее ст. Будагово ВСЖД и в 27 км юго-западнее г. Тулуна. </a:t>
            </a:r>
          </a:p>
          <a:p>
            <a:pPr marL="0" indent="450000" algn="just">
              <a:spcBef>
                <a:spcPts val="0"/>
              </a:spcBef>
              <a:spcAft>
                <a:spcPts val="0"/>
              </a:spcAft>
              <a:buNone/>
            </a:pPr>
            <a:r>
              <a:rPr lang="ru-RU" sz="1500" dirty="0" smtClean="0">
                <a:latin typeface="Times New Roman" panose="02020603050405020304" pitchFamily="18" charset="0"/>
                <a:cs typeface="Times New Roman" panose="02020603050405020304" pitchFamily="18" charset="0"/>
              </a:rPr>
              <a:t>Балансовые запасы А+В+С1 - 457279 тыс. тонн, </a:t>
            </a:r>
            <a:r>
              <a:rPr lang="ru-RU" sz="1500" dirty="0" err="1" smtClean="0">
                <a:latin typeface="Times New Roman" panose="02020603050405020304" pitchFamily="18" charset="0"/>
                <a:cs typeface="Times New Roman" panose="02020603050405020304" pitchFamily="18" charset="0"/>
              </a:rPr>
              <a:t>забалансовые</a:t>
            </a:r>
            <a:r>
              <a:rPr lang="ru-RU" sz="1500" dirty="0" smtClean="0">
                <a:latin typeface="Times New Roman" panose="02020603050405020304" pitchFamily="18" charset="0"/>
                <a:cs typeface="Times New Roman" panose="02020603050405020304" pitchFamily="18" charset="0"/>
              </a:rPr>
              <a:t> - 32683 тыс. тонн.</a:t>
            </a:r>
          </a:p>
          <a:p>
            <a:pPr marL="0" indent="450000" algn="just">
              <a:spcBef>
                <a:spcPts val="0"/>
              </a:spcBef>
              <a:spcAft>
                <a:spcPts val="0"/>
              </a:spcAft>
              <a:buNone/>
            </a:pPr>
            <a:r>
              <a:rPr lang="ru-RU" sz="1500" b="1" dirty="0" smtClean="0">
                <a:solidFill>
                  <a:srgbClr val="002060"/>
                </a:solidFill>
                <a:latin typeface="Times New Roman" panose="02020603050405020304" pitchFamily="18" charset="0"/>
                <a:cs typeface="Times New Roman" panose="02020603050405020304" pitchFamily="18" charset="0"/>
              </a:rPr>
              <a:t>Братское проявление. </a:t>
            </a:r>
            <a:r>
              <a:rPr lang="ru-RU" sz="1500" dirty="0" smtClean="0">
                <a:latin typeface="Times New Roman" panose="02020603050405020304" pitchFamily="18" charset="0"/>
                <a:cs typeface="Times New Roman" panose="02020603050405020304" pitchFamily="18" charset="0"/>
              </a:rPr>
              <a:t>Проявление на северо-западе, севере и северо-востоке ограничено долиной р. </a:t>
            </a:r>
            <a:r>
              <a:rPr lang="ru-RU" sz="1500" dirty="0" err="1" smtClean="0">
                <a:latin typeface="Times New Roman" panose="02020603050405020304" pitchFamily="18" charset="0"/>
                <a:cs typeface="Times New Roman" panose="02020603050405020304" pitchFamily="18" charset="0"/>
              </a:rPr>
              <a:t>Курзанки</a:t>
            </a:r>
            <a:r>
              <a:rPr lang="ru-RU" sz="1500" dirty="0" smtClean="0">
                <a:latin typeface="Times New Roman" panose="02020603050405020304" pitchFamily="18" charset="0"/>
                <a:cs typeface="Times New Roman" panose="02020603050405020304" pitchFamily="18" charset="0"/>
              </a:rPr>
              <a:t>, на востоке и юге долиной р. Ия, на западе болотом </a:t>
            </a:r>
            <a:r>
              <a:rPr lang="ru-RU" sz="1500" dirty="0" err="1" smtClean="0">
                <a:latin typeface="Times New Roman" panose="02020603050405020304" pitchFamily="18" charset="0"/>
                <a:cs typeface="Times New Roman" panose="02020603050405020304" pitchFamily="18" charset="0"/>
              </a:rPr>
              <a:t>Анганор</a:t>
            </a:r>
            <a:r>
              <a:rPr lang="ru-RU" sz="1500" dirty="0" smtClean="0">
                <a:latin typeface="Times New Roman" panose="02020603050405020304" pitchFamily="18" charset="0"/>
                <a:cs typeface="Times New Roman" panose="02020603050405020304" pitchFamily="18" charset="0"/>
              </a:rPr>
              <a:t>. Юго-западная часть непосредственно примыкает к ж/д ст. Тулун. Площадь участка 4,5 кв. км.</a:t>
            </a:r>
          </a:p>
          <a:p>
            <a:pPr marL="0" indent="450000" algn="just">
              <a:spcBef>
                <a:spcPts val="0"/>
              </a:spcBef>
              <a:spcAft>
                <a:spcPts val="0"/>
              </a:spcAft>
              <a:buNone/>
            </a:pPr>
            <a:r>
              <a:rPr lang="ru-RU" sz="1500" dirty="0" smtClean="0">
                <a:latin typeface="Times New Roman" panose="02020603050405020304" pitchFamily="18" charset="0"/>
                <a:cs typeface="Times New Roman" panose="02020603050405020304" pitchFamily="18" charset="0"/>
              </a:rPr>
              <a:t>Запасы не подсчитывались.</a:t>
            </a:r>
          </a:p>
          <a:p>
            <a:pPr marL="0" indent="450000" algn="just">
              <a:spcBef>
                <a:spcPts val="0"/>
              </a:spcBef>
              <a:spcAft>
                <a:spcPts val="0"/>
              </a:spcAft>
              <a:buNone/>
            </a:pPr>
            <a:r>
              <a:rPr lang="ru-RU" sz="1500" b="1" dirty="0" err="1" smtClean="0">
                <a:solidFill>
                  <a:srgbClr val="002060"/>
                </a:solidFill>
                <a:latin typeface="Times New Roman" panose="02020603050405020304" pitchFamily="18" charset="0"/>
                <a:cs typeface="Times New Roman" panose="02020603050405020304" pitchFamily="18" charset="0"/>
              </a:rPr>
              <a:t>Ишидейское</a:t>
            </a:r>
            <a:r>
              <a:rPr lang="ru-RU" sz="1500" b="1" dirty="0" smtClean="0">
                <a:solidFill>
                  <a:srgbClr val="002060"/>
                </a:solidFill>
                <a:latin typeface="Times New Roman" panose="02020603050405020304" pitchFamily="18" charset="0"/>
                <a:cs typeface="Times New Roman" panose="02020603050405020304" pitchFamily="18" charset="0"/>
              </a:rPr>
              <a:t> месторождение, участок 1-3. </a:t>
            </a:r>
            <a:r>
              <a:rPr lang="ru-RU" sz="1500" dirty="0" smtClean="0">
                <a:latin typeface="Times New Roman" panose="02020603050405020304" pitchFamily="18" charset="0"/>
                <a:cs typeface="Times New Roman" panose="02020603050405020304" pitchFamily="18" charset="0"/>
              </a:rPr>
              <a:t>Расположено в 100 км к западу от г. Тулуна и 50 км к юго-западу от ст. </a:t>
            </a:r>
            <a:r>
              <a:rPr lang="ru-RU" sz="1500" dirty="0" err="1" smtClean="0">
                <a:latin typeface="Times New Roman" panose="02020603050405020304" pitchFamily="18" charset="0"/>
                <a:cs typeface="Times New Roman" panose="02020603050405020304" pitchFamily="18" charset="0"/>
              </a:rPr>
              <a:t>Шеберта</a:t>
            </a:r>
            <a:r>
              <a:rPr lang="ru-RU" sz="1500" dirty="0" smtClean="0">
                <a:latin typeface="Times New Roman" panose="02020603050405020304" pitchFamily="18" charset="0"/>
                <a:cs typeface="Times New Roman" panose="02020603050405020304" pitchFamily="18" charset="0"/>
              </a:rPr>
              <a:t> ВСЖД. С г. Тулуном - гравийная дорога, со ст. </a:t>
            </a:r>
            <a:r>
              <a:rPr lang="ru-RU" sz="1500" dirty="0" err="1" smtClean="0">
                <a:latin typeface="Times New Roman" panose="02020603050405020304" pitchFamily="18" charset="0"/>
                <a:cs typeface="Times New Roman" panose="02020603050405020304" pitchFamily="18" charset="0"/>
              </a:rPr>
              <a:t>Шеберта</a:t>
            </a:r>
            <a:r>
              <a:rPr lang="ru-RU" sz="1500" dirty="0" smtClean="0">
                <a:latin typeface="Times New Roman" panose="02020603050405020304" pitchFamily="18" charset="0"/>
                <a:cs typeface="Times New Roman" panose="02020603050405020304" pitchFamily="18" charset="0"/>
              </a:rPr>
              <a:t> - грунтовая. </a:t>
            </a:r>
          </a:p>
          <a:p>
            <a:pPr marL="0" indent="450000" algn="just">
              <a:spcBef>
                <a:spcPts val="0"/>
              </a:spcBef>
              <a:spcAft>
                <a:spcPts val="0"/>
              </a:spcAft>
              <a:buNone/>
            </a:pPr>
            <a:r>
              <a:rPr lang="ru-RU" sz="1500" dirty="0" smtClean="0">
                <a:latin typeface="Times New Roman" panose="02020603050405020304" pitchFamily="18" charset="0"/>
                <a:cs typeface="Times New Roman" panose="02020603050405020304" pitchFamily="18" charset="0"/>
              </a:rPr>
              <a:t>Балансовые запасы  А+В+С1 - 468362 тыс. тонн.</a:t>
            </a:r>
            <a:endParaRPr lang="ru-RU" sz="15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13</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7142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971600" y="0"/>
            <a:ext cx="7848872" cy="4005064"/>
          </a:xfrm>
        </p:spPr>
        <p:txBody>
          <a:bodyPr>
            <a:noAutofit/>
          </a:bodyPr>
          <a:lstStyle/>
          <a:p>
            <a:pPr marL="0" indent="450000" algn="just">
              <a:spcBef>
                <a:spcPts val="0"/>
              </a:spcBef>
              <a:spcAft>
                <a:spcPts val="0"/>
              </a:spcAft>
              <a:buNone/>
            </a:pPr>
            <a:r>
              <a:rPr lang="ru-RU" sz="1600" b="1" dirty="0" err="1">
                <a:solidFill>
                  <a:srgbClr val="002060"/>
                </a:solidFill>
                <a:latin typeface="Times New Roman" panose="02020603050405020304" pitchFamily="18" charset="0"/>
                <a:cs typeface="Times New Roman" panose="02020603050405020304" pitchFamily="18" charset="0"/>
              </a:rPr>
              <a:t>Никитаевское</a:t>
            </a:r>
            <a:r>
              <a:rPr lang="ru-RU" sz="1600" b="1" dirty="0">
                <a:solidFill>
                  <a:srgbClr val="002060"/>
                </a:solidFill>
                <a:latin typeface="Times New Roman" panose="02020603050405020304" pitchFamily="18" charset="0"/>
                <a:cs typeface="Times New Roman" panose="02020603050405020304" pitchFamily="18" charset="0"/>
              </a:rPr>
              <a:t> проявление. </a:t>
            </a:r>
            <a:r>
              <a:rPr lang="ru-RU" sz="1600" dirty="0">
                <a:latin typeface="Times New Roman" panose="02020603050405020304" pitchFamily="18" charset="0"/>
                <a:cs typeface="Times New Roman" panose="02020603050405020304" pitchFamily="18" charset="0"/>
              </a:rPr>
              <a:t>Расположено в 2-3 км северо-западнее с. </a:t>
            </a:r>
            <a:r>
              <a:rPr lang="ru-RU" sz="1600" dirty="0" err="1">
                <a:latin typeface="Times New Roman" panose="02020603050405020304" pitchFamily="18" charset="0"/>
                <a:cs typeface="Times New Roman" panose="02020603050405020304" pitchFamily="18" charset="0"/>
              </a:rPr>
              <a:t>Никитаево</a:t>
            </a:r>
            <a:r>
              <a:rPr lang="ru-RU" sz="1600" dirty="0">
                <a:latin typeface="Times New Roman" panose="02020603050405020304" pitchFamily="18" charset="0"/>
                <a:cs typeface="Times New Roman" panose="02020603050405020304" pitchFamily="18" charset="0"/>
              </a:rPr>
              <a:t>, в 25-30 км северо-восточнее ж/д ст. Тулун.</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Запасы не подсчитывались.</a:t>
            </a:r>
          </a:p>
          <a:p>
            <a:pPr marL="0" indent="450000" algn="ctr">
              <a:spcBef>
                <a:spcPts val="0"/>
              </a:spcBef>
              <a:spcAft>
                <a:spcPts val="0"/>
              </a:spcAft>
              <a:buNone/>
            </a:pPr>
            <a:r>
              <a:rPr lang="ru-RU" sz="1600" b="1" dirty="0" smtClean="0">
                <a:solidFill>
                  <a:srgbClr val="C00000"/>
                </a:solidFill>
                <a:latin typeface="Times New Roman" panose="02020603050405020304" pitchFamily="18" charset="0"/>
                <a:cs typeface="Times New Roman" panose="02020603050405020304" pitchFamily="18" charset="0"/>
              </a:rPr>
              <a:t>Горючие </a:t>
            </a:r>
            <a:r>
              <a:rPr lang="ru-RU" sz="1600" b="1" dirty="0">
                <a:solidFill>
                  <a:srgbClr val="C00000"/>
                </a:solidFill>
                <a:latin typeface="Times New Roman" panose="02020603050405020304" pitchFamily="18" charset="0"/>
                <a:cs typeface="Times New Roman" panose="02020603050405020304" pitchFamily="18" charset="0"/>
              </a:rPr>
              <a:t>сланцы</a:t>
            </a:r>
          </a:p>
          <a:p>
            <a:pPr marL="0" indent="450000" algn="just">
              <a:spcBef>
                <a:spcPts val="0"/>
              </a:spcBef>
              <a:spcAft>
                <a:spcPts val="0"/>
              </a:spcAft>
              <a:buNone/>
            </a:pPr>
            <a:r>
              <a:rPr lang="ru-RU" sz="1600" b="1" dirty="0" err="1">
                <a:solidFill>
                  <a:srgbClr val="002060"/>
                </a:solidFill>
                <a:latin typeface="Times New Roman" panose="02020603050405020304" pitchFamily="18" charset="0"/>
                <a:cs typeface="Times New Roman" panose="02020603050405020304" pitchFamily="18" charset="0"/>
              </a:rPr>
              <a:t>Алюйское</a:t>
            </a:r>
            <a:r>
              <a:rPr lang="ru-RU" sz="1600" b="1" dirty="0">
                <a:solidFill>
                  <a:srgbClr val="002060"/>
                </a:solidFill>
                <a:latin typeface="Times New Roman" panose="02020603050405020304" pitchFamily="18" charset="0"/>
                <a:cs typeface="Times New Roman" panose="02020603050405020304" pitchFamily="18" charset="0"/>
              </a:rPr>
              <a:t> месторождение.</a:t>
            </a:r>
            <a:r>
              <a:rPr lang="ru-RU" sz="1600" b="1" dirty="0">
                <a:solidFill>
                  <a:schemeClr val="accent6">
                    <a:lumMod val="50000"/>
                  </a:schemeClr>
                </a:solidFill>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Месторождение расположено в 16 км к северу от г. Тулуна. Площадь месторождения 36,5 кв. км.</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Балансовые запасы С1 - 90457 тыс. тонн, </a:t>
            </a:r>
            <a:r>
              <a:rPr lang="ru-RU" sz="1600" dirty="0" err="1">
                <a:latin typeface="Times New Roman" panose="02020603050405020304" pitchFamily="18" charset="0"/>
                <a:cs typeface="Times New Roman" panose="02020603050405020304" pitchFamily="18" charset="0"/>
              </a:rPr>
              <a:t>забалансовые</a:t>
            </a:r>
            <a:r>
              <a:rPr lang="ru-RU" sz="1600" dirty="0">
                <a:latin typeface="Times New Roman" panose="02020603050405020304" pitchFamily="18" charset="0"/>
                <a:cs typeface="Times New Roman" panose="02020603050405020304" pitchFamily="18" charset="0"/>
              </a:rPr>
              <a:t> - 10205 тыс. тонн.</a:t>
            </a:r>
          </a:p>
          <a:p>
            <a:pPr marL="0" indent="450000" algn="ctr">
              <a:spcBef>
                <a:spcPts val="0"/>
              </a:spcBef>
              <a:spcAft>
                <a:spcPts val="0"/>
              </a:spcAft>
              <a:buNone/>
            </a:pPr>
            <a:endParaRPr lang="ru-RU" sz="1600" b="1" dirty="0">
              <a:solidFill>
                <a:srgbClr val="C00000"/>
              </a:solidFill>
              <a:latin typeface="Times New Roman" panose="02020603050405020304" pitchFamily="18" charset="0"/>
              <a:cs typeface="Times New Roman" panose="02020603050405020304" pitchFamily="18" charset="0"/>
            </a:endParaRPr>
          </a:p>
          <a:p>
            <a:pPr marL="0" indent="450000" algn="ctr">
              <a:spcBef>
                <a:spcPts val="0"/>
              </a:spcBef>
              <a:spcAft>
                <a:spcPts val="0"/>
              </a:spcAft>
              <a:buNone/>
            </a:pPr>
            <a:r>
              <a:rPr lang="ru-RU" sz="1600" b="1" dirty="0">
                <a:solidFill>
                  <a:srgbClr val="C00000"/>
                </a:solidFill>
                <a:latin typeface="Times New Roman" panose="02020603050405020304" pitchFamily="18" charset="0"/>
                <a:cs typeface="Times New Roman" panose="02020603050405020304" pitchFamily="18" charset="0"/>
              </a:rPr>
              <a:t>Уголь каменный</a:t>
            </a:r>
          </a:p>
          <a:p>
            <a:pPr marL="0" indent="450000" algn="just">
              <a:spcBef>
                <a:spcPts val="0"/>
              </a:spcBef>
              <a:spcAft>
                <a:spcPts val="0"/>
              </a:spcAft>
              <a:buNone/>
            </a:pPr>
            <a:r>
              <a:rPr lang="ru-RU" sz="1600" b="1" dirty="0" err="1">
                <a:solidFill>
                  <a:srgbClr val="002060"/>
                </a:solidFill>
                <a:latin typeface="Times New Roman" panose="02020603050405020304" pitchFamily="18" charset="0"/>
                <a:cs typeface="Times New Roman" panose="02020603050405020304" pitchFamily="18" charset="0"/>
              </a:rPr>
              <a:t>Жилпоселок</a:t>
            </a:r>
            <a:r>
              <a:rPr lang="ru-RU" sz="1600" b="1" dirty="0">
                <a:solidFill>
                  <a:srgbClr val="002060"/>
                </a:solidFill>
                <a:latin typeface="Times New Roman" panose="02020603050405020304" pitchFamily="18" charset="0"/>
                <a:cs typeface="Times New Roman" panose="02020603050405020304" pitchFamily="18" charset="0"/>
              </a:rPr>
              <a:t>, </a:t>
            </a:r>
            <a:r>
              <a:rPr lang="ru-RU" sz="1600" b="1" dirty="0" err="1">
                <a:solidFill>
                  <a:srgbClr val="002060"/>
                </a:solidFill>
                <a:latin typeface="Times New Roman" panose="02020603050405020304" pitchFamily="18" charset="0"/>
                <a:cs typeface="Times New Roman" panose="02020603050405020304" pitchFamily="18" charset="0"/>
              </a:rPr>
              <a:t>Ишидейского</a:t>
            </a:r>
            <a:r>
              <a:rPr lang="ru-RU" sz="1600" b="1" dirty="0">
                <a:solidFill>
                  <a:srgbClr val="002060"/>
                </a:solidFill>
                <a:latin typeface="Times New Roman" panose="02020603050405020304" pitchFamily="18" charset="0"/>
                <a:cs typeface="Times New Roman" panose="02020603050405020304" pitchFamily="18" charset="0"/>
              </a:rPr>
              <a:t> каменноугольного месторождения.</a:t>
            </a:r>
            <a:r>
              <a:rPr lang="ru-RU" sz="1600" b="1" dirty="0">
                <a:solidFill>
                  <a:schemeClr val="accent6">
                    <a:lumMod val="50000"/>
                  </a:schemeClr>
                </a:solidFill>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Участок площадью 1,0 кв. км расположен в 2 км на юго-запад от п. </a:t>
            </a:r>
            <a:r>
              <a:rPr lang="ru-RU" sz="1600" dirty="0" err="1">
                <a:latin typeface="Times New Roman" panose="02020603050405020304" pitchFamily="18" charset="0"/>
                <a:cs typeface="Times New Roman" panose="02020603050405020304" pitchFamily="18" charset="0"/>
              </a:rPr>
              <a:t>Ишидей</a:t>
            </a:r>
            <a:r>
              <a:rPr lang="ru-RU" sz="1600" dirty="0">
                <a:latin typeface="Times New Roman" panose="02020603050405020304" pitchFamily="18" charset="0"/>
                <a:cs typeface="Times New Roman" panose="02020603050405020304" pitchFamily="18" charset="0"/>
              </a:rPr>
              <a:t>, в 90 км от г. Тулуна на юго-запад.</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Балансовые запасы А+В+С1 - 2372 тыс. тонн.</a:t>
            </a:r>
          </a:p>
          <a:p>
            <a:pPr marL="0" indent="450000" algn="just">
              <a:spcBef>
                <a:spcPts val="0"/>
              </a:spcBef>
              <a:spcAft>
                <a:spcPts val="0"/>
              </a:spcAft>
              <a:buNone/>
            </a:pPr>
            <a:r>
              <a:rPr lang="ru-RU" sz="1600" b="1" dirty="0" err="1">
                <a:solidFill>
                  <a:srgbClr val="002060"/>
                </a:solidFill>
                <a:latin typeface="Times New Roman" panose="02020603050405020304" pitchFamily="18" charset="0"/>
                <a:cs typeface="Times New Roman" panose="02020603050405020304" pitchFamily="18" charset="0"/>
              </a:rPr>
              <a:t>Ишидейское</a:t>
            </a:r>
            <a:r>
              <a:rPr lang="ru-RU" sz="1600" b="1" dirty="0">
                <a:solidFill>
                  <a:srgbClr val="002060"/>
                </a:solidFill>
                <a:latin typeface="Times New Roman" panose="02020603050405020304" pitchFamily="18" charset="0"/>
                <a:cs typeface="Times New Roman" panose="02020603050405020304" pitchFamily="18" charset="0"/>
              </a:rPr>
              <a:t> месторождение. </a:t>
            </a:r>
            <a:r>
              <a:rPr lang="ru-RU" sz="1600" dirty="0">
                <a:latin typeface="Times New Roman" panose="02020603050405020304" pitchFamily="18" charset="0"/>
                <a:cs typeface="Times New Roman" panose="02020603050405020304" pitchFamily="18" charset="0"/>
              </a:rPr>
              <a:t>Расположено в 70 км к юго-западу от районного центра ж/д. ст. Тулун и в 60 км к югу от ближайшей ж/д ст. </a:t>
            </a:r>
            <a:r>
              <a:rPr lang="ru-RU" sz="1600" dirty="0" err="1">
                <a:latin typeface="Times New Roman" panose="02020603050405020304" pitchFamily="18" charset="0"/>
                <a:cs typeface="Times New Roman" panose="02020603050405020304" pitchFamily="18" charset="0"/>
              </a:rPr>
              <a:t>Шеберта</a:t>
            </a:r>
            <a:r>
              <a:rPr lang="ru-RU" sz="1600" dirty="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Балансовые запасы  А+В+С1 - 358202 тыс. тонн, С2 - 17579 тыс. тонн.</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14</a:t>
            </a:fld>
            <a:endParaRPr lang="ru-RU" sz="12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638" y="4005064"/>
            <a:ext cx="2343130" cy="16592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Прямоугольник 1"/>
          <p:cNvSpPr/>
          <p:nvPr/>
        </p:nvSpPr>
        <p:spPr>
          <a:xfrm>
            <a:off x="4644008" y="4005064"/>
            <a:ext cx="4042792" cy="2468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3131840" y="3985414"/>
            <a:ext cx="5688632" cy="2800767"/>
          </a:xfrm>
          <a:prstGeom prst="rect">
            <a:avLst/>
          </a:prstGeom>
        </p:spPr>
        <p:txBody>
          <a:bodyPr wrap="square">
            <a:spAutoFit/>
          </a:bodyPr>
          <a:lstStyle/>
          <a:p>
            <a:pPr indent="450000" algn="just"/>
            <a:r>
              <a:rPr lang="ru-RU" sz="1600" b="1" dirty="0">
                <a:solidFill>
                  <a:srgbClr val="002060"/>
                </a:solidFill>
                <a:latin typeface="Times New Roman" panose="02020603050405020304" pitchFamily="18" charset="0"/>
                <a:cs typeface="Times New Roman" panose="02020603050405020304" pitchFamily="18" charset="0"/>
              </a:rPr>
              <a:t>Участок бассейна площадь Едогонская и Катарбей-Икейская. </a:t>
            </a:r>
            <a:r>
              <a:rPr lang="ru-RU" sz="1600" dirty="0">
                <a:latin typeface="Times New Roman" panose="02020603050405020304" pitchFamily="18" charset="0"/>
                <a:cs typeface="Times New Roman" panose="02020603050405020304" pitchFamily="18" charset="0"/>
              </a:rPr>
              <a:t>Расположен в 30-40 км юго-западнее от г. Тулуна. Район экономически освоен, имеются грунтовые и проселочные дороги, населенные пункты.</a:t>
            </a:r>
          </a:p>
          <a:p>
            <a:pPr indent="450000" algn="just"/>
            <a:r>
              <a:rPr lang="ru-RU" sz="1600" dirty="0">
                <a:latin typeface="Times New Roman" panose="02020603050405020304" pitchFamily="18" charset="0"/>
                <a:cs typeface="Times New Roman" panose="02020603050405020304" pitchFamily="18" charset="0"/>
              </a:rPr>
              <a:t>Балансовые запасы С2 - 669296 тыс. тонн, забалансовые - 7574200 тыс. тонн.</a:t>
            </a:r>
          </a:p>
          <a:p>
            <a:pPr indent="450000" algn="ctr"/>
            <a:r>
              <a:rPr lang="ru-RU" sz="1600" b="1" dirty="0">
                <a:solidFill>
                  <a:srgbClr val="C00000"/>
                </a:solidFill>
                <a:latin typeface="Times New Roman" panose="02020603050405020304" pitchFamily="18" charset="0"/>
                <a:cs typeface="Times New Roman" panose="02020603050405020304" pitchFamily="18" charset="0"/>
              </a:rPr>
              <a:t>Торф</a:t>
            </a:r>
          </a:p>
          <a:p>
            <a:pPr indent="450000" algn="just"/>
            <a:r>
              <a:rPr lang="ru-RU" sz="1600" b="1" dirty="0">
                <a:solidFill>
                  <a:srgbClr val="002060"/>
                </a:solidFill>
                <a:latin typeface="Times New Roman" panose="02020603050405020304" pitchFamily="18" charset="0"/>
                <a:cs typeface="Times New Roman" panose="02020603050405020304" pitchFamily="18" charset="0"/>
              </a:rPr>
              <a:t>Кондратьево месторождение. </a:t>
            </a:r>
            <a:r>
              <a:rPr lang="ru-RU" sz="1600" dirty="0">
                <a:latin typeface="Times New Roman" panose="02020603050405020304" pitchFamily="18" charset="0"/>
                <a:cs typeface="Times New Roman" panose="02020603050405020304" pitchFamily="18" charset="0"/>
              </a:rPr>
              <a:t>Расположено в 30,5 км к северо-западу от п. Куйтун.</a:t>
            </a:r>
          </a:p>
          <a:p>
            <a:pPr indent="450000" algn="just"/>
            <a:r>
              <a:rPr lang="ru-RU" sz="1600" dirty="0">
                <a:latin typeface="Times New Roman" panose="02020603050405020304" pitchFamily="18" charset="0"/>
                <a:cs typeface="Times New Roman" panose="02020603050405020304" pitchFamily="18" charset="0"/>
              </a:rPr>
              <a:t>Балансовые запасы С2 - 280 тыс. тонн.</a:t>
            </a:r>
          </a:p>
          <a:p>
            <a:pPr indent="450000" algn="just"/>
            <a:r>
              <a:rPr lang="ru-RU" sz="1600" dirty="0">
                <a:latin typeface="Times New Roman" panose="02020603050405020304" pitchFamily="18" charset="0"/>
                <a:cs typeface="Times New Roman" panose="02020603050405020304" pitchFamily="18" charset="0"/>
              </a:rPr>
              <a:t>Фонд недр – нераспределенный</a:t>
            </a:r>
            <a:r>
              <a:rPr lang="ru-RU" sz="16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592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27584" y="-1"/>
            <a:ext cx="7992888" cy="6108173"/>
          </a:xfrm>
        </p:spPr>
        <p:txBody>
          <a:bodyPr>
            <a:noAutofit/>
          </a:bodyPr>
          <a:lstStyle/>
          <a:p>
            <a:pPr marL="0" indent="450000" algn="ctr">
              <a:spcBef>
                <a:spcPts val="0"/>
              </a:spcBef>
              <a:spcAft>
                <a:spcPts val="0"/>
              </a:spcAft>
              <a:buNone/>
            </a:pPr>
            <a:r>
              <a:rPr lang="ru-RU" sz="1800" b="1" u="sng" dirty="0">
                <a:solidFill>
                  <a:srgbClr val="C00000"/>
                </a:solidFill>
                <a:latin typeface="Times New Roman" panose="02020603050405020304" pitchFamily="18" charset="0"/>
                <a:cs typeface="Times New Roman" panose="02020603050405020304" pitchFamily="18" charset="0"/>
              </a:rPr>
              <a:t>6.2. Редкие металлы, рассеянные и редкоземельные элементы</a:t>
            </a:r>
          </a:p>
          <a:p>
            <a:pPr marL="0" indent="450000" algn="ctr">
              <a:spcBef>
                <a:spcPts val="0"/>
              </a:spcBef>
              <a:spcAft>
                <a:spcPts val="0"/>
              </a:spcAft>
              <a:buNone/>
            </a:pPr>
            <a:endParaRPr lang="ru-RU" sz="1600" b="1" dirty="0">
              <a:solidFill>
                <a:srgbClr val="C00000"/>
              </a:solidFill>
              <a:latin typeface="Times New Roman" panose="02020603050405020304" pitchFamily="18" charset="0"/>
              <a:cs typeface="Times New Roman" panose="02020603050405020304" pitchFamily="18" charset="0"/>
            </a:endParaRPr>
          </a:p>
          <a:p>
            <a:pPr marL="0" indent="450000" algn="ctr">
              <a:spcBef>
                <a:spcPts val="0"/>
              </a:spcBef>
              <a:spcAft>
                <a:spcPts val="0"/>
              </a:spcAft>
              <a:buNone/>
            </a:pPr>
            <a:r>
              <a:rPr lang="ru-RU" sz="1600" b="1" dirty="0">
                <a:solidFill>
                  <a:srgbClr val="C00000"/>
                </a:solidFill>
                <a:latin typeface="Times New Roman" panose="02020603050405020304" pitchFamily="18" charset="0"/>
                <a:cs typeface="Times New Roman" panose="02020603050405020304" pitchFamily="18" charset="0"/>
              </a:rPr>
              <a:t>Ниобий, тантал</a:t>
            </a:r>
          </a:p>
          <a:p>
            <a:pPr marL="0" indent="450000" algn="just">
              <a:spcBef>
                <a:spcPts val="0"/>
              </a:spcBef>
              <a:spcAft>
                <a:spcPts val="0"/>
              </a:spcAft>
              <a:buNone/>
            </a:pPr>
            <a:r>
              <a:rPr lang="ru-RU" sz="1600" b="1" dirty="0" err="1">
                <a:solidFill>
                  <a:srgbClr val="002060"/>
                </a:solidFill>
                <a:latin typeface="Times New Roman" panose="02020603050405020304" pitchFamily="18" charset="0"/>
                <a:cs typeface="Times New Roman" panose="02020603050405020304" pitchFamily="18" charset="0"/>
              </a:rPr>
              <a:t>Белозиминское</a:t>
            </a:r>
            <a:r>
              <a:rPr lang="ru-RU" sz="1600" b="1" dirty="0">
                <a:solidFill>
                  <a:srgbClr val="002060"/>
                </a:solidFill>
                <a:latin typeface="Times New Roman" panose="02020603050405020304" pitchFamily="18" charset="0"/>
                <a:cs typeface="Times New Roman" panose="02020603050405020304" pitchFamily="18" charset="0"/>
              </a:rPr>
              <a:t> месторождение. </a:t>
            </a:r>
            <a:r>
              <a:rPr lang="ru-RU" sz="1600" dirty="0">
                <a:latin typeface="Times New Roman" panose="02020603050405020304" pitchFamily="18" charset="0"/>
                <a:cs typeface="Times New Roman" panose="02020603050405020304" pitchFamily="18" charset="0"/>
              </a:rPr>
              <a:t>Расположено в долине р. Белой Зимы.</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Балансовые запасы А+В+С1 - 17192 тыс. тонн; С2 - 2829 тыс. тонн; </a:t>
            </a:r>
            <a:r>
              <a:rPr lang="ru-RU" sz="1600" dirty="0" err="1">
                <a:latin typeface="Times New Roman" panose="02020603050405020304" pitchFamily="18" charset="0"/>
                <a:cs typeface="Times New Roman" panose="02020603050405020304" pitchFamily="18" charset="0"/>
              </a:rPr>
              <a:t>забалансовые</a:t>
            </a:r>
            <a:r>
              <a:rPr lang="ru-RU" sz="1600" dirty="0">
                <a:latin typeface="Times New Roman" panose="02020603050405020304" pitchFamily="18" charset="0"/>
                <a:cs typeface="Times New Roman" panose="02020603050405020304" pitchFamily="18" charset="0"/>
              </a:rPr>
              <a:t> запасы - 4162 тыс. тонн.</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Месторождение связано с </a:t>
            </a:r>
            <a:r>
              <a:rPr lang="ru-RU" sz="1600" dirty="0" err="1">
                <a:latin typeface="Times New Roman" panose="02020603050405020304" pitchFamily="18" charset="0"/>
                <a:cs typeface="Times New Roman" panose="02020603050405020304" pitchFamily="18" charset="0"/>
              </a:rPr>
              <a:t>Белозиминским</a:t>
            </a:r>
            <a:r>
              <a:rPr lang="ru-RU" sz="1600" dirty="0">
                <a:latin typeface="Times New Roman" panose="02020603050405020304" pitchFamily="18" charset="0"/>
                <a:cs typeface="Times New Roman" panose="02020603050405020304" pitchFamily="18" charset="0"/>
              </a:rPr>
              <a:t> массивом ультраосновных, щелочных пород и </a:t>
            </a:r>
            <a:r>
              <a:rPr lang="ru-RU" sz="1600" dirty="0" err="1">
                <a:latin typeface="Times New Roman" panose="02020603050405020304" pitchFamily="18" charset="0"/>
                <a:cs typeface="Times New Roman" panose="02020603050405020304" pitchFamily="18" charset="0"/>
              </a:rPr>
              <a:t>карбонатитов</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зиминского</a:t>
            </a:r>
            <a:r>
              <a:rPr lang="ru-RU" sz="1600" dirty="0">
                <a:latin typeface="Times New Roman" panose="02020603050405020304" pitchFamily="18" charset="0"/>
                <a:cs typeface="Times New Roman" panose="02020603050405020304" pitchFamily="18" charset="0"/>
              </a:rPr>
              <a:t> интрузивного комплекса. Выделено 4 крупных участка руд (ниобия) коры выветривания, приуроченных к долине р. Белая Зима и её притоков (Основной, Аварийный, Западный, Ягодный) и ряд мелких (</a:t>
            </a:r>
            <a:r>
              <a:rPr lang="ru-RU" sz="1600" dirty="0" err="1">
                <a:latin typeface="Times New Roman" panose="02020603050405020304" pitchFamily="18" charset="0"/>
                <a:cs typeface="Times New Roman" panose="02020603050405020304" pitchFamily="18" charset="0"/>
              </a:rPr>
              <a:t>Дальный</a:t>
            </a:r>
            <a:r>
              <a:rPr lang="ru-RU" sz="1600" dirty="0">
                <a:latin typeface="Times New Roman" panose="02020603050405020304" pitchFamily="18" charset="0"/>
                <a:cs typeface="Times New Roman" panose="02020603050405020304" pitchFamily="18" charset="0"/>
              </a:rPr>
              <a:t>, Линейный и др.). Форма рудных залежей плащеобразная (участок Основной и Ягодный) и линзообразная (участок Аварийный и Западный). Размеры участков: Основной - 3600х1100 м, средняя мощность 20,3 м; Аварийный - 1500х400 м, средняя мощность – 14,4 м; Западный - 600х150, средняя мощность - 24,6 м; Ягодный - 300х150 м, средняя мощность 11,6 м, сложен плащеобразной корой выветривания размером 3600х1100 м. Три типа руд - охра, </a:t>
            </a:r>
            <a:r>
              <a:rPr lang="ru-RU" sz="1600" dirty="0" err="1">
                <a:latin typeface="Times New Roman" panose="02020603050405020304" pitchFamily="18" charset="0"/>
                <a:cs typeface="Times New Roman" panose="02020603050405020304" pitchFamily="18" charset="0"/>
              </a:rPr>
              <a:t>обохренная</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сыпучка</a:t>
            </a:r>
            <a:r>
              <a:rPr lang="ru-RU" sz="1600" dirty="0">
                <a:latin typeface="Times New Roman" panose="02020603050405020304" pitchFamily="18" charset="0"/>
                <a:cs typeface="Times New Roman" panose="02020603050405020304" pitchFamily="18" charset="0"/>
              </a:rPr>
              <a:t> и </a:t>
            </a:r>
            <a:r>
              <a:rPr lang="ru-RU" sz="1600" dirty="0" err="1">
                <a:latin typeface="Times New Roman" panose="02020603050405020304" pitchFamily="18" charset="0"/>
                <a:cs typeface="Times New Roman" panose="02020603050405020304" pitchFamily="18" charset="0"/>
              </a:rPr>
              <a:t>необохренная</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сыпучка</a:t>
            </a:r>
            <a:r>
              <a:rPr lang="ru-RU" sz="1600" dirty="0">
                <a:latin typeface="Times New Roman" panose="02020603050405020304" pitchFamily="18" charset="0"/>
                <a:cs typeface="Times New Roman" panose="02020603050405020304" pitchFamily="18" charset="0"/>
              </a:rPr>
              <a:t>. На Основном участке сосредоточено 90 % запасов. Среднее содержание Nb2O5 – 0,564 %, Р2О5 – 11,45 %,  суммы TR2O3 – 0,93 %. Получен товарный апатитовый концентрат с содержанием Р2О5 - 36-39% при извлечении 59,4 % и ниобиевый концентрат с содержанием  Nb2O5 - 38,5 % при извлечении 47,8 %.</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Фонд недр – нераспределенный.</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15</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5743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16</a:t>
            </a:fld>
            <a:endParaRPr lang="ru-RU" sz="1200" dirty="0">
              <a:latin typeface="Times New Roman" panose="02020603050405020304" pitchFamily="18" charset="0"/>
              <a:cs typeface="Times New Roman" panose="02020603050405020304" pitchFamily="18" charset="0"/>
            </a:endParaRPr>
          </a:p>
        </p:txBody>
      </p:sp>
      <p:sp>
        <p:nvSpPr>
          <p:cNvPr id="5" name="Объект 2"/>
          <p:cNvSpPr txBox="1">
            <a:spLocks/>
          </p:cNvSpPr>
          <p:nvPr/>
        </p:nvSpPr>
        <p:spPr>
          <a:xfrm>
            <a:off x="1043608" y="0"/>
            <a:ext cx="7776864" cy="386104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None/>
            </a:pPr>
            <a:r>
              <a:rPr lang="ru-RU" sz="1600" b="1" dirty="0" err="1">
                <a:solidFill>
                  <a:srgbClr val="002060"/>
                </a:solidFill>
                <a:latin typeface="Times New Roman" panose="02020603050405020304" pitchFamily="18" charset="0"/>
                <a:cs typeface="Times New Roman" panose="02020603050405020304" pitchFamily="18" charset="0"/>
              </a:rPr>
              <a:t>Белозиминское</a:t>
            </a:r>
            <a:r>
              <a:rPr lang="ru-RU" sz="1600" b="1" dirty="0">
                <a:solidFill>
                  <a:srgbClr val="002060"/>
                </a:solidFill>
                <a:latin typeface="Times New Roman" panose="02020603050405020304" pitchFamily="18" charset="0"/>
                <a:cs typeface="Times New Roman" panose="02020603050405020304" pitchFamily="18" charset="0"/>
              </a:rPr>
              <a:t> (коренное) месторождение. </a:t>
            </a:r>
            <a:r>
              <a:rPr lang="ru-RU" sz="1600" dirty="0">
                <a:latin typeface="Times New Roman" panose="02020603050405020304" pitchFamily="18" charset="0"/>
                <a:cs typeface="Times New Roman" panose="02020603050405020304" pitchFamily="18" charset="0"/>
              </a:rPr>
              <a:t>Расположено в 100 км южнее г. Тулуна.</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Балансовые запасы А+В+С1 - 8966 тыс. тонн, С2 - 13509 тыс. тонн; </a:t>
            </a:r>
            <a:r>
              <a:rPr lang="ru-RU" sz="1600" dirty="0" err="1">
                <a:latin typeface="Times New Roman" panose="02020603050405020304" pitchFamily="18" charset="0"/>
                <a:cs typeface="Times New Roman" panose="02020603050405020304" pitchFamily="18" charset="0"/>
              </a:rPr>
              <a:t>забалансовые</a:t>
            </a:r>
            <a:r>
              <a:rPr lang="ru-RU" sz="1600" dirty="0">
                <a:latin typeface="Times New Roman" panose="02020603050405020304" pitchFamily="18" charset="0"/>
                <a:cs typeface="Times New Roman" panose="02020603050405020304" pitchFamily="18" charset="0"/>
              </a:rPr>
              <a:t> запасы - 27 тыс. тонн.</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В контурах подсчёта запасов коренных пирохлоровых и </a:t>
            </a:r>
            <a:r>
              <a:rPr lang="ru-RU" sz="1600" dirty="0" err="1">
                <a:latin typeface="Times New Roman" panose="02020603050405020304" pitchFamily="18" charset="0"/>
                <a:cs typeface="Times New Roman" panose="02020603050405020304" pitchFamily="18" charset="0"/>
              </a:rPr>
              <a:t>гатчеттолитовых</a:t>
            </a:r>
            <a:r>
              <a:rPr lang="ru-RU" sz="1600" dirty="0">
                <a:latin typeface="Times New Roman" panose="02020603050405020304" pitchFamily="18" charset="0"/>
                <a:cs typeface="Times New Roman" panose="02020603050405020304" pitchFamily="18" charset="0"/>
              </a:rPr>
              <a:t> руд (ниобия и тантала) произведен подсчет запасов попутных компонентов - Та2О5, Р2О5, магнетита и фтора, связанного с апатитом. Среднее содержание Р2О5 в запасах категории А+В+С1 составляет 4,05 %, категории С2 – 3,47 %. Запасы Р2О5 по этим категориям составили 8966 и 13509 тыс. тонн соответственно. При полузаводских испытаниях получены апатитовые концентраты с содержанием </a:t>
            </a:r>
            <a:r>
              <a:rPr lang="ru-RU" sz="1600" dirty="0" err="1">
                <a:latin typeface="Times New Roman" panose="02020603050405020304" pitchFamily="18" charset="0"/>
                <a:cs typeface="Times New Roman" panose="02020603050405020304" pitchFamily="18" charset="0"/>
              </a:rPr>
              <a:t>пятиокиси</a:t>
            </a:r>
            <a:r>
              <a:rPr lang="ru-RU" sz="1600" dirty="0">
                <a:latin typeface="Times New Roman" panose="02020603050405020304" pitchFamily="18" charset="0"/>
                <a:cs typeface="Times New Roman" panose="02020603050405020304" pitchFamily="18" charset="0"/>
              </a:rPr>
              <a:t> фосфора 36,04-36,23 % при извлечении 46,28-53,39 %, пригодные для производства аммофоса марки А, простого и двойного суперфосфата. ФУГП «ВИМС» получена лицензия на  «Технологическую и геолого-экономическую оценку месторождения».</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Фонд недр – нераспределенный.</a:t>
            </a: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4043102"/>
            <a:ext cx="3024336" cy="2065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3573016"/>
            <a:ext cx="3168352"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60228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99592" y="-1"/>
            <a:ext cx="7920880" cy="4797153"/>
          </a:xfrm>
        </p:spPr>
        <p:txBody>
          <a:bodyPr>
            <a:noAutofit/>
          </a:bodyPr>
          <a:lstStyle/>
          <a:p>
            <a:pPr marL="0" indent="450000" algn="just">
              <a:spcBef>
                <a:spcPts val="0"/>
              </a:spcBef>
              <a:spcAft>
                <a:spcPts val="0"/>
              </a:spcAft>
              <a:buNone/>
            </a:pPr>
            <a:r>
              <a:rPr lang="ru-RU" sz="1600" b="1" dirty="0" err="1">
                <a:solidFill>
                  <a:srgbClr val="002060"/>
                </a:solidFill>
                <a:latin typeface="Times New Roman" panose="02020603050405020304" pitchFamily="18" charset="0"/>
                <a:cs typeface="Times New Roman" panose="02020603050405020304" pitchFamily="18" charset="0"/>
              </a:rPr>
              <a:t>Бельшетагнинское</a:t>
            </a:r>
            <a:r>
              <a:rPr lang="ru-RU" sz="1600" b="1" dirty="0">
                <a:solidFill>
                  <a:srgbClr val="002060"/>
                </a:solidFill>
                <a:latin typeface="Times New Roman" panose="02020603050405020304" pitchFamily="18" charset="0"/>
                <a:cs typeface="Times New Roman" panose="02020603050405020304" pitchFamily="18" charset="0"/>
              </a:rPr>
              <a:t> месторождение. </a:t>
            </a:r>
            <a:r>
              <a:rPr lang="ru-RU" sz="1600" dirty="0">
                <a:latin typeface="Times New Roman" panose="02020603050405020304" pitchFamily="18" charset="0"/>
                <a:cs typeface="Times New Roman" panose="02020603050405020304" pitchFamily="18" charset="0"/>
              </a:rPr>
              <a:t>Расположено в 170 км на юг от Восточно-Сибирской ж/д. В вершине левого притока р. Большой </a:t>
            </a:r>
            <a:r>
              <a:rPr lang="ru-RU" sz="1600" dirty="0" err="1">
                <a:latin typeface="Times New Roman" panose="02020603050405020304" pitchFamily="18" charset="0"/>
                <a:cs typeface="Times New Roman" panose="02020603050405020304" pitchFamily="18" charset="0"/>
              </a:rPr>
              <a:t>Тагны</a:t>
            </a:r>
            <a:r>
              <a:rPr lang="ru-RU" sz="1600" dirty="0">
                <a:latin typeface="Times New Roman" panose="02020603050405020304" pitchFamily="18" charset="0"/>
                <a:cs typeface="Times New Roman" panose="02020603050405020304" pitchFamily="18" charset="0"/>
              </a:rPr>
              <a:t>. В 10 км юго-востоку месторождения находится п. </a:t>
            </a:r>
            <a:r>
              <a:rPr lang="ru-RU" sz="1600" dirty="0" err="1">
                <a:latin typeface="Times New Roman" panose="02020603050405020304" pitchFamily="18" charset="0"/>
                <a:cs typeface="Times New Roman" panose="02020603050405020304" pitchFamily="18" charset="0"/>
              </a:rPr>
              <a:t>Белозиминск</a:t>
            </a:r>
            <a:r>
              <a:rPr lang="ru-RU" sz="1600" dirty="0">
                <a:latin typeface="Times New Roman" panose="02020603050405020304" pitchFamily="18" charset="0"/>
                <a:cs typeface="Times New Roman" panose="02020603050405020304" pitchFamily="18" charset="0"/>
              </a:rPr>
              <a:t>. Район экономически освоен слабо. </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Балансовые запасы А+В+С1 - 1398,2 тыс. тонн; С2 - 249,4 тыс. тонн; </a:t>
            </a:r>
            <a:r>
              <a:rPr lang="ru-RU" sz="1600" dirty="0" err="1">
                <a:latin typeface="Times New Roman" panose="02020603050405020304" pitchFamily="18" charset="0"/>
                <a:cs typeface="Times New Roman" panose="02020603050405020304" pitchFamily="18" charset="0"/>
              </a:rPr>
              <a:t>забалансовые</a:t>
            </a:r>
            <a:r>
              <a:rPr lang="ru-RU" sz="1600" dirty="0">
                <a:latin typeface="Times New Roman" panose="02020603050405020304" pitchFamily="18" charset="0"/>
                <a:cs typeface="Times New Roman" panose="02020603050405020304" pitchFamily="18" charset="0"/>
              </a:rPr>
              <a:t> запасы - 29,5 тыс. тонн.</a:t>
            </a:r>
          </a:p>
          <a:p>
            <a:pPr marL="0" indent="450000" algn="just">
              <a:spcBef>
                <a:spcPts val="0"/>
              </a:spcBef>
              <a:spcAft>
                <a:spcPts val="0"/>
              </a:spcAft>
              <a:buNone/>
            </a:pPr>
            <a:r>
              <a:rPr lang="ru-RU" sz="1600" b="1" dirty="0" err="1">
                <a:solidFill>
                  <a:srgbClr val="002060"/>
                </a:solidFill>
                <a:latin typeface="Times New Roman" panose="02020603050405020304" pitchFamily="18" charset="0"/>
                <a:cs typeface="Times New Roman" panose="02020603050405020304" pitchFamily="18" charset="0"/>
              </a:rPr>
              <a:t>Среднезиминское</a:t>
            </a:r>
            <a:r>
              <a:rPr lang="ru-RU" sz="1600" b="1" dirty="0">
                <a:solidFill>
                  <a:srgbClr val="002060"/>
                </a:solidFill>
                <a:latin typeface="Times New Roman" panose="02020603050405020304" pitchFamily="18" charset="0"/>
                <a:cs typeface="Times New Roman" panose="02020603050405020304" pitchFamily="18" charset="0"/>
              </a:rPr>
              <a:t> месторождение. </a:t>
            </a:r>
            <a:r>
              <a:rPr lang="ru-RU" sz="1600" dirty="0">
                <a:latin typeface="Times New Roman" panose="02020603050405020304" pitchFamily="18" charset="0"/>
                <a:cs typeface="Times New Roman" panose="02020603050405020304" pitchFamily="18" charset="0"/>
              </a:rPr>
              <a:t>Расположено в 110 км к югу от г. Тулуна, в 18 км к югу от п. </a:t>
            </a:r>
            <a:r>
              <a:rPr lang="ru-RU" sz="1600" dirty="0" err="1">
                <a:latin typeface="Times New Roman" panose="02020603050405020304" pitchFamily="18" charset="0"/>
                <a:cs typeface="Times New Roman" panose="02020603050405020304" pitchFamily="18" charset="0"/>
              </a:rPr>
              <a:t>Белозиминск</a:t>
            </a:r>
            <a:r>
              <a:rPr lang="ru-RU" sz="1600" dirty="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Запасы Nb2O5 А+В+С1 - 26750 тонн, С2 – 5363 тонн.</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Руды (тантал, ниобий) месторождения </a:t>
            </a:r>
            <a:r>
              <a:rPr lang="ru-RU" sz="1600" dirty="0" err="1">
                <a:latin typeface="Times New Roman" panose="02020603050405020304" pitchFamily="18" charset="0"/>
                <a:cs typeface="Times New Roman" panose="02020603050405020304" pitchFamily="18" charset="0"/>
              </a:rPr>
              <a:t>пространственно</a:t>
            </a:r>
            <a:r>
              <a:rPr lang="ru-RU" sz="1600" dirty="0">
                <a:latin typeface="Times New Roman" panose="02020603050405020304" pitchFamily="18" charset="0"/>
                <a:cs typeface="Times New Roman" panose="02020603050405020304" pitchFamily="18" charset="0"/>
              </a:rPr>
              <a:t> и генетически связаны со </a:t>
            </a:r>
            <a:r>
              <a:rPr lang="ru-RU" sz="1600" dirty="0" err="1">
                <a:latin typeface="Times New Roman" panose="02020603050405020304" pitchFamily="18" charset="0"/>
                <a:cs typeface="Times New Roman" panose="02020603050405020304" pitchFamily="18" charset="0"/>
              </a:rPr>
              <a:t>Среднезиминским</a:t>
            </a:r>
            <a:r>
              <a:rPr lang="ru-RU" sz="1600" dirty="0">
                <a:latin typeface="Times New Roman" panose="02020603050405020304" pitchFamily="18" charset="0"/>
                <a:cs typeface="Times New Roman" panose="02020603050405020304" pitchFamily="18" charset="0"/>
              </a:rPr>
              <a:t> массивом ультраосновных, щелочных пород и </a:t>
            </a:r>
            <a:r>
              <a:rPr lang="ru-RU" sz="1600" dirty="0" err="1">
                <a:latin typeface="Times New Roman" panose="02020603050405020304" pitchFamily="18" charset="0"/>
                <a:cs typeface="Times New Roman" panose="02020603050405020304" pitchFamily="18" charset="0"/>
              </a:rPr>
              <a:t>карбонатитов</a:t>
            </a:r>
            <a:r>
              <a:rPr lang="ru-RU" sz="1600" dirty="0">
                <a:latin typeface="Times New Roman" panose="02020603050405020304" pitchFamily="18" charset="0"/>
                <a:cs typeface="Times New Roman" panose="02020603050405020304" pitchFamily="18" charset="0"/>
              </a:rPr>
              <a:t>. На месторождении выявлено и разведано 9 рудных зон. Из них промышленное значение имеют 4 зоны - 2, 6, 8 и 9, в которых выделено 21 рудное тело. </a:t>
            </a:r>
          </a:p>
          <a:p>
            <a:pPr marL="0" indent="450000" algn="just">
              <a:spcBef>
                <a:spcPts val="0"/>
              </a:spcBef>
              <a:spcAft>
                <a:spcPts val="0"/>
              </a:spcAft>
              <a:buNone/>
            </a:pPr>
            <a:r>
              <a:rPr lang="ru-RU" sz="1600" b="1" dirty="0" err="1">
                <a:solidFill>
                  <a:srgbClr val="002060"/>
                </a:solidFill>
                <a:latin typeface="Times New Roman" panose="02020603050405020304" pitchFamily="18" charset="0"/>
                <a:cs typeface="Times New Roman" panose="02020603050405020304" pitchFamily="18" charset="0"/>
              </a:rPr>
              <a:t>Калгинское</a:t>
            </a:r>
            <a:r>
              <a:rPr lang="ru-RU" sz="1600" b="1" dirty="0">
                <a:solidFill>
                  <a:srgbClr val="002060"/>
                </a:solidFill>
                <a:latin typeface="Times New Roman" panose="02020603050405020304" pitchFamily="18" charset="0"/>
                <a:cs typeface="Times New Roman" panose="02020603050405020304" pitchFamily="18" charset="0"/>
              </a:rPr>
              <a:t> проявление, бассейн р. Калга (левый приток). </a:t>
            </a:r>
            <a:r>
              <a:rPr lang="ru-RU" sz="1600" dirty="0">
                <a:latin typeface="Times New Roman" panose="02020603050405020304" pitchFamily="18" charset="0"/>
                <a:cs typeface="Times New Roman" panose="02020603050405020304" pitchFamily="18" charset="0"/>
              </a:rPr>
              <a:t>Расположено в 110 км к юго-западу от г. Тулуна.</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Запасы не подсчитывались.</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Рудные тела приурочены к сближенным тектоническим трещинам на сопряжении Северо-Восточного и </a:t>
            </a:r>
            <a:r>
              <a:rPr lang="ru-RU" sz="1600" dirty="0" err="1">
                <a:latin typeface="Times New Roman" panose="02020603050405020304" pitchFamily="18" charset="0"/>
                <a:cs typeface="Times New Roman" panose="02020603050405020304" pitchFamily="18" charset="0"/>
              </a:rPr>
              <a:t>Белозиминского</a:t>
            </a:r>
            <a:r>
              <a:rPr lang="ru-RU" sz="1600" dirty="0">
                <a:latin typeface="Times New Roman" panose="02020603050405020304" pitchFamily="18" charset="0"/>
                <a:cs typeface="Times New Roman" panose="02020603050405020304" pitchFamily="18" charset="0"/>
              </a:rPr>
              <a:t> разломов.</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17</a:t>
            </a:fld>
            <a:endParaRPr lang="ru-RU" sz="12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1344" y="4581128"/>
            <a:ext cx="3103104"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45226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43608" y="1"/>
            <a:ext cx="7776864" cy="2996952"/>
          </a:xfrm>
        </p:spPr>
        <p:txBody>
          <a:bodyPr>
            <a:noAutofit/>
          </a:bodyPr>
          <a:lstStyle/>
          <a:p>
            <a:pPr marL="0" indent="450000" algn="ctr">
              <a:spcBef>
                <a:spcPts val="0"/>
              </a:spcBef>
              <a:spcAft>
                <a:spcPts val="0"/>
              </a:spcAft>
              <a:buNone/>
            </a:pPr>
            <a:r>
              <a:rPr lang="ru-RU" sz="1800" b="1" u="sng" dirty="0">
                <a:solidFill>
                  <a:srgbClr val="C00000"/>
                </a:solidFill>
                <a:latin typeface="Times New Roman" panose="02020603050405020304" pitchFamily="18" charset="0"/>
                <a:cs typeface="Times New Roman" panose="02020603050405020304" pitchFamily="18" charset="0"/>
              </a:rPr>
              <a:t>6.3. Благородные металлы</a:t>
            </a:r>
          </a:p>
          <a:p>
            <a:pPr marL="0" indent="450000" algn="ctr">
              <a:spcBef>
                <a:spcPts val="0"/>
              </a:spcBef>
              <a:spcAft>
                <a:spcPts val="0"/>
              </a:spcAft>
              <a:buNone/>
            </a:pPr>
            <a:r>
              <a:rPr lang="ru-RU" sz="1600" b="1" dirty="0" smtClean="0">
                <a:solidFill>
                  <a:srgbClr val="C00000"/>
                </a:solidFill>
                <a:latin typeface="Times New Roman" panose="02020603050405020304" pitchFamily="18" charset="0"/>
                <a:cs typeface="Times New Roman" panose="02020603050405020304" pitchFamily="18" charset="0"/>
              </a:rPr>
              <a:t>Золото</a:t>
            </a:r>
            <a:endParaRPr lang="ru-RU" sz="1600" b="1" dirty="0">
              <a:solidFill>
                <a:srgbClr val="C00000"/>
              </a:solidFill>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500" b="1" dirty="0" smtClean="0">
                <a:solidFill>
                  <a:srgbClr val="002060"/>
                </a:solidFill>
                <a:latin typeface="Times New Roman" panose="02020603050405020304" pitchFamily="18" charset="0"/>
                <a:cs typeface="Times New Roman" panose="02020603050405020304" pitchFamily="18" charset="0"/>
              </a:rPr>
              <a:t>Малая Зима. </a:t>
            </a:r>
            <a:r>
              <a:rPr lang="ru-RU" sz="1500" dirty="0" smtClean="0">
                <a:latin typeface="Times New Roman" panose="02020603050405020304" pitchFamily="18" charset="0"/>
                <a:cs typeface="Times New Roman" panose="02020603050405020304" pitchFamily="18" charset="0"/>
              </a:rPr>
              <a:t>Расположено от ж/д станции г. Тулуна в южном направлении по грунтовой дороге – 180 км, электроснабжение участка от передвижной дизельной электростанции.</a:t>
            </a:r>
          </a:p>
          <a:p>
            <a:pPr marL="0" indent="450000" algn="just">
              <a:spcBef>
                <a:spcPts val="0"/>
              </a:spcBef>
              <a:spcAft>
                <a:spcPts val="0"/>
              </a:spcAft>
              <a:buNone/>
            </a:pPr>
            <a:r>
              <a:rPr lang="ru-RU" sz="1500" dirty="0" smtClean="0">
                <a:latin typeface="Times New Roman" panose="02020603050405020304" pitchFamily="18" charset="0"/>
                <a:cs typeface="Times New Roman" panose="02020603050405020304" pitchFamily="18" charset="0"/>
              </a:rPr>
              <a:t>Балансовые запасы песка: А+В+С1 - 3 тыс. куб. м, С2 - 4 тыс. куб. м; золота: А+В+С1 - 2 кг, С2 - 4 кг.</a:t>
            </a:r>
          </a:p>
          <a:p>
            <a:pPr marL="0" indent="450000" algn="just">
              <a:spcBef>
                <a:spcPts val="0"/>
              </a:spcBef>
              <a:spcAft>
                <a:spcPts val="0"/>
              </a:spcAft>
              <a:buNone/>
            </a:pPr>
            <a:r>
              <a:rPr lang="ru-RU" sz="1500" b="1" dirty="0" smtClean="0">
                <a:solidFill>
                  <a:srgbClr val="002060"/>
                </a:solidFill>
                <a:latin typeface="Times New Roman" panose="02020603050405020304" pitchFamily="18" charset="0"/>
                <a:cs typeface="Times New Roman" panose="02020603050405020304" pitchFamily="18" charset="0"/>
              </a:rPr>
              <a:t>Ручей золотой, правый приток р. Черная Зима. </a:t>
            </a:r>
            <a:r>
              <a:rPr lang="ru-RU" sz="1500" dirty="0" smtClean="0">
                <a:latin typeface="Times New Roman" panose="02020603050405020304" pitchFamily="18" charset="0"/>
                <a:cs typeface="Times New Roman" panose="02020603050405020304" pitchFamily="18" charset="0"/>
              </a:rPr>
              <a:t>Находится от ж/д станции г. Тулуна в южном направлении по грунтовой дороге - 180 км. Электроснабжение участка от передвижной дизельной электростанции.</a:t>
            </a:r>
          </a:p>
          <a:p>
            <a:pPr marL="0" indent="450000" algn="just">
              <a:spcBef>
                <a:spcPts val="0"/>
              </a:spcBef>
              <a:spcAft>
                <a:spcPts val="0"/>
              </a:spcAft>
              <a:buNone/>
            </a:pPr>
            <a:r>
              <a:rPr lang="ru-RU" sz="1500" dirty="0" smtClean="0">
                <a:latin typeface="Times New Roman" panose="02020603050405020304" pitchFamily="18" charset="0"/>
                <a:cs typeface="Times New Roman" panose="02020603050405020304" pitchFamily="18" charset="0"/>
              </a:rPr>
              <a:t>Балансовые запасы песка: А+В+С1 - 23 тыс. куб. м, С2 - 2 тыс. куб. м, </a:t>
            </a:r>
            <a:r>
              <a:rPr lang="ru-RU" sz="1500" dirty="0" err="1" smtClean="0">
                <a:latin typeface="Times New Roman" panose="02020603050405020304" pitchFamily="18" charset="0"/>
                <a:cs typeface="Times New Roman" panose="02020603050405020304" pitchFamily="18" charset="0"/>
              </a:rPr>
              <a:t>забалансовые</a:t>
            </a:r>
            <a:r>
              <a:rPr lang="ru-RU" sz="1500" dirty="0" smtClean="0">
                <a:latin typeface="Times New Roman" panose="02020603050405020304" pitchFamily="18" charset="0"/>
                <a:cs typeface="Times New Roman" panose="02020603050405020304" pitchFamily="18" charset="0"/>
              </a:rPr>
              <a:t> - 12 тыс. куб. м; золота: А+В+С1 - 40 кг, С2 - 5 кг, </a:t>
            </a:r>
            <a:r>
              <a:rPr lang="ru-RU" sz="1500" dirty="0" err="1" smtClean="0">
                <a:latin typeface="Times New Roman" panose="02020603050405020304" pitchFamily="18" charset="0"/>
                <a:cs typeface="Times New Roman" panose="02020603050405020304" pitchFamily="18" charset="0"/>
              </a:rPr>
              <a:t>забалансовые</a:t>
            </a:r>
            <a:r>
              <a:rPr lang="ru-RU" sz="1500" dirty="0" smtClean="0">
                <a:latin typeface="Times New Roman" panose="02020603050405020304" pitchFamily="18" charset="0"/>
                <a:cs typeface="Times New Roman" panose="02020603050405020304" pitchFamily="18" charset="0"/>
              </a:rPr>
              <a:t> - 12 кг.</a:t>
            </a:r>
          </a:p>
          <a:p>
            <a:pPr marL="0" indent="450000" algn="just">
              <a:spcBef>
                <a:spcPts val="0"/>
              </a:spcBef>
              <a:spcAft>
                <a:spcPts val="0"/>
              </a:spcAft>
              <a:buNone/>
            </a:pPr>
            <a:endParaRPr lang="ru-RU" sz="14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18</a:t>
            </a:fld>
            <a:endParaRPr lang="ru-RU" sz="1200" dirty="0">
              <a:latin typeface="Times New Roman" panose="02020603050405020304" pitchFamily="18" charset="0"/>
              <a:cs typeface="Times New Roman" panose="02020603050405020304" pitchFamily="18" charset="0"/>
            </a:endParaRPr>
          </a:p>
        </p:txBody>
      </p:sp>
      <p:sp>
        <p:nvSpPr>
          <p:cNvPr id="5" name="Объект 2"/>
          <p:cNvSpPr txBox="1">
            <a:spLocks/>
          </p:cNvSpPr>
          <p:nvPr/>
        </p:nvSpPr>
        <p:spPr>
          <a:xfrm>
            <a:off x="1043608" y="2780928"/>
            <a:ext cx="7776864" cy="4077072"/>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ctr">
              <a:spcBef>
                <a:spcPts val="0"/>
              </a:spcBef>
              <a:spcAft>
                <a:spcPts val="0"/>
              </a:spcAft>
              <a:buFont typeface="Arial"/>
              <a:buNone/>
            </a:pPr>
            <a:r>
              <a:rPr lang="ru-RU" sz="1800" b="1" u="sng" dirty="0" smtClean="0">
                <a:solidFill>
                  <a:srgbClr val="C00000"/>
                </a:solidFill>
                <a:latin typeface="Times New Roman" panose="02020603050405020304" pitchFamily="18" charset="0"/>
                <a:cs typeface="Times New Roman" panose="02020603050405020304" pitchFamily="18" charset="0"/>
              </a:rPr>
              <a:t>6.4</a:t>
            </a:r>
            <a:r>
              <a:rPr lang="ru-RU" sz="1800" b="1" u="sng" dirty="0">
                <a:solidFill>
                  <a:srgbClr val="C00000"/>
                </a:solidFill>
                <a:latin typeface="Times New Roman" panose="02020603050405020304" pitchFamily="18" charset="0"/>
                <a:cs typeface="Times New Roman" panose="02020603050405020304" pitchFamily="18" charset="0"/>
              </a:rPr>
              <a:t>. Черные металлы</a:t>
            </a:r>
          </a:p>
          <a:p>
            <a:pPr marL="0" indent="450000" algn="ctr">
              <a:spcBef>
                <a:spcPts val="0"/>
              </a:spcBef>
              <a:spcAft>
                <a:spcPts val="0"/>
              </a:spcAft>
              <a:buFont typeface="Arial"/>
              <a:buNone/>
            </a:pPr>
            <a:endParaRPr lang="ru-RU" sz="1300" b="1" dirty="0">
              <a:solidFill>
                <a:srgbClr val="C00000"/>
              </a:solidFill>
              <a:latin typeface="Times New Roman" panose="02020603050405020304" pitchFamily="18" charset="0"/>
              <a:cs typeface="Times New Roman" panose="02020603050405020304" pitchFamily="18" charset="0"/>
            </a:endParaRPr>
          </a:p>
          <a:p>
            <a:pPr marL="0" indent="450000" algn="ctr">
              <a:spcBef>
                <a:spcPts val="0"/>
              </a:spcBef>
              <a:spcAft>
                <a:spcPts val="0"/>
              </a:spcAft>
              <a:buFont typeface="Arial"/>
              <a:buNone/>
            </a:pPr>
            <a:r>
              <a:rPr lang="ru-RU" sz="1600" b="1" dirty="0">
                <a:solidFill>
                  <a:srgbClr val="C00000"/>
                </a:solidFill>
                <a:latin typeface="Times New Roman" panose="02020603050405020304" pitchFamily="18" charset="0"/>
                <a:cs typeface="Times New Roman" panose="02020603050405020304" pitchFamily="18" charset="0"/>
              </a:rPr>
              <a:t>Титан</a:t>
            </a:r>
          </a:p>
          <a:p>
            <a:pPr marL="0" indent="450000" algn="just">
              <a:spcBef>
                <a:spcPts val="0"/>
              </a:spcBef>
              <a:spcAft>
                <a:spcPts val="0"/>
              </a:spcAft>
              <a:buFont typeface="Arial"/>
              <a:buNone/>
            </a:pPr>
            <a:r>
              <a:rPr lang="ru-RU" sz="1500" b="1" dirty="0" err="1">
                <a:solidFill>
                  <a:srgbClr val="002060"/>
                </a:solidFill>
                <a:latin typeface="Times New Roman" panose="02020603050405020304" pitchFamily="18" charset="0"/>
                <a:cs typeface="Times New Roman" panose="02020603050405020304" pitchFamily="18" charset="0"/>
              </a:rPr>
              <a:t>Тулунское</a:t>
            </a:r>
            <a:r>
              <a:rPr lang="ru-RU" sz="1500" b="1" dirty="0">
                <a:solidFill>
                  <a:srgbClr val="002060"/>
                </a:solidFill>
                <a:latin typeface="Times New Roman" panose="02020603050405020304" pitchFamily="18" charset="0"/>
                <a:cs typeface="Times New Roman" panose="02020603050405020304" pitchFamily="18" charset="0"/>
              </a:rPr>
              <a:t> месторождение. </a:t>
            </a:r>
            <a:r>
              <a:rPr lang="ru-RU" sz="1500" dirty="0">
                <a:latin typeface="Times New Roman" panose="02020603050405020304" pitchFamily="18" charset="0"/>
                <a:cs typeface="Times New Roman" panose="02020603050405020304" pitchFamily="18" charset="0"/>
              </a:rPr>
              <a:t>Участки удалены от г. Тулуна на запад (участки I, II, III, IV), юг (участок V), север (участок VI), северо-запад (участок VII) на расстояние от 2 до 30 км.</a:t>
            </a:r>
          </a:p>
          <a:p>
            <a:pPr marL="0" indent="450000" algn="just">
              <a:spcBef>
                <a:spcPts val="0"/>
              </a:spcBef>
              <a:spcAft>
                <a:spcPts val="0"/>
              </a:spcAft>
              <a:buFont typeface="Arial"/>
              <a:buNone/>
            </a:pPr>
            <a:r>
              <a:rPr lang="ru-RU" sz="1500" dirty="0">
                <a:latin typeface="Times New Roman" panose="02020603050405020304" pitchFamily="18" charset="0"/>
                <a:cs typeface="Times New Roman" panose="02020603050405020304" pitchFamily="18" charset="0"/>
              </a:rPr>
              <a:t>Балансовые запасы ильменит: А+В+С1 - 36386 тыс. тонн, С2 - 7800 тыс. тонн; TiO2 - А+В+С1 - 1250 тыс. тонн, С2 - 279 тыс. тонн.</a:t>
            </a:r>
          </a:p>
          <a:p>
            <a:pPr marL="0" indent="450000" algn="just">
              <a:spcBef>
                <a:spcPts val="0"/>
              </a:spcBef>
              <a:spcAft>
                <a:spcPts val="0"/>
              </a:spcAft>
              <a:buFont typeface="Arial"/>
              <a:buNone/>
            </a:pPr>
            <a:r>
              <a:rPr lang="ru-RU" sz="1500" dirty="0" err="1">
                <a:latin typeface="Times New Roman" panose="02020603050405020304" pitchFamily="18" charset="0"/>
                <a:cs typeface="Times New Roman" panose="02020603050405020304" pitchFamily="18" charset="0"/>
              </a:rPr>
              <a:t>Ильменитоносными</a:t>
            </a:r>
            <a:r>
              <a:rPr lang="ru-RU" sz="1500" dirty="0">
                <a:latin typeface="Times New Roman" panose="02020603050405020304" pitchFamily="18" charset="0"/>
                <a:cs typeface="Times New Roman" panose="02020603050405020304" pitchFamily="18" charset="0"/>
              </a:rPr>
              <a:t> являются отложения </a:t>
            </a:r>
            <a:r>
              <a:rPr lang="ru-RU" sz="1500" dirty="0" err="1">
                <a:latin typeface="Times New Roman" panose="02020603050405020304" pitchFamily="18" charset="0"/>
                <a:cs typeface="Times New Roman" panose="02020603050405020304" pitchFamily="18" charset="0"/>
              </a:rPr>
              <a:t>даурской</a:t>
            </a:r>
            <a:r>
              <a:rPr lang="ru-RU" sz="1500" dirty="0">
                <a:latin typeface="Times New Roman" panose="02020603050405020304" pitchFamily="18" charset="0"/>
                <a:cs typeface="Times New Roman" panose="02020603050405020304" pitchFamily="18" charset="0"/>
              </a:rPr>
              <a:t> свиты нижней юры. На месторождении выделено 7 участков: Участок 1; Участок 2; Участок </a:t>
            </a:r>
            <a:r>
              <a:rPr lang="ru-RU" sz="1500" dirty="0" err="1">
                <a:latin typeface="Times New Roman" panose="02020603050405020304" pitchFamily="18" charset="0"/>
                <a:cs typeface="Times New Roman" panose="02020603050405020304" pitchFamily="18" charset="0"/>
              </a:rPr>
              <a:t>Азейский</a:t>
            </a:r>
            <a:r>
              <a:rPr lang="ru-RU" sz="1500" dirty="0">
                <a:latin typeface="Times New Roman" panose="02020603050405020304" pitchFamily="18" charset="0"/>
                <a:cs typeface="Times New Roman" panose="02020603050405020304" pitchFamily="18" charset="0"/>
              </a:rPr>
              <a:t>; Участок </a:t>
            </a:r>
            <a:r>
              <a:rPr lang="ru-RU" sz="1500" dirty="0" err="1">
                <a:latin typeface="Times New Roman" panose="02020603050405020304" pitchFamily="18" charset="0"/>
                <a:cs typeface="Times New Roman" panose="02020603050405020304" pitchFamily="18" charset="0"/>
              </a:rPr>
              <a:t>Казаково</a:t>
            </a:r>
            <a:r>
              <a:rPr lang="ru-RU" sz="1500" dirty="0">
                <a:latin typeface="Times New Roman" panose="02020603050405020304" pitchFamily="18" charset="0"/>
                <a:cs typeface="Times New Roman" panose="02020603050405020304" pitchFamily="18" charset="0"/>
              </a:rPr>
              <a:t>; Участок </a:t>
            </a:r>
            <a:r>
              <a:rPr lang="ru-RU" sz="1500" dirty="0" err="1">
                <a:latin typeface="Times New Roman" panose="02020603050405020304" pitchFamily="18" charset="0"/>
                <a:cs typeface="Times New Roman" panose="02020603050405020304" pitchFamily="18" charset="0"/>
              </a:rPr>
              <a:t>Болюшкинский</a:t>
            </a:r>
            <a:r>
              <a:rPr lang="ru-RU" sz="1500" dirty="0">
                <a:latin typeface="Times New Roman" panose="02020603050405020304" pitchFamily="18" charset="0"/>
                <a:cs typeface="Times New Roman" panose="02020603050405020304" pitchFamily="18" charset="0"/>
              </a:rPr>
              <a:t>; Участок </a:t>
            </a:r>
            <a:r>
              <a:rPr lang="ru-RU" sz="1500" dirty="0" err="1">
                <a:latin typeface="Times New Roman" panose="02020603050405020304" pitchFamily="18" charset="0"/>
                <a:cs typeface="Times New Roman" panose="02020603050405020304" pitchFamily="18" charset="0"/>
              </a:rPr>
              <a:t>Мугунский</a:t>
            </a:r>
            <a:r>
              <a:rPr lang="ru-RU" sz="1500" dirty="0">
                <a:latin typeface="Times New Roman" panose="02020603050405020304" pitchFamily="18" charset="0"/>
                <a:cs typeface="Times New Roman" panose="02020603050405020304" pitchFamily="18" charset="0"/>
              </a:rPr>
              <a:t>; Участок </a:t>
            </a:r>
            <a:r>
              <a:rPr lang="ru-RU" sz="1500" dirty="0" err="1">
                <a:latin typeface="Times New Roman" panose="02020603050405020304" pitchFamily="18" charset="0"/>
                <a:cs typeface="Times New Roman" panose="02020603050405020304" pitchFamily="18" charset="0"/>
              </a:rPr>
              <a:t>Иргейский</a:t>
            </a:r>
            <a:r>
              <a:rPr lang="ru-RU" sz="1500" dirty="0">
                <a:latin typeface="Times New Roman" panose="02020603050405020304" pitchFamily="18" charset="0"/>
                <a:cs typeface="Times New Roman" panose="02020603050405020304" pitchFamily="18" charset="0"/>
              </a:rPr>
              <a:t>. Наибольшую ценность представляет участок </a:t>
            </a:r>
            <a:r>
              <a:rPr lang="ru-RU" sz="1500" dirty="0" err="1">
                <a:latin typeface="Times New Roman" panose="02020603050405020304" pitchFamily="18" charset="0"/>
                <a:cs typeface="Times New Roman" panose="02020603050405020304" pitchFamily="18" charset="0"/>
              </a:rPr>
              <a:t>Болюшкинский</a:t>
            </a:r>
            <a:r>
              <a:rPr lang="ru-RU" sz="1500" dirty="0">
                <a:latin typeface="Times New Roman" panose="02020603050405020304" pitchFamily="18" charset="0"/>
                <a:cs typeface="Times New Roman" panose="02020603050405020304" pitchFamily="18" charset="0"/>
              </a:rPr>
              <a:t>, запасы которого составляют половину от всех запасов месторождения. Продуктивными являются линзообразные тела размером 2000-4550х225-715 м и мощностью от 0,9 до 33,1 м. Площадь </a:t>
            </a:r>
            <a:r>
              <a:rPr lang="ru-RU" sz="1500" dirty="0" err="1">
                <a:latin typeface="Times New Roman" panose="02020603050405020304" pitchFamily="18" charset="0"/>
                <a:cs typeface="Times New Roman" panose="02020603050405020304" pitchFamily="18" charset="0"/>
              </a:rPr>
              <a:t>Болюшкинского</a:t>
            </a:r>
            <a:r>
              <a:rPr lang="ru-RU" sz="1500" dirty="0">
                <a:latin typeface="Times New Roman" panose="02020603050405020304" pitchFamily="18" charset="0"/>
                <a:cs typeface="Times New Roman" panose="02020603050405020304" pitchFamily="18" charset="0"/>
              </a:rPr>
              <a:t> участка - 30-32 кв. км. Среднее содержание TiO2 в запасах категории А+В+С1 – 3,58 %, С2 – 3,34 %. Руды являются труднообогатимыми. Возможно получение ильменитового концентрата с содержанием TiO2 49 % при извлечении 42 % от исходной руды.</a:t>
            </a:r>
          </a:p>
        </p:txBody>
      </p:sp>
    </p:spTree>
    <p:extLst>
      <p:ext uri="{BB962C8B-B14F-4D97-AF65-F5344CB8AC3E}">
        <p14:creationId xmlns:p14="http://schemas.microsoft.com/office/powerpoint/2010/main" val="391515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56259" y="10567"/>
            <a:ext cx="7776864" cy="2122289"/>
          </a:xfrm>
        </p:spPr>
        <p:txBody>
          <a:bodyPr>
            <a:noAutofit/>
          </a:bodyPr>
          <a:lstStyle/>
          <a:p>
            <a:pPr marL="0" indent="450000" algn="just">
              <a:spcBef>
                <a:spcPts val="0"/>
              </a:spcBef>
              <a:spcAft>
                <a:spcPts val="0"/>
              </a:spcAft>
              <a:buNone/>
            </a:pPr>
            <a:r>
              <a:rPr lang="ru-RU" sz="1500" b="1" dirty="0" smtClean="0">
                <a:solidFill>
                  <a:srgbClr val="002060"/>
                </a:solidFill>
                <a:latin typeface="Times New Roman" panose="02020603050405020304" pitchFamily="18" charset="0"/>
                <a:cs typeface="Times New Roman" panose="02020603050405020304" pitchFamily="18" charset="0"/>
              </a:rPr>
              <a:t>Черная Зима. </a:t>
            </a:r>
            <a:r>
              <a:rPr lang="ru-RU" sz="1500" dirty="0" smtClean="0">
                <a:latin typeface="Times New Roman" panose="02020603050405020304" pitchFamily="18" charset="0"/>
                <a:cs typeface="Times New Roman" panose="02020603050405020304" pitchFamily="18" charset="0"/>
              </a:rPr>
              <a:t>Находится от железнодорожной станции г. Тулуна в южном направлении по грунтовой дороге - в 150 км. От с. </a:t>
            </a:r>
            <a:r>
              <a:rPr lang="ru-RU" sz="1500" dirty="0" err="1" smtClean="0">
                <a:latin typeface="Times New Roman" panose="02020603050405020304" pitchFamily="18" charset="0"/>
                <a:cs typeface="Times New Roman" panose="02020603050405020304" pitchFamily="18" charset="0"/>
              </a:rPr>
              <a:t>Уйгат</a:t>
            </a:r>
            <a:r>
              <a:rPr lang="ru-RU" sz="1500" dirty="0" smtClean="0">
                <a:latin typeface="Times New Roman" panose="02020603050405020304" pitchFamily="18" charset="0"/>
                <a:cs typeface="Times New Roman" panose="02020603050405020304" pitchFamily="18" charset="0"/>
              </a:rPr>
              <a:t> - в 80 км.</a:t>
            </a:r>
          </a:p>
          <a:p>
            <a:pPr marL="0" indent="450000" algn="just">
              <a:spcBef>
                <a:spcPts val="0"/>
              </a:spcBef>
              <a:spcAft>
                <a:spcPts val="0"/>
              </a:spcAft>
              <a:buNone/>
            </a:pPr>
            <a:r>
              <a:rPr lang="ru-RU" sz="1500" dirty="0" smtClean="0">
                <a:latin typeface="Times New Roman" panose="02020603050405020304" pitchFamily="18" charset="0"/>
                <a:cs typeface="Times New Roman" panose="02020603050405020304" pitchFamily="18" charset="0"/>
              </a:rPr>
              <a:t>Балансовые </a:t>
            </a:r>
            <a:r>
              <a:rPr lang="ru-RU" sz="1500" dirty="0">
                <a:latin typeface="Times New Roman" panose="02020603050405020304" pitchFamily="18" charset="0"/>
                <a:cs typeface="Times New Roman" panose="02020603050405020304" pitchFamily="18" charset="0"/>
              </a:rPr>
              <a:t>запасы песка: А+В+С1 - 6 тыс. куб. м, С2 - 27 тыс. куб. м; золота: А+В+С1 - 9 кг, С2 - 28 кг.</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Черная Зима (проявление). </a:t>
            </a:r>
            <a:r>
              <a:rPr lang="ru-RU" sz="1500" dirty="0">
                <a:latin typeface="Times New Roman" panose="02020603050405020304" pitchFamily="18" charset="0"/>
                <a:cs typeface="Times New Roman" panose="02020603050405020304" pitchFamily="18" charset="0"/>
              </a:rPr>
              <a:t>Ближайший населенный пункт (сельский) с. </a:t>
            </a:r>
            <a:r>
              <a:rPr lang="ru-RU" sz="1500" dirty="0" err="1">
                <a:latin typeface="Times New Roman" panose="02020603050405020304" pitchFamily="18" charset="0"/>
                <a:cs typeface="Times New Roman" panose="02020603050405020304" pitchFamily="18" charset="0"/>
              </a:rPr>
              <a:t>Уйгат</a:t>
            </a:r>
            <a:r>
              <a:rPr lang="ru-RU" sz="1500" dirty="0">
                <a:latin typeface="Times New Roman" panose="02020603050405020304" pitchFamily="18" charset="0"/>
                <a:cs typeface="Times New Roman" panose="02020603050405020304" pitchFamily="18" charset="0"/>
              </a:rPr>
              <a:t> - 110 км, Новостройка - 70 км. Удаленность до экономически развитых районов (ж/д транспорт, нефтебаза, ЛЭП) – г. Тулуна - 250 км; дороги с гравийным покрытием и грунтовые. </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Прогнозные запасы 294 кг.</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19</a:t>
            </a:fld>
            <a:endParaRPr lang="ru-RU" sz="1200"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056259" y="1810319"/>
            <a:ext cx="7776863" cy="4970591"/>
          </a:xfrm>
          <a:prstGeom prst="rect">
            <a:avLst/>
          </a:prstGeom>
        </p:spPr>
        <p:txBody>
          <a:bodyPr wrap="square">
            <a:spAutoFit/>
          </a:bodyPr>
          <a:lstStyle/>
          <a:p>
            <a:pPr indent="450000" algn="ctr"/>
            <a:endParaRPr lang="ru-RU" sz="1400" b="1" u="sng" dirty="0">
              <a:solidFill>
                <a:srgbClr val="C00000"/>
              </a:solidFill>
              <a:latin typeface="Times New Roman" panose="02020603050405020304" pitchFamily="18" charset="0"/>
              <a:cs typeface="Times New Roman" panose="02020603050405020304" pitchFamily="18" charset="0"/>
            </a:endParaRPr>
          </a:p>
          <a:p>
            <a:pPr indent="450000" algn="ctr"/>
            <a:r>
              <a:rPr lang="ru-RU" b="1" u="sng" dirty="0">
                <a:solidFill>
                  <a:srgbClr val="C00000"/>
                </a:solidFill>
                <a:latin typeface="Times New Roman" panose="02020603050405020304" pitchFamily="18" charset="0"/>
                <a:cs typeface="Times New Roman" panose="02020603050405020304" pitchFamily="18" charset="0"/>
              </a:rPr>
              <a:t>6.5. Строительные материалы</a:t>
            </a:r>
          </a:p>
          <a:p>
            <a:pPr indent="450000" algn="ctr"/>
            <a:endParaRPr lang="ru-RU" sz="1400" b="1" dirty="0">
              <a:solidFill>
                <a:srgbClr val="C00000"/>
              </a:solidFill>
              <a:latin typeface="Times New Roman" panose="02020603050405020304" pitchFamily="18" charset="0"/>
              <a:cs typeface="Times New Roman" panose="02020603050405020304" pitchFamily="18" charset="0"/>
            </a:endParaRPr>
          </a:p>
          <a:p>
            <a:pPr indent="450000" algn="ctr"/>
            <a:r>
              <a:rPr lang="ru-RU" sz="1600" b="1" dirty="0">
                <a:solidFill>
                  <a:srgbClr val="C00000"/>
                </a:solidFill>
                <a:latin typeface="Times New Roman" panose="02020603050405020304" pitchFamily="18" charset="0"/>
                <a:cs typeface="Times New Roman" panose="02020603050405020304" pitchFamily="18" charset="0"/>
              </a:rPr>
              <a:t>Песок глинистый, кварцевый, формовочный</a:t>
            </a:r>
          </a:p>
          <a:p>
            <a:pPr indent="450000" algn="just"/>
            <a:r>
              <a:rPr lang="ru-RU" sz="1500" b="1" dirty="0" err="1" smtClean="0">
                <a:solidFill>
                  <a:srgbClr val="002060"/>
                </a:solidFill>
                <a:latin typeface="Times New Roman" panose="02020603050405020304" pitchFamily="18" charset="0"/>
                <a:cs typeface="Times New Roman" panose="02020603050405020304" pitchFamily="18" charset="0"/>
              </a:rPr>
              <a:t>Анганорское</a:t>
            </a:r>
            <a:r>
              <a:rPr lang="ru-RU" sz="1500" b="1" dirty="0" smtClean="0">
                <a:solidFill>
                  <a:srgbClr val="002060"/>
                </a:solidFill>
                <a:latin typeface="Times New Roman" panose="02020603050405020304" pitchFamily="18" charset="0"/>
                <a:cs typeface="Times New Roman" panose="02020603050405020304" pitchFamily="18" charset="0"/>
              </a:rPr>
              <a:t> месторождение. </a:t>
            </a:r>
            <a:r>
              <a:rPr lang="ru-RU" sz="1500" dirty="0" smtClean="0">
                <a:latin typeface="Times New Roman" panose="02020603050405020304" pitchFamily="18" charset="0"/>
                <a:cs typeface="Times New Roman" panose="02020603050405020304" pitchFamily="18" charset="0"/>
              </a:rPr>
              <a:t>Расположено в  1,5 км к северу от г. Тулуна.</a:t>
            </a:r>
          </a:p>
          <a:p>
            <a:pPr indent="450000" algn="just"/>
            <a:r>
              <a:rPr lang="ru-RU" sz="1500" dirty="0" smtClean="0">
                <a:latin typeface="Times New Roman" panose="02020603050405020304" pitchFamily="18" charset="0"/>
                <a:cs typeface="Times New Roman" panose="02020603050405020304" pitchFamily="18" charset="0"/>
              </a:rPr>
              <a:t>Песок кварцевый А+В+С1 - 3063 тыс. куб. м.; песок глинистый С1 - 460 тыс. куб. м.</a:t>
            </a:r>
          </a:p>
          <a:p>
            <a:pPr indent="450000" algn="just"/>
            <a:r>
              <a:rPr lang="ru-RU" sz="1500" dirty="0" smtClean="0">
                <a:latin typeface="Times New Roman" panose="02020603050405020304" pitchFamily="18" charset="0"/>
                <a:cs typeface="Times New Roman" panose="02020603050405020304" pitchFamily="18" charset="0"/>
              </a:rPr>
              <a:t>Месторождение приурочено к слабо сцементированным песчаникам </a:t>
            </a:r>
            <a:r>
              <a:rPr lang="ru-RU" sz="1500" dirty="0" err="1" smtClean="0">
                <a:latin typeface="Times New Roman" panose="02020603050405020304" pitchFamily="18" charset="0"/>
                <a:cs typeface="Times New Roman" panose="02020603050405020304" pitchFamily="18" charset="0"/>
              </a:rPr>
              <a:t>черемховской</a:t>
            </a:r>
            <a:r>
              <a:rPr lang="ru-RU" sz="1500" dirty="0" smtClean="0">
                <a:latin typeface="Times New Roman" panose="02020603050405020304" pitchFamily="18" charset="0"/>
                <a:cs typeface="Times New Roman" panose="02020603050405020304" pitchFamily="18" charset="0"/>
              </a:rPr>
              <a:t> свиты средней юры. </a:t>
            </a:r>
          </a:p>
          <a:p>
            <a:pPr indent="450000" algn="just"/>
            <a:r>
              <a:rPr lang="ru-RU" sz="1500" b="1" dirty="0" err="1" smtClean="0">
                <a:solidFill>
                  <a:srgbClr val="002060"/>
                </a:solidFill>
                <a:latin typeface="Times New Roman" panose="02020603050405020304" pitchFamily="18" charset="0"/>
                <a:cs typeface="Times New Roman" panose="02020603050405020304" pitchFamily="18" charset="0"/>
              </a:rPr>
              <a:t>Бурмайское</a:t>
            </a:r>
            <a:r>
              <a:rPr lang="ru-RU" sz="1500" b="1" dirty="0" smtClean="0">
                <a:solidFill>
                  <a:srgbClr val="002060"/>
                </a:solidFill>
                <a:latin typeface="Times New Roman" panose="02020603050405020304" pitchFamily="18" charset="0"/>
                <a:cs typeface="Times New Roman" panose="02020603050405020304" pitchFamily="18" charset="0"/>
              </a:rPr>
              <a:t> месторождение. </a:t>
            </a:r>
            <a:r>
              <a:rPr lang="ru-RU" sz="1500" dirty="0" smtClean="0">
                <a:latin typeface="Times New Roman" panose="02020603050405020304" pitchFamily="18" charset="0"/>
                <a:cs typeface="Times New Roman" panose="02020603050405020304" pitchFamily="18" charset="0"/>
              </a:rPr>
              <a:t>Расположено в 30 км к северу от г. Тулуна, в 4 км к западу от с. Гуран.</a:t>
            </a:r>
          </a:p>
          <a:p>
            <a:pPr indent="450000" algn="just"/>
            <a:r>
              <a:rPr lang="ru-RU" sz="1500" dirty="0" smtClean="0">
                <a:latin typeface="Times New Roman" panose="02020603050405020304" pitchFamily="18" charset="0"/>
                <a:cs typeface="Times New Roman" panose="02020603050405020304" pitchFamily="18" charset="0"/>
              </a:rPr>
              <a:t>Запасы С1 - 16200 тыс. тонн.</a:t>
            </a:r>
          </a:p>
          <a:p>
            <a:pPr indent="450000" algn="just"/>
            <a:r>
              <a:rPr lang="ru-RU" sz="1500" b="1" dirty="0" err="1" smtClean="0">
                <a:solidFill>
                  <a:srgbClr val="002060"/>
                </a:solidFill>
                <a:latin typeface="Times New Roman" panose="02020603050405020304" pitchFamily="18" charset="0"/>
                <a:cs typeface="Times New Roman" panose="02020603050405020304" pitchFamily="18" charset="0"/>
              </a:rPr>
              <a:t>Калиновское</a:t>
            </a:r>
            <a:r>
              <a:rPr lang="ru-RU" sz="1500" b="1" dirty="0" smtClean="0">
                <a:solidFill>
                  <a:srgbClr val="002060"/>
                </a:solidFill>
                <a:latin typeface="Times New Roman" panose="02020603050405020304" pitchFamily="18" charset="0"/>
                <a:cs typeface="Times New Roman" panose="02020603050405020304" pitchFamily="18" charset="0"/>
              </a:rPr>
              <a:t> месторождение. </a:t>
            </a:r>
            <a:r>
              <a:rPr lang="ru-RU" sz="1500" dirty="0" smtClean="0">
                <a:latin typeface="Times New Roman" panose="02020603050405020304" pitchFamily="18" charset="0"/>
                <a:cs typeface="Times New Roman" panose="02020603050405020304" pitchFamily="18" charset="0"/>
              </a:rPr>
              <a:t>Расположено в 33 км к северу от города и ст. Тулун ВСЖД, в 5 м к западу от с. Гуран.</a:t>
            </a:r>
          </a:p>
          <a:p>
            <a:pPr indent="450000" algn="just"/>
            <a:r>
              <a:rPr lang="ru-RU" sz="1500" dirty="0" smtClean="0">
                <a:latin typeface="Times New Roman" panose="02020603050405020304" pitchFamily="18" charset="0"/>
                <a:cs typeface="Times New Roman" panose="02020603050405020304" pitchFamily="18" charset="0"/>
              </a:rPr>
              <a:t>Балансовые запасы А+В+С1 - 63269 тыс. тонн, С2 - 45677 тыс. тонн.</a:t>
            </a:r>
          </a:p>
          <a:p>
            <a:pPr indent="450000" algn="just"/>
            <a:r>
              <a:rPr lang="ru-RU" sz="1500" dirty="0" smtClean="0">
                <a:latin typeface="Times New Roman" panose="02020603050405020304" pitchFamily="18" charset="0"/>
                <a:cs typeface="Times New Roman" panose="02020603050405020304" pitchFamily="18" charset="0"/>
              </a:rPr>
              <a:t>Продуктивный пласт песков (слабосцементированных песчаников) залегает в </a:t>
            </a:r>
            <a:r>
              <a:rPr lang="ru-RU" sz="1500" dirty="0" err="1" smtClean="0">
                <a:latin typeface="Times New Roman" panose="02020603050405020304" pitchFamily="18" charset="0"/>
                <a:cs typeface="Times New Roman" panose="02020603050405020304" pitchFamily="18" charset="0"/>
              </a:rPr>
              <a:t>тулунской</a:t>
            </a:r>
            <a:r>
              <a:rPr lang="ru-RU" sz="1500" dirty="0" smtClean="0">
                <a:latin typeface="Times New Roman" panose="02020603050405020304" pitchFamily="18" charset="0"/>
                <a:cs typeface="Times New Roman" panose="02020603050405020304" pitchFamily="18" charset="0"/>
              </a:rPr>
              <a:t> пачке нижней подсвиты </a:t>
            </a:r>
            <a:r>
              <a:rPr lang="ru-RU" sz="1500" dirty="0" err="1" smtClean="0">
                <a:latin typeface="Times New Roman" panose="02020603050405020304" pitchFamily="18" charset="0"/>
                <a:cs typeface="Times New Roman" panose="02020603050405020304" pitchFamily="18" charset="0"/>
              </a:rPr>
              <a:t>черемховской</a:t>
            </a:r>
            <a:r>
              <a:rPr lang="ru-RU" sz="1500" dirty="0" smtClean="0">
                <a:latin typeface="Times New Roman" panose="02020603050405020304" pitchFamily="18" charset="0"/>
                <a:cs typeface="Times New Roman" panose="02020603050405020304" pitchFamily="18" charset="0"/>
              </a:rPr>
              <a:t> свиты ранней юры. </a:t>
            </a:r>
          </a:p>
          <a:p>
            <a:pPr indent="450000" algn="just"/>
            <a:r>
              <a:rPr lang="ru-RU" sz="1500" b="1" dirty="0" smtClean="0">
                <a:solidFill>
                  <a:srgbClr val="002060"/>
                </a:solidFill>
                <a:latin typeface="Times New Roman" panose="02020603050405020304" pitchFamily="18" charset="0"/>
                <a:cs typeface="Times New Roman" panose="02020603050405020304" pitchFamily="18" charset="0"/>
              </a:rPr>
              <a:t>Месторождение </a:t>
            </a:r>
            <a:r>
              <a:rPr lang="ru-RU" sz="1500" b="1" dirty="0" err="1" smtClean="0">
                <a:solidFill>
                  <a:srgbClr val="002060"/>
                </a:solidFill>
                <a:latin typeface="Times New Roman" panose="02020603050405020304" pitchFamily="18" charset="0"/>
                <a:cs typeface="Times New Roman" panose="02020603050405020304" pitchFamily="18" charset="0"/>
              </a:rPr>
              <a:t>Каштак</a:t>
            </a:r>
            <a:r>
              <a:rPr lang="ru-RU" sz="1500" b="1" dirty="0" smtClean="0">
                <a:solidFill>
                  <a:srgbClr val="002060"/>
                </a:solidFill>
                <a:latin typeface="Times New Roman" panose="02020603050405020304" pitchFamily="18" charset="0"/>
                <a:cs typeface="Times New Roman" panose="02020603050405020304" pitchFamily="18" charset="0"/>
              </a:rPr>
              <a:t>. </a:t>
            </a:r>
            <a:r>
              <a:rPr lang="ru-RU" sz="1500" dirty="0" smtClean="0">
                <a:latin typeface="Times New Roman" panose="02020603050405020304" pitchFamily="18" charset="0"/>
                <a:cs typeface="Times New Roman" panose="02020603050405020304" pitchFamily="18" charset="0"/>
              </a:rPr>
              <a:t>Расположено в 12 км к юго-востоку от г. Тулуна.</a:t>
            </a:r>
          </a:p>
          <a:p>
            <a:pPr indent="450000" algn="just"/>
            <a:r>
              <a:rPr lang="ru-RU" sz="1500" dirty="0" smtClean="0">
                <a:latin typeface="Times New Roman" panose="02020603050405020304" pitchFamily="18" charset="0"/>
                <a:cs typeface="Times New Roman" panose="02020603050405020304" pitchFamily="18" charset="0"/>
              </a:rPr>
              <a:t>Запасы А+В+С1 - 3481 тыс. куб. м.</a:t>
            </a:r>
          </a:p>
          <a:p>
            <a:pPr indent="450000" algn="just"/>
            <a:r>
              <a:rPr lang="ru-RU" sz="1500" dirty="0" smtClean="0">
                <a:latin typeface="Times New Roman" panose="02020603050405020304" pitchFamily="18" charset="0"/>
                <a:cs typeface="Times New Roman" panose="02020603050405020304" pitchFamily="18" charset="0"/>
              </a:rPr>
              <a:t>Месторождение приурочено к первой надпойменной террасе </a:t>
            </a:r>
            <a:r>
              <a:rPr lang="ru-RU" sz="1500" dirty="0" err="1" smtClean="0">
                <a:latin typeface="Times New Roman" panose="02020603050405020304" pitchFamily="18" charset="0"/>
                <a:cs typeface="Times New Roman" panose="02020603050405020304" pitchFamily="18" charset="0"/>
              </a:rPr>
              <a:t>р.Ии</a:t>
            </a:r>
            <a:r>
              <a:rPr lang="ru-RU" sz="1500" dirty="0" smtClean="0">
                <a:latin typeface="Times New Roman" panose="02020603050405020304" pitchFamily="18" charset="0"/>
                <a:cs typeface="Times New Roman" panose="02020603050405020304" pitchFamily="18" charset="0"/>
              </a:rPr>
              <a:t>.. Пески не удовлетворяют требованиям ГОСТ "Песок для строительных работ" по </a:t>
            </a:r>
            <a:r>
              <a:rPr lang="ru-RU" sz="1500" dirty="0" err="1" smtClean="0">
                <a:latin typeface="Times New Roman" panose="02020603050405020304" pitchFamily="18" charset="0"/>
                <a:cs typeface="Times New Roman" panose="02020603050405020304" pitchFamily="18" charset="0"/>
              </a:rPr>
              <a:t>грансоставу</a:t>
            </a:r>
            <a:r>
              <a:rPr lang="ru-RU" sz="1500" dirty="0" smtClean="0">
                <a:latin typeface="Times New Roman" panose="02020603050405020304" pitchFamily="18" charset="0"/>
                <a:cs typeface="Times New Roman" panose="02020603050405020304" pitchFamily="18" charset="0"/>
              </a:rPr>
              <a:t> и модулю крупности.</a:t>
            </a:r>
            <a:endParaRPr lang="ru-RU" sz="1500" dirty="0"/>
          </a:p>
        </p:txBody>
      </p:sp>
      <p:sp>
        <p:nvSpPr>
          <p:cNvPr id="5" name="Прямоугольник 4"/>
          <p:cNvSpPr/>
          <p:nvPr/>
        </p:nvSpPr>
        <p:spPr>
          <a:xfrm>
            <a:off x="1475656" y="4167664"/>
            <a:ext cx="7357466" cy="2573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31854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solidFill>
                  <a:schemeClr val="tx2">
                    <a:lumMod val="75000"/>
                    <a:lumOff val="25000"/>
                  </a:schemeClr>
                </a:solidFill>
                <a:latin typeface="Times New Roman" panose="02020603050405020304" pitchFamily="18" charset="0"/>
                <a:cs typeface="Times New Roman" panose="02020603050405020304" pitchFamily="18" charset="0"/>
              </a:rPr>
              <a:pPr algn="ctr"/>
              <a:t>2</a:t>
            </a:fld>
            <a:endParaRPr lang="ru-RU" sz="1200"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sp>
        <p:nvSpPr>
          <p:cNvPr id="6" name="Объект 1"/>
          <p:cNvSpPr txBox="1">
            <a:spLocks/>
          </p:cNvSpPr>
          <p:nvPr/>
        </p:nvSpPr>
        <p:spPr>
          <a:xfrm>
            <a:off x="1051992" y="0"/>
            <a:ext cx="4672136" cy="3789040"/>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ctr">
              <a:spcBef>
                <a:spcPts val="0"/>
              </a:spcBef>
              <a:spcAft>
                <a:spcPts val="0"/>
              </a:spcAft>
              <a:buFont typeface="Arial"/>
              <a:buNone/>
            </a:pPr>
            <a:endParaRPr lang="ru-RU" sz="1600" b="1" dirty="0" smtClean="0">
              <a:solidFill>
                <a:schemeClr val="accent1">
                  <a:lumMod val="50000"/>
                </a:schemeClr>
              </a:solidFill>
              <a:latin typeface="Times New Roman" panose="02020603050405020304" pitchFamily="18" charset="0"/>
              <a:cs typeface="Times New Roman" panose="02020603050405020304" pitchFamily="18" charset="0"/>
            </a:endParaRPr>
          </a:p>
          <a:p>
            <a:pPr marL="0" indent="0" algn="ctr">
              <a:spcBef>
                <a:spcPts val="0"/>
              </a:spcBef>
              <a:spcAft>
                <a:spcPts val="0"/>
              </a:spcAft>
              <a:buFont typeface="Arial"/>
              <a:buNone/>
            </a:pPr>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УВАЖАЕМЫЕ  ИНВЕСТОРЫ,</a:t>
            </a:r>
          </a:p>
          <a:p>
            <a:pPr marL="0" indent="0" algn="ctr">
              <a:spcBef>
                <a:spcPts val="0"/>
              </a:spcBef>
              <a:spcAft>
                <a:spcPts val="0"/>
              </a:spcAft>
              <a:buFont typeface="Arial"/>
              <a:buNone/>
            </a:pPr>
            <a:r>
              <a:rPr lang="ru-RU" sz="1600" b="1" dirty="0" smtClean="0">
                <a:solidFill>
                  <a:schemeClr val="accent1">
                    <a:lumMod val="50000"/>
                  </a:schemeClr>
                </a:solidFill>
                <a:latin typeface="Times New Roman" panose="02020603050405020304" pitchFamily="18" charset="0"/>
                <a:cs typeface="Times New Roman" panose="02020603050405020304" pitchFamily="18" charset="0"/>
              </a:rPr>
              <a:t>ПРЕДСТАВИТЕЛИ  БИЗНЕСА!</a:t>
            </a:r>
          </a:p>
          <a:p>
            <a:pPr marL="0" indent="432000" algn="just">
              <a:spcBef>
                <a:spcPts val="0"/>
              </a:spcBef>
              <a:spcAft>
                <a:spcPts val="0"/>
              </a:spcAft>
              <a:buFont typeface="Arial"/>
              <a:buNone/>
            </a:pPr>
            <a:endParaRPr lang="ru-RU" sz="1400" b="1" dirty="0" smtClean="0">
              <a:latin typeface="Times New Roman" panose="02020603050405020304" pitchFamily="18" charset="0"/>
              <a:cs typeface="Times New Roman" panose="02020603050405020304" pitchFamily="18" charset="0"/>
            </a:endParaRPr>
          </a:p>
          <a:p>
            <a:pPr marL="0" indent="432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Муниципальное образование «Тулунский район» – это территория с динамично развивающимся промышленным производством и агропромышленным комплексом. Тулунский район является одним из крупнейших районов Иркутской области по добыче угля и производству сельскохозяйственной продукции. Вклад района в общий урожай зерновой продукции Иркутской области составляет в среднем 10-15 %. </a:t>
            </a:r>
            <a:r>
              <a:rPr lang="ru-RU" sz="1400" dirty="0">
                <a:latin typeface="Times New Roman" panose="02020603050405020304" pitchFamily="18" charset="0"/>
                <a:cs typeface="Times New Roman" panose="02020603050405020304" pitchFamily="18" charset="0"/>
              </a:rPr>
              <a:t>В районе ежегодно увеличиваются посевные площади, объемы производства зерна, рапса, картофеля, овощей, молока и мяса. Реализуются инвестиционные проекты, направленные на увеличение сельскохозяйственного производства и переработку сельскохозяйственной продукции</a:t>
            </a:r>
            <a:r>
              <a:rPr lang="ru-RU" sz="1400" dirty="0" smtClean="0">
                <a:latin typeface="Times New Roman" panose="02020603050405020304" pitchFamily="18" charset="0"/>
                <a:cs typeface="Times New Roman" panose="02020603050405020304" pitchFamily="18" charset="0"/>
              </a:rPr>
              <a:t>.</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9566" y="332656"/>
            <a:ext cx="2950907" cy="2075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Объект 1"/>
          <p:cNvSpPr txBox="1">
            <a:spLocks/>
          </p:cNvSpPr>
          <p:nvPr/>
        </p:nvSpPr>
        <p:spPr>
          <a:xfrm>
            <a:off x="1051993" y="3717032"/>
            <a:ext cx="7768480" cy="2304256"/>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32000" algn="just">
              <a:spcBef>
                <a:spcPts val="0"/>
              </a:spcBef>
              <a:spcAft>
                <a:spcPts val="0"/>
              </a:spcAft>
              <a:buNone/>
            </a:pPr>
            <a:r>
              <a:rPr lang="ru-RU" sz="1400" dirty="0" smtClean="0">
                <a:latin typeface="Times New Roman" panose="02020603050405020304" pitchFamily="18" charset="0"/>
                <a:cs typeface="Times New Roman" panose="02020603050405020304" pitchFamily="18" charset="0"/>
              </a:rPr>
              <a:t>Тулунский </a:t>
            </a:r>
            <a:r>
              <a:rPr lang="ru-RU" sz="1400" dirty="0">
                <a:latin typeface="Times New Roman" panose="02020603050405020304" pitchFamily="18" charset="0"/>
                <a:cs typeface="Times New Roman" panose="02020603050405020304" pitchFamily="18" charset="0"/>
              </a:rPr>
              <a:t>район имеет значительный природно-ресурсный потенциал, имеются все условия для развития туризма, производства </a:t>
            </a:r>
            <a:r>
              <a:rPr lang="ru-RU" sz="1400" dirty="0" err="1">
                <a:latin typeface="Times New Roman" panose="02020603050405020304" pitchFamily="18" charset="0"/>
                <a:cs typeface="Times New Roman" panose="02020603050405020304" pitchFamily="18" charset="0"/>
              </a:rPr>
              <a:t>аквакультуры</a:t>
            </a:r>
            <a:r>
              <a:rPr lang="ru-RU" sz="1400" dirty="0">
                <a:latin typeface="Times New Roman" panose="02020603050405020304" pitchFamily="18" charset="0"/>
                <a:cs typeface="Times New Roman" panose="02020603050405020304" pitchFamily="18" charset="0"/>
              </a:rPr>
              <a:t> и т.д.</a:t>
            </a:r>
          </a:p>
          <a:p>
            <a:pPr marL="0" indent="432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Привлечение инвестиций в экономику района – одна из главных задач муниципалитета, способствующая социально-экономическому развитию территории и повышению качества и уровня жизни населения района.</a:t>
            </a:r>
          </a:p>
          <a:p>
            <a:pPr marL="0" indent="432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Мы ждем Ваших инвестиционных предложений, новых проектов для воплощения их в жизнь! Мы готовы к взаимовыгодному сотрудничеству!</a:t>
            </a:r>
          </a:p>
          <a:p>
            <a:pPr marL="0" indent="432000" algn="just">
              <a:spcBef>
                <a:spcPts val="0"/>
              </a:spcBef>
              <a:spcAft>
                <a:spcPts val="0"/>
              </a:spcAft>
              <a:buNone/>
            </a:pPr>
            <a:endParaRPr lang="ru-RU" sz="1400" dirty="0">
              <a:latin typeface="Times New Roman" panose="02020603050405020304" pitchFamily="18" charset="0"/>
              <a:cs typeface="Times New Roman" panose="02020603050405020304" pitchFamily="18" charset="0"/>
            </a:endParaRPr>
          </a:p>
          <a:p>
            <a:pPr marL="0" indent="432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С уважением, </a:t>
            </a:r>
          </a:p>
          <a:p>
            <a:pPr marL="0" indent="432000" algn="just">
              <a:spcBef>
                <a:spcPts val="0"/>
              </a:spcBef>
              <a:spcAft>
                <a:spcPts val="0"/>
              </a:spcAft>
              <a:buNone/>
            </a:pPr>
            <a:r>
              <a:rPr lang="ru-RU" sz="1400" dirty="0">
                <a:latin typeface="Times New Roman" panose="02020603050405020304" pitchFamily="18" charset="0"/>
                <a:cs typeface="Times New Roman" panose="02020603050405020304" pitchFamily="18" charset="0"/>
              </a:rPr>
              <a:t>мэр </a:t>
            </a:r>
            <a:r>
              <a:rPr lang="ru-RU" sz="1400" dirty="0" err="1">
                <a:latin typeface="Times New Roman" panose="02020603050405020304" pitchFamily="18" charset="0"/>
                <a:cs typeface="Times New Roman" panose="02020603050405020304" pitchFamily="18" charset="0"/>
              </a:rPr>
              <a:t>Тулунского</a:t>
            </a:r>
            <a:r>
              <a:rPr lang="ru-RU" sz="1400" dirty="0">
                <a:latin typeface="Times New Roman" panose="02020603050405020304" pitchFamily="18" charset="0"/>
                <a:cs typeface="Times New Roman" panose="02020603050405020304" pitchFamily="18" charset="0"/>
              </a:rPr>
              <a:t> муниципального района         </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А.Ю. </a:t>
            </a:r>
            <a:r>
              <a:rPr lang="ru-RU" sz="1400" dirty="0" smtClean="0">
                <a:latin typeface="Times New Roman" panose="02020603050405020304" pitchFamily="18" charset="0"/>
                <a:cs typeface="Times New Roman" panose="02020603050405020304" pitchFamily="18" charset="0"/>
              </a:rPr>
              <a:t>Тюков</a:t>
            </a:r>
          </a:p>
        </p:txBody>
      </p:sp>
    </p:spTree>
    <p:extLst>
      <p:ext uri="{BB962C8B-B14F-4D97-AF65-F5344CB8AC3E}">
        <p14:creationId xmlns:p14="http://schemas.microsoft.com/office/powerpoint/2010/main" val="955513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971600" y="0"/>
            <a:ext cx="7848872" cy="6858000"/>
          </a:xfrm>
        </p:spPr>
        <p:txBody>
          <a:bodyPr>
            <a:noAutofit/>
          </a:bodyPr>
          <a:lstStyle/>
          <a:p>
            <a:pPr marL="0" indent="450000" algn="just">
              <a:spcBef>
                <a:spcPts val="0"/>
              </a:spcBef>
              <a:spcAft>
                <a:spcPts val="0"/>
              </a:spcAft>
              <a:buNone/>
            </a:pPr>
            <a:r>
              <a:rPr lang="ru-RU" sz="1600" b="1" dirty="0">
                <a:solidFill>
                  <a:srgbClr val="002060"/>
                </a:solidFill>
                <a:latin typeface="Times New Roman" panose="02020603050405020304" pitchFamily="18" charset="0"/>
                <a:cs typeface="Times New Roman" panose="02020603050405020304" pitchFamily="18" charset="0"/>
              </a:rPr>
              <a:t>Северо-</a:t>
            </a:r>
            <a:r>
              <a:rPr lang="ru-RU" sz="1600" b="1" dirty="0" err="1">
                <a:solidFill>
                  <a:srgbClr val="002060"/>
                </a:solidFill>
                <a:latin typeface="Times New Roman" panose="02020603050405020304" pitchFamily="18" charset="0"/>
                <a:cs typeface="Times New Roman" panose="02020603050405020304" pitchFamily="18" charset="0"/>
              </a:rPr>
              <a:t>Тулунское</a:t>
            </a:r>
            <a:r>
              <a:rPr lang="ru-RU" sz="1600" b="1" dirty="0">
                <a:solidFill>
                  <a:srgbClr val="002060"/>
                </a:solidFill>
                <a:latin typeface="Times New Roman" panose="02020603050405020304" pitchFamily="18" charset="0"/>
                <a:cs typeface="Times New Roman" panose="02020603050405020304" pitchFamily="18" charset="0"/>
              </a:rPr>
              <a:t> месторождение. </a:t>
            </a:r>
            <a:r>
              <a:rPr lang="ru-RU" sz="1600" dirty="0">
                <a:latin typeface="Times New Roman" panose="02020603050405020304" pitchFamily="18" charset="0"/>
                <a:cs typeface="Times New Roman" panose="02020603050405020304" pitchFamily="18" charset="0"/>
              </a:rPr>
              <a:t>Расположено в 4 км к северо-западу от ж/д ст. Тулун, в 6 км к северо-западу от бывшего </a:t>
            </a:r>
            <a:r>
              <a:rPr lang="ru-RU" sz="1600" dirty="0" err="1">
                <a:latin typeface="Times New Roman" panose="02020603050405020304" pitchFamily="18" charset="0"/>
                <a:cs typeface="Times New Roman" panose="02020603050405020304" pitchFamily="18" charset="0"/>
              </a:rPr>
              <a:t>Тулунского</a:t>
            </a:r>
            <a:r>
              <a:rPr lang="ru-RU" sz="1600" dirty="0">
                <a:latin typeface="Times New Roman" panose="02020603050405020304" pitchFamily="18" charset="0"/>
                <a:cs typeface="Times New Roman" panose="02020603050405020304" pitchFamily="18" charset="0"/>
              </a:rPr>
              <a:t> стекольного завода.</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Балансовые запасы А+В+С1 - 3369 тыс. тонн.</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 Пески месторождения, обогащённые методом оттирки, пригодны для стекольной промышленности и в качестве формовочных песков. </a:t>
            </a:r>
          </a:p>
          <a:p>
            <a:pPr marL="0" indent="450000" algn="just">
              <a:spcBef>
                <a:spcPts val="0"/>
              </a:spcBef>
              <a:spcAft>
                <a:spcPts val="0"/>
              </a:spcAft>
              <a:buNone/>
            </a:pPr>
            <a:r>
              <a:rPr lang="ru-RU" sz="1600" b="1" dirty="0">
                <a:solidFill>
                  <a:srgbClr val="002060"/>
                </a:solidFill>
                <a:latin typeface="Times New Roman" panose="02020603050405020304" pitchFamily="18" charset="0"/>
                <a:cs typeface="Times New Roman" panose="02020603050405020304" pitchFamily="18" charset="0"/>
              </a:rPr>
              <a:t>Тулунское месторождение. </a:t>
            </a:r>
            <a:r>
              <a:rPr lang="ru-RU" sz="1600" dirty="0">
                <a:latin typeface="Times New Roman" panose="02020603050405020304" pitchFamily="18" charset="0"/>
                <a:cs typeface="Times New Roman" panose="02020603050405020304" pitchFamily="18" charset="0"/>
              </a:rPr>
              <a:t>Расположено в 1-3 км к западу от ж/д ст. Тулун, на восточной окраине месторождения находится бывший Тулунский стеклозавод.</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Балансовые запасы А+В+С1 - 1060 тыс. тонн, забалансовые - 5455 тыс. тонн. Пески месторождения в естественном состоянии использовались стеклозаводом для производства оконного стекла, хозяйственной тары и т.п.</a:t>
            </a:r>
          </a:p>
          <a:p>
            <a:pPr marL="0" indent="450000" algn="just">
              <a:spcBef>
                <a:spcPts val="0"/>
              </a:spcBef>
              <a:spcAft>
                <a:spcPts val="0"/>
              </a:spcAft>
              <a:buNone/>
            </a:pPr>
            <a:r>
              <a:rPr lang="ru-RU" sz="1600" b="1" dirty="0">
                <a:solidFill>
                  <a:srgbClr val="002060"/>
                </a:solidFill>
                <a:latin typeface="Times New Roman" panose="02020603050405020304" pitchFamily="18" charset="0"/>
                <a:cs typeface="Times New Roman" panose="02020603050405020304" pitchFamily="18" charset="0"/>
              </a:rPr>
              <a:t>Участок 1. </a:t>
            </a:r>
            <a:r>
              <a:rPr lang="ru-RU" sz="1600" dirty="0">
                <a:latin typeface="Times New Roman" panose="02020603050405020304" pitchFamily="18" charset="0"/>
                <a:cs typeface="Times New Roman" panose="02020603050405020304" pitchFamily="18" charset="0"/>
              </a:rPr>
              <a:t>Расположен по левому борту долины р. Белая Зима, в 6 км к востоку от п. </a:t>
            </a:r>
            <a:r>
              <a:rPr lang="ru-RU" sz="1600" dirty="0" err="1">
                <a:latin typeface="Times New Roman" panose="02020603050405020304" pitchFamily="18" charset="0"/>
                <a:cs typeface="Times New Roman" panose="02020603050405020304" pitchFamily="18" charset="0"/>
              </a:rPr>
              <a:t>Белозиминск</a:t>
            </a:r>
            <a:r>
              <a:rPr lang="ru-RU" sz="1600" dirty="0">
                <a:latin typeface="Times New Roman" panose="02020603050405020304" pitchFamily="18" charset="0"/>
                <a:cs typeface="Times New Roman" panose="02020603050405020304" pitchFamily="18" charset="0"/>
              </a:rPr>
              <a:t>, в 116 км к юго-западу от г. Тулуна. </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Запасы С1 - 15295 тыс. куб. м. Щебень из песчаников пригоден для производства бетона</a:t>
            </a:r>
          </a:p>
          <a:p>
            <a:pPr marL="0" indent="450000" algn="just">
              <a:spcBef>
                <a:spcPts val="0"/>
              </a:spcBef>
              <a:spcAft>
                <a:spcPts val="0"/>
              </a:spcAft>
              <a:buNone/>
            </a:pPr>
            <a:r>
              <a:rPr lang="ru-RU" sz="1600" b="1" dirty="0" err="1">
                <a:solidFill>
                  <a:srgbClr val="002060"/>
                </a:solidFill>
                <a:latin typeface="Times New Roman" panose="02020603050405020304" pitchFamily="18" charset="0"/>
                <a:cs typeface="Times New Roman" panose="02020603050405020304" pitchFamily="18" charset="0"/>
              </a:rPr>
              <a:t>Алюйский</a:t>
            </a:r>
            <a:r>
              <a:rPr lang="ru-RU" sz="1600" b="1" dirty="0">
                <a:solidFill>
                  <a:srgbClr val="002060"/>
                </a:solidFill>
                <a:latin typeface="Times New Roman" panose="02020603050405020304" pitchFamily="18" charset="0"/>
                <a:cs typeface="Times New Roman" panose="02020603050405020304" pitchFamily="18" charset="0"/>
              </a:rPr>
              <a:t> участок (проявление).</a:t>
            </a:r>
            <a:r>
              <a:rPr lang="ru-RU" sz="1600" b="1" dirty="0">
                <a:solidFill>
                  <a:srgbClr val="0070C0"/>
                </a:solidFill>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Расположен в 15 км к северо-западу от г. Тулуна в окрестностях д. Красная Дубрава, на правобережье р. </a:t>
            </a:r>
            <a:r>
              <a:rPr lang="ru-RU" sz="1600" dirty="0" err="1">
                <a:latin typeface="Times New Roman" panose="02020603050405020304" pitchFamily="18" charset="0"/>
                <a:cs typeface="Times New Roman" panose="02020603050405020304" pitchFamily="18" charset="0"/>
              </a:rPr>
              <a:t>Илир</a:t>
            </a:r>
            <a:r>
              <a:rPr lang="ru-RU" sz="1600" dirty="0">
                <a:latin typeface="Times New Roman" panose="02020603050405020304" pitchFamily="18" charset="0"/>
                <a:cs typeface="Times New Roman" panose="02020603050405020304" pitchFamily="18" charset="0"/>
              </a:rPr>
              <a:t>, захватывая водораздел р. </a:t>
            </a:r>
            <a:r>
              <a:rPr lang="ru-RU" sz="1600" dirty="0" err="1">
                <a:latin typeface="Times New Roman" panose="02020603050405020304" pitchFamily="18" charset="0"/>
                <a:cs typeface="Times New Roman" panose="02020603050405020304" pitchFamily="18" charset="0"/>
              </a:rPr>
              <a:t>Алюй</a:t>
            </a:r>
            <a:r>
              <a:rPr lang="ru-RU" sz="1600" dirty="0">
                <a:latin typeface="Times New Roman" panose="02020603050405020304" pitchFamily="18" charset="0"/>
                <a:cs typeface="Times New Roman" panose="02020603050405020304" pitchFamily="18" charset="0"/>
              </a:rPr>
              <a:t> и </a:t>
            </a:r>
            <a:r>
              <a:rPr lang="ru-RU" sz="1600" dirty="0" err="1">
                <a:latin typeface="Times New Roman" panose="02020603050405020304" pitchFamily="18" charset="0"/>
                <a:cs typeface="Times New Roman" panose="02020603050405020304" pitchFamily="18" charset="0"/>
              </a:rPr>
              <a:t>руч</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Иргуй</a:t>
            </a:r>
            <a:r>
              <a:rPr lang="ru-RU" sz="1600" dirty="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Запасы не подсчитывались.</a:t>
            </a:r>
          </a:p>
          <a:p>
            <a:pPr marL="0" indent="450000" algn="just">
              <a:spcBef>
                <a:spcPts val="0"/>
              </a:spcBef>
              <a:spcAft>
                <a:spcPts val="0"/>
              </a:spcAft>
              <a:buNone/>
            </a:pPr>
            <a:r>
              <a:rPr lang="ru-RU" sz="1600" b="1" dirty="0">
                <a:solidFill>
                  <a:srgbClr val="002060"/>
                </a:solidFill>
                <a:latin typeface="Times New Roman" panose="02020603050405020304" pitchFamily="18" charset="0"/>
                <a:cs typeface="Times New Roman" panose="02020603050405020304" pitchFamily="18" charset="0"/>
              </a:rPr>
              <a:t>Братский участок (проявление). </a:t>
            </a:r>
            <a:r>
              <a:rPr lang="ru-RU" sz="1600" dirty="0">
                <a:latin typeface="Times New Roman" panose="02020603050405020304" pitchFamily="18" charset="0"/>
                <a:cs typeface="Times New Roman" panose="02020603050405020304" pitchFamily="18" charset="0"/>
              </a:rPr>
              <a:t>Участок своей юго-западной границей примыкает к окрестностям г. Тулуна, а с северо-запада ограничен долиной </a:t>
            </a:r>
            <a:r>
              <a:rPr lang="ru-RU" sz="1600" dirty="0" err="1">
                <a:latin typeface="Times New Roman" panose="02020603050405020304" pitchFamily="18" charset="0"/>
                <a:cs typeface="Times New Roman" panose="02020603050405020304" pitchFamily="18" charset="0"/>
              </a:rPr>
              <a:t>рч</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Курзанка</a:t>
            </a:r>
            <a:r>
              <a:rPr lang="ru-RU" sz="1600" dirty="0">
                <a:latin typeface="Times New Roman" panose="02020603050405020304" pitchFamily="18" charset="0"/>
                <a:cs typeface="Times New Roman" panose="02020603050405020304" pitchFamily="18" charset="0"/>
              </a:rPr>
              <a:t>, левого притока р. Ии, занимая их водораздел. Район экономически развит, энергоснабжением обеспечен, транспортные условия благоприятные. </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Запасы песчаников на участке не подсчитывались. </a:t>
            </a:r>
          </a:p>
          <a:p>
            <a:pPr marL="0" indent="450000" algn="just">
              <a:spcBef>
                <a:spcPts val="0"/>
              </a:spcBef>
              <a:spcAft>
                <a:spcPts val="0"/>
              </a:spcAft>
              <a:buNone/>
            </a:pPr>
            <a:r>
              <a:rPr lang="ru-RU" sz="1600" b="1" dirty="0" err="1">
                <a:solidFill>
                  <a:srgbClr val="002060"/>
                </a:solidFill>
                <a:latin typeface="Times New Roman" panose="02020603050405020304" pitchFamily="18" charset="0"/>
                <a:cs typeface="Times New Roman" panose="02020603050405020304" pitchFamily="18" charset="0"/>
              </a:rPr>
              <a:t>Гуранский</a:t>
            </a:r>
            <a:r>
              <a:rPr lang="ru-RU" sz="1600" b="1" dirty="0">
                <a:solidFill>
                  <a:srgbClr val="002060"/>
                </a:solidFill>
                <a:latin typeface="Times New Roman" panose="02020603050405020304" pitchFamily="18" charset="0"/>
                <a:cs typeface="Times New Roman" panose="02020603050405020304" pitchFamily="18" charset="0"/>
              </a:rPr>
              <a:t> участок (проявление).</a:t>
            </a:r>
            <a:r>
              <a:rPr lang="ru-RU" sz="1600" dirty="0">
                <a:latin typeface="Times New Roman" panose="02020603050405020304" pitchFamily="18" charset="0"/>
                <a:cs typeface="Times New Roman" panose="02020603050405020304" pitchFamily="18" charset="0"/>
              </a:rPr>
              <a:t> Расположен в 12-16 км к северо-востоку от г. Тулуна, южнее с. Гуран на левобережье </a:t>
            </a:r>
            <a:r>
              <a:rPr lang="ru-RU" sz="1600" dirty="0" err="1">
                <a:latin typeface="Times New Roman" panose="02020603050405020304" pitchFamily="18" charset="0"/>
                <a:cs typeface="Times New Roman" panose="02020603050405020304" pitchFamily="18" charset="0"/>
              </a:rPr>
              <a:t>руч</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Курзанки</a:t>
            </a:r>
            <a:r>
              <a:rPr lang="ru-RU" sz="1600" dirty="0">
                <a:latin typeface="Times New Roman" panose="02020603050405020304" pitchFamily="18" charset="0"/>
                <a:cs typeface="Times New Roman" panose="02020603050405020304" pitchFamily="18" charset="0"/>
              </a:rPr>
              <a:t> левого притока р. Ии.</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Запасы не подсчитывались.</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20</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118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7776864" cy="4221088"/>
          </a:xfrm>
        </p:spPr>
        <p:txBody>
          <a:bodyPr>
            <a:noAutofit/>
          </a:bodyPr>
          <a:lstStyle/>
          <a:p>
            <a:pPr marL="0" indent="450000" algn="just">
              <a:spcBef>
                <a:spcPts val="0"/>
              </a:spcBef>
              <a:spcAft>
                <a:spcPts val="0"/>
              </a:spcAft>
              <a:buNone/>
            </a:pPr>
            <a:endParaRPr lang="ru-RU" sz="1400" b="1" dirty="0">
              <a:solidFill>
                <a:srgbClr val="002060"/>
              </a:solidFill>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600" b="1" dirty="0" err="1">
                <a:solidFill>
                  <a:srgbClr val="002060"/>
                </a:solidFill>
                <a:latin typeface="Times New Roman" panose="02020603050405020304" pitchFamily="18" charset="0"/>
                <a:cs typeface="Times New Roman" panose="02020603050405020304" pitchFamily="18" charset="0"/>
              </a:rPr>
              <a:t>Заусаевский</a:t>
            </a:r>
            <a:r>
              <a:rPr lang="ru-RU" sz="1600" b="1" dirty="0">
                <a:solidFill>
                  <a:srgbClr val="002060"/>
                </a:solidFill>
                <a:latin typeface="Times New Roman" panose="02020603050405020304" pitchFamily="18" charset="0"/>
                <a:cs typeface="Times New Roman" panose="02020603050405020304" pitchFamily="18" charset="0"/>
              </a:rPr>
              <a:t> участок (проявление). </a:t>
            </a:r>
            <a:r>
              <a:rPr lang="ru-RU" sz="1600" dirty="0">
                <a:latin typeface="Times New Roman" panose="02020603050405020304" pitchFamily="18" charset="0"/>
                <a:cs typeface="Times New Roman" panose="02020603050405020304" pitchFamily="18" charset="0"/>
              </a:rPr>
              <a:t> Расположен в 4-5 км к северу от г. Тулуна, на левобережье </a:t>
            </a:r>
            <a:r>
              <a:rPr lang="ru-RU" sz="1600" dirty="0" err="1">
                <a:latin typeface="Times New Roman" panose="02020603050405020304" pitchFamily="18" charset="0"/>
                <a:cs typeface="Times New Roman" panose="02020603050405020304" pitchFamily="18" charset="0"/>
              </a:rPr>
              <a:t>руч</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Курзанки</a:t>
            </a:r>
            <a:r>
              <a:rPr lang="ru-RU" sz="1600" dirty="0">
                <a:latin typeface="Times New Roman" panose="02020603050405020304" pitchFamily="18" charset="0"/>
                <a:cs typeface="Times New Roman" panose="02020603050405020304" pitchFamily="18" charset="0"/>
              </a:rPr>
              <a:t>, левого притока р. Ия. Район экономически развит, энергоснабжением обеспечен. С г. Тулуном участок связан грунтовой дорогой годной для автотранспорта.</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Оценка запасам песчаников при поисках не дана.</a:t>
            </a:r>
          </a:p>
          <a:p>
            <a:pPr marL="0" indent="450000" algn="just">
              <a:spcBef>
                <a:spcPts val="0"/>
              </a:spcBef>
              <a:spcAft>
                <a:spcPts val="0"/>
              </a:spcAft>
              <a:buNone/>
            </a:pPr>
            <a:r>
              <a:rPr lang="ru-RU" sz="1600" b="1" dirty="0">
                <a:latin typeface="Times New Roman" panose="02020603050405020304" pitchFamily="18" charset="0"/>
                <a:cs typeface="Times New Roman" panose="02020603050405020304" pitchFamily="18" charset="0"/>
              </a:rPr>
              <a:t>	</a:t>
            </a:r>
            <a:r>
              <a:rPr lang="ru-RU" sz="1600" b="1" dirty="0" err="1">
                <a:solidFill>
                  <a:srgbClr val="002060"/>
                </a:solidFill>
                <a:latin typeface="Times New Roman" panose="02020603050405020304" pitchFamily="18" charset="0"/>
                <a:cs typeface="Times New Roman" panose="02020603050405020304" pitchFamily="18" charset="0"/>
              </a:rPr>
              <a:t>Кондарикский</a:t>
            </a:r>
            <a:r>
              <a:rPr lang="ru-RU" sz="1600" b="1" dirty="0">
                <a:solidFill>
                  <a:srgbClr val="002060"/>
                </a:solidFill>
                <a:latin typeface="Times New Roman" panose="02020603050405020304" pitchFamily="18" charset="0"/>
                <a:cs typeface="Times New Roman" panose="02020603050405020304" pitchFamily="18" charset="0"/>
              </a:rPr>
              <a:t> участок (проявление). </a:t>
            </a:r>
            <a:r>
              <a:rPr lang="ru-RU" sz="1600" dirty="0">
                <a:latin typeface="Times New Roman" panose="02020603050405020304" pitchFamily="18" charset="0"/>
                <a:cs typeface="Times New Roman" panose="02020603050405020304" pitchFamily="18" charset="0"/>
              </a:rPr>
              <a:t>Расположен в 15 км к северу-западу от г. Тулуна в окрестностях п. </a:t>
            </a:r>
            <a:r>
              <a:rPr lang="ru-RU" sz="1600" dirty="0" err="1">
                <a:latin typeface="Times New Roman" panose="02020603050405020304" pitchFamily="18" charset="0"/>
                <a:cs typeface="Times New Roman" panose="02020603050405020304" pitchFamily="18" charset="0"/>
              </a:rPr>
              <a:t>Кондарик</a:t>
            </a:r>
            <a:r>
              <a:rPr lang="ru-RU" sz="1600" dirty="0">
                <a:latin typeface="Times New Roman" panose="02020603050405020304" pitchFamily="18" charset="0"/>
                <a:cs typeface="Times New Roman" panose="02020603050405020304" pitchFamily="18" charset="0"/>
              </a:rPr>
              <a:t>, на правобережье р. </a:t>
            </a:r>
            <a:r>
              <a:rPr lang="ru-RU" sz="1600" dirty="0" err="1">
                <a:latin typeface="Times New Roman" panose="02020603050405020304" pitchFamily="18" charset="0"/>
                <a:cs typeface="Times New Roman" panose="02020603050405020304" pitchFamily="18" charset="0"/>
              </a:rPr>
              <a:t>Илир</a:t>
            </a:r>
            <a:r>
              <a:rPr lang="ru-RU" sz="1600" dirty="0">
                <a:latin typeface="Times New Roman" panose="02020603050405020304" pitchFamily="18" charset="0"/>
                <a:cs typeface="Times New Roman" panose="02020603050405020304" pitchFamily="18" charset="0"/>
              </a:rPr>
              <a:t> между её притоками </a:t>
            </a:r>
            <a:r>
              <a:rPr lang="ru-RU" sz="1600" dirty="0" err="1">
                <a:latin typeface="Times New Roman" panose="02020603050405020304" pitchFamily="18" charset="0"/>
                <a:cs typeface="Times New Roman" panose="02020603050405020304" pitchFamily="18" charset="0"/>
              </a:rPr>
              <a:t>руч</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Алюй</a:t>
            </a:r>
            <a:r>
              <a:rPr lang="ru-RU" sz="1600" dirty="0">
                <a:latin typeface="Times New Roman" panose="02020603050405020304" pitchFamily="18" charset="0"/>
                <a:cs typeface="Times New Roman" panose="02020603050405020304" pitchFamily="18" charset="0"/>
              </a:rPr>
              <a:t> и Сорокиным Логом. Запасы не подсчитывались.</a:t>
            </a:r>
          </a:p>
          <a:p>
            <a:pPr marL="0" indent="450000">
              <a:spcBef>
                <a:spcPts val="0"/>
              </a:spcBef>
              <a:spcAft>
                <a:spcPts val="0"/>
              </a:spcAft>
              <a:buNone/>
            </a:pPr>
            <a:r>
              <a:rPr lang="ru-RU" sz="1600" b="1" dirty="0">
                <a:solidFill>
                  <a:srgbClr val="002060"/>
                </a:solidFill>
                <a:latin typeface="Times New Roman" panose="02020603050405020304" pitchFamily="18" charset="0"/>
                <a:cs typeface="Times New Roman" panose="02020603050405020304" pitchFamily="18" charset="0"/>
              </a:rPr>
              <a:t>Нижне-</a:t>
            </a:r>
            <a:r>
              <a:rPr lang="ru-RU" sz="1600" b="1" dirty="0" err="1">
                <a:solidFill>
                  <a:srgbClr val="002060"/>
                </a:solidFill>
                <a:latin typeface="Times New Roman" panose="02020603050405020304" pitchFamily="18" charset="0"/>
                <a:cs typeface="Times New Roman" panose="02020603050405020304" pitchFamily="18" charset="0"/>
              </a:rPr>
              <a:t>Манутское</a:t>
            </a:r>
            <a:r>
              <a:rPr lang="ru-RU" sz="1600" b="1" dirty="0">
                <a:solidFill>
                  <a:srgbClr val="002060"/>
                </a:solidFill>
                <a:latin typeface="Times New Roman" panose="02020603050405020304" pitchFamily="18" charset="0"/>
                <a:cs typeface="Times New Roman" panose="02020603050405020304" pitchFamily="18" charset="0"/>
              </a:rPr>
              <a:t> проявление</a:t>
            </a:r>
            <a:r>
              <a:rPr lang="ru-RU" sz="1600" b="1"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Расположено в 12-13 км к югу от г. Тулуна в окрестностях д. Нижний Манут, разделено руслом р. Ии на два участка. </a:t>
            </a:r>
          </a:p>
          <a:p>
            <a:pPr marL="0" indent="450000">
              <a:spcBef>
                <a:spcPts val="0"/>
              </a:spcBef>
              <a:spcAft>
                <a:spcPts val="0"/>
              </a:spcAft>
              <a:buNone/>
            </a:pPr>
            <a:r>
              <a:rPr lang="ru-RU" sz="1600" dirty="0">
                <a:latin typeface="Times New Roman" panose="02020603050405020304" pitchFamily="18" charset="0"/>
                <a:cs typeface="Times New Roman" panose="02020603050405020304" pitchFamily="18" charset="0"/>
              </a:rPr>
              <a:t>Запасы С2 - 5000 тыс. тонн.</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Продуктивной является </a:t>
            </a:r>
            <a:r>
              <a:rPr lang="ru-RU" sz="1600" dirty="0" err="1">
                <a:latin typeface="Times New Roman" panose="02020603050405020304" pitchFamily="18" charset="0"/>
                <a:cs typeface="Times New Roman" panose="02020603050405020304" pitchFamily="18" charset="0"/>
              </a:rPr>
              <a:t>манутская</a:t>
            </a:r>
            <a:r>
              <a:rPr lang="ru-RU" sz="1600" dirty="0">
                <a:latin typeface="Times New Roman" panose="02020603050405020304" pitchFamily="18" charset="0"/>
                <a:cs typeface="Times New Roman" panose="02020603050405020304" pitchFamily="18" charset="0"/>
              </a:rPr>
              <a:t> свита раннего силура, сложенная известково-оолитовыми песчаниками, сферолитовыми известняками, переслаивающимися с кварцевыми песчаниками, кварцевыми песками и аргиллитами. </a:t>
            </a:r>
          </a:p>
          <a:p>
            <a:pPr marL="0" indent="450000" algn="just">
              <a:spcBef>
                <a:spcPts val="0"/>
              </a:spcBef>
              <a:spcAft>
                <a:spcPts val="0"/>
              </a:spcAft>
              <a:buNone/>
            </a:pPr>
            <a:r>
              <a:rPr lang="ru-RU" sz="1600" b="1" dirty="0" err="1">
                <a:solidFill>
                  <a:srgbClr val="002060"/>
                </a:solidFill>
                <a:latin typeface="Times New Roman" panose="02020603050405020304" pitchFamily="18" charset="0"/>
                <a:cs typeface="Times New Roman" panose="02020603050405020304" pitchFamily="18" charset="0"/>
              </a:rPr>
              <a:t>Нюринский</a:t>
            </a:r>
            <a:r>
              <a:rPr lang="ru-RU" sz="1600" b="1" dirty="0">
                <a:solidFill>
                  <a:srgbClr val="002060"/>
                </a:solidFill>
                <a:latin typeface="Times New Roman" panose="02020603050405020304" pitchFamily="18" charset="0"/>
                <a:cs typeface="Times New Roman" panose="02020603050405020304" pitchFamily="18" charset="0"/>
              </a:rPr>
              <a:t> участок (проявление). </a:t>
            </a:r>
            <a:r>
              <a:rPr lang="ru-RU" sz="1600" dirty="0">
                <a:latin typeface="Times New Roman" panose="02020603050405020304" pitchFamily="18" charset="0"/>
                <a:cs typeface="Times New Roman" panose="02020603050405020304" pitchFamily="18" charset="0"/>
              </a:rPr>
              <a:t>Расположен в 12 км к юго-востоку от г. Тулуна и в 1,5 км юго-восточнее ж/д ст. Нюра, на правом склоне долины р. </a:t>
            </a:r>
            <a:r>
              <a:rPr lang="ru-RU" sz="1600" dirty="0" err="1">
                <a:latin typeface="Times New Roman" panose="02020603050405020304" pitchFamily="18" charset="0"/>
                <a:cs typeface="Times New Roman" panose="02020603050405020304" pitchFamily="18" charset="0"/>
              </a:rPr>
              <a:t>Азей</a:t>
            </a:r>
            <a:r>
              <a:rPr lang="ru-RU" sz="1600" dirty="0">
                <a:latin typeface="Times New Roman" panose="02020603050405020304" pitchFamily="18" charset="0"/>
                <a:cs typeface="Times New Roman" panose="02020603050405020304" pitchFamily="18" charset="0"/>
              </a:rPr>
              <a:t>.</a:t>
            </a:r>
          </a:p>
          <a:p>
            <a:pPr marL="0" indent="450000">
              <a:spcBef>
                <a:spcPts val="0"/>
              </a:spcBef>
              <a:spcAft>
                <a:spcPts val="0"/>
              </a:spcAft>
              <a:buNone/>
            </a:pPr>
            <a:r>
              <a:rPr lang="ru-RU" sz="1600" dirty="0">
                <a:latin typeface="Times New Roman" panose="02020603050405020304" pitchFamily="18" charset="0"/>
                <a:cs typeface="Times New Roman" panose="02020603050405020304" pitchFamily="18" charset="0"/>
              </a:rPr>
              <a:t>Прогнозные запасы 5000 тыс. тонн.</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21</a:t>
            </a:fld>
            <a:endParaRPr lang="ru-RU" sz="12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507" y="4344091"/>
            <a:ext cx="3229649" cy="2097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25144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99592" y="-1"/>
            <a:ext cx="7920880" cy="5517233"/>
          </a:xfrm>
        </p:spPr>
        <p:txBody>
          <a:bodyPr>
            <a:noAutofit/>
          </a:bodyPr>
          <a:lstStyle/>
          <a:p>
            <a:pPr marL="0" indent="450000" algn="ctr">
              <a:spcBef>
                <a:spcPts val="0"/>
              </a:spcBef>
              <a:spcAft>
                <a:spcPts val="0"/>
              </a:spcAft>
              <a:buNone/>
            </a:pPr>
            <a:r>
              <a:rPr lang="ru-RU" sz="1600" b="1" dirty="0">
                <a:solidFill>
                  <a:srgbClr val="C00000"/>
                </a:solidFill>
                <a:latin typeface="Times New Roman" panose="02020603050405020304" pitchFamily="18" charset="0"/>
                <a:cs typeface="Times New Roman" panose="02020603050405020304" pitchFamily="18" charset="0"/>
              </a:rPr>
              <a:t>Песчано-гравийная смесь (ПГС)</a:t>
            </a:r>
          </a:p>
          <a:p>
            <a:pPr marL="0" indent="450000" algn="just">
              <a:spcBef>
                <a:spcPts val="0"/>
              </a:spcBef>
              <a:spcAft>
                <a:spcPts val="0"/>
              </a:spcAft>
              <a:buNone/>
            </a:pPr>
            <a:r>
              <a:rPr lang="ru-RU" sz="1500" b="1" dirty="0" err="1" smtClean="0">
                <a:solidFill>
                  <a:srgbClr val="002060"/>
                </a:solidFill>
                <a:latin typeface="Times New Roman" panose="02020603050405020304" pitchFamily="18" charset="0"/>
                <a:cs typeface="Times New Roman" panose="02020603050405020304" pitchFamily="18" charset="0"/>
              </a:rPr>
              <a:t>Бадарское</a:t>
            </a:r>
            <a:r>
              <a:rPr lang="ru-RU" sz="1500" b="1" dirty="0" smtClean="0">
                <a:solidFill>
                  <a:srgbClr val="002060"/>
                </a:solidFill>
                <a:latin typeface="Times New Roman" panose="02020603050405020304" pitchFamily="18" charset="0"/>
                <a:cs typeface="Times New Roman" panose="02020603050405020304" pitchFamily="18" charset="0"/>
              </a:rPr>
              <a:t> месторождение. </a:t>
            </a:r>
            <a:r>
              <a:rPr lang="ru-RU" sz="1500" dirty="0" smtClean="0">
                <a:latin typeface="Times New Roman" panose="02020603050405020304" pitchFamily="18" charset="0"/>
                <a:cs typeface="Times New Roman" panose="02020603050405020304" pitchFamily="18" charset="0"/>
              </a:rPr>
              <a:t>Расположено в 3,5 км к юго-востоку от с. </a:t>
            </a:r>
            <a:r>
              <a:rPr lang="ru-RU" sz="1500" dirty="0" err="1" smtClean="0">
                <a:latin typeface="Times New Roman" panose="02020603050405020304" pitchFamily="18" charset="0"/>
                <a:cs typeface="Times New Roman" panose="02020603050405020304" pitchFamily="18" charset="0"/>
              </a:rPr>
              <a:t>Бадар</a:t>
            </a:r>
            <a:r>
              <a:rPr lang="ru-RU" sz="1500" dirty="0" smtClean="0">
                <a:latin typeface="Times New Roman" panose="02020603050405020304" pitchFamily="18" charset="0"/>
                <a:cs typeface="Times New Roman" panose="02020603050405020304" pitchFamily="18" charset="0"/>
              </a:rPr>
              <a:t> на левобережной пойменной террасе р. Ия.</a:t>
            </a:r>
          </a:p>
          <a:p>
            <a:pPr marL="0" indent="450000" algn="just">
              <a:spcBef>
                <a:spcPts val="0"/>
              </a:spcBef>
              <a:spcAft>
                <a:spcPts val="0"/>
              </a:spcAft>
              <a:buNone/>
            </a:pPr>
            <a:r>
              <a:rPr lang="ru-RU" sz="1500" dirty="0" smtClean="0">
                <a:latin typeface="Times New Roman" panose="02020603050405020304" pitchFamily="18" charset="0"/>
                <a:cs typeface="Times New Roman" panose="02020603050405020304" pitchFamily="18" charset="0"/>
              </a:rPr>
              <a:t>Балансовые запасы А+В+С1 - 1131 тыс. куб. м.</a:t>
            </a:r>
          </a:p>
          <a:p>
            <a:pPr marL="0" indent="450000" algn="just">
              <a:spcBef>
                <a:spcPts val="0"/>
              </a:spcBef>
              <a:spcAft>
                <a:spcPts val="0"/>
              </a:spcAft>
              <a:buNone/>
            </a:pPr>
            <a:r>
              <a:rPr lang="ru-RU" sz="1500" dirty="0" smtClean="0">
                <a:latin typeface="Times New Roman" panose="02020603050405020304" pitchFamily="18" charset="0"/>
                <a:cs typeface="Times New Roman" panose="02020603050405020304" pitchFamily="18" charset="0"/>
              </a:rPr>
              <a:t> Пригоден для производства асфальтобетона, наполнителя в тяжелых бетонах, строительства оснований автодорог и балласта железнодорожных магистралей. </a:t>
            </a:r>
          </a:p>
          <a:p>
            <a:pPr marL="0" indent="450000" algn="just">
              <a:spcBef>
                <a:spcPts val="0"/>
              </a:spcBef>
              <a:spcAft>
                <a:spcPts val="0"/>
              </a:spcAft>
              <a:buNone/>
            </a:pPr>
            <a:r>
              <a:rPr lang="ru-RU" sz="1500" b="1" dirty="0" err="1" smtClean="0">
                <a:solidFill>
                  <a:srgbClr val="002060"/>
                </a:solidFill>
                <a:latin typeface="Times New Roman" panose="02020603050405020304" pitchFamily="18" charset="0"/>
                <a:cs typeface="Times New Roman" panose="02020603050405020304" pitchFamily="18" charset="0"/>
              </a:rPr>
              <a:t>Ийское</a:t>
            </a:r>
            <a:r>
              <a:rPr lang="ru-RU" sz="1500" b="1" dirty="0" smtClean="0">
                <a:solidFill>
                  <a:srgbClr val="002060"/>
                </a:solidFill>
                <a:latin typeface="Times New Roman" panose="02020603050405020304" pitchFamily="18" charset="0"/>
                <a:cs typeface="Times New Roman" panose="02020603050405020304" pitchFamily="18" charset="0"/>
              </a:rPr>
              <a:t> русловое месторождение. </a:t>
            </a:r>
            <a:r>
              <a:rPr lang="ru-RU" sz="1500" dirty="0" smtClean="0">
                <a:latin typeface="Times New Roman" panose="02020603050405020304" pitchFamily="18" charset="0"/>
                <a:cs typeface="Times New Roman" panose="02020603050405020304" pitchFamily="18" charset="0"/>
              </a:rPr>
              <a:t>Расположено в русле р. Ии в 17-22 км выше г. Тулуна на отрезке между сёлами </a:t>
            </a:r>
            <a:r>
              <a:rPr lang="ru-RU" sz="1500" dirty="0" err="1" smtClean="0">
                <a:latin typeface="Times New Roman" panose="02020603050405020304" pitchFamily="18" charset="0"/>
                <a:cs typeface="Times New Roman" panose="02020603050405020304" pitchFamily="18" charset="0"/>
              </a:rPr>
              <a:t>Бадар</a:t>
            </a:r>
            <a:r>
              <a:rPr lang="ru-RU" sz="1500" dirty="0" smtClean="0">
                <a:latin typeface="Times New Roman" panose="02020603050405020304" pitchFamily="18" charset="0"/>
                <a:cs typeface="Times New Roman" panose="02020603050405020304" pitchFamily="18" charset="0"/>
              </a:rPr>
              <a:t> и </a:t>
            </a:r>
            <a:r>
              <a:rPr lang="ru-RU" sz="1500" dirty="0" err="1" smtClean="0">
                <a:latin typeface="Times New Roman" panose="02020603050405020304" pitchFamily="18" charset="0"/>
                <a:cs typeface="Times New Roman" panose="02020603050405020304" pitchFamily="18" charset="0"/>
              </a:rPr>
              <a:t>Гадалей</a:t>
            </a:r>
            <a:r>
              <a:rPr lang="ru-RU" sz="1500" dirty="0" smtClean="0">
                <a:latin typeface="Times New Roman" panose="02020603050405020304" pitchFamily="18" charset="0"/>
                <a:cs typeface="Times New Roman" panose="02020603050405020304" pitchFamily="18" charset="0"/>
              </a:rPr>
              <a:t>. </a:t>
            </a:r>
          </a:p>
          <a:p>
            <a:pPr marL="0" indent="450000" algn="just">
              <a:spcBef>
                <a:spcPts val="0"/>
              </a:spcBef>
              <a:spcAft>
                <a:spcPts val="0"/>
              </a:spcAft>
              <a:buNone/>
            </a:pPr>
            <a:r>
              <a:rPr lang="ru-RU" sz="1500" dirty="0" smtClean="0">
                <a:latin typeface="Times New Roman" panose="02020603050405020304" pitchFamily="18" charset="0"/>
                <a:cs typeface="Times New Roman" panose="02020603050405020304" pitchFamily="18" charset="0"/>
              </a:rPr>
              <a:t>Балансовые запасы  С1 - 10158 тыс. куб. м. </a:t>
            </a:r>
          </a:p>
          <a:p>
            <a:pPr marL="0" indent="450000" algn="just">
              <a:spcBef>
                <a:spcPts val="0"/>
              </a:spcBef>
              <a:spcAft>
                <a:spcPts val="0"/>
              </a:spcAft>
              <a:buNone/>
            </a:pPr>
            <a:r>
              <a:rPr lang="ru-RU" sz="1500" dirty="0" smtClean="0">
                <a:latin typeface="Times New Roman" panose="02020603050405020304" pitchFamily="18" charset="0"/>
                <a:cs typeface="Times New Roman" panose="02020603050405020304" pitchFamily="18" charset="0"/>
              </a:rPr>
              <a:t>Пригоден для изготовления бетонов марки 300 и является пригодным для всех видов дорожных покрытий кроме асфальтобетонных, а также для устройства балластного слоя ж/д пути. </a:t>
            </a:r>
          </a:p>
          <a:p>
            <a:pPr marL="0" indent="450000" algn="just">
              <a:spcBef>
                <a:spcPts val="0"/>
              </a:spcBef>
              <a:spcAft>
                <a:spcPts val="0"/>
              </a:spcAft>
              <a:buNone/>
            </a:pPr>
            <a:r>
              <a:rPr lang="ru-RU" sz="1500" b="1" dirty="0" err="1" smtClean="0">
                <a:solidFill>
                  <a:srgbClr val="002060"/>
                </a:solidFill>
                <a:latin typeface="Times New Roman" panose="02020603050405020304" pitchFamily="18" charset="0"/>
                <a:cs typeface="Times New Roman" panose="02020603050405020304" pitchFamily="18" charset="0"/>
              </a:rPr>
              <a:t>Икейское</a:t>
            </a:r>
            <a:r>
              <a:rPr lang="ru-RU" sz="1500" b="1" dirty="0" smtClean="0">
                <a:solidFill>
                  <a:srgbClr val="002060"/>
                </a:solidFill>
                <a:latin typeface="Times New Roman" panose="02020603050405020304" pitchFamily="18" charset="0"/>
                <a:cs typeface="Times New Roman" panose="02020603050405020304" pitchFamily="18" charset="0"/>
              </a:rPr>
              <a:t> месторождение, </a:t>
            </a:r>
            <a:r>
              <a:rPr lang="ru-RU" sz="1500" b="1" dirty="0" err="1" smtClean="0">
                <a:solidFill>
                  <a:srgbClr val="002060"/>
                </a:solidFill>
                <a:latin typeface="Times New Roman" panose="02020603050405020304" pitchFamily="18" charset="0"/>
                <a:cs typeface="Times New Roman" panose="02020603050405020304" pitchFamily="18" charset="0"/>
              </a:rPr>
              <a:t>Икейский</a:t>
            </a:r>
            <a:r>
              <a:rPr lang="ru-RU" sz="1500" b="1" dirty="0" smtClean="0">
                <a:solidFill>
                  <a:srgbClr val="002060"/>
                </a:solidFill>
                <a:latin typeface="Times New Roman" panose="02020603050405020304" pitchFamily="18" charset="0"/>
                <a:cs typeface="Times New Roman" panose="02020603050405020304" pitchFamily="18" charset="0"/>
              </a:rPr>
              <a:t> участок. </a:t>
            </a:r>
            <a:r>
              <a:rPr lang="ru-RU" sz="1500" dirty="0" smtClean="0">
                <a:latin typeface="Times New Roman" panose="02020603050405020304" pitchFamily="18" charset="0"/>
                <a:cs typeface="Times New Roman" panose="02020603050405020304" pitchFamily="18" charset="0"/>
              </a:rPr>
              <a:t>Расположен в 3,5 км южнее п. </a:t>
            </a:r>
            <a:r>
              <a:rPr lang="ru-RU" sz="1500" dirty="0" err="1" smtClean="0">
                <a:latin typeface="Times New Roman" panose="02020603050405020304" pitchFamily="18" charset="0"/>
                <a:cs typeface="Times New Roman" panose="02020603050405020304" pitchFamily="18" charset="0"/>
              </a:rPr>
              <a:t>Ишидей</a:t>
            </a:r>
            <a:r>
              <a:rPr lang="ru-RU" sz="1500" dirty="0" smtClean="0">
                <a:latin typeface="Times New Roman" panose="02020603050405020304" pitchFamily="18" charset="0"/>
                <a:cs typeface="Times New Roman" panose="02020603050405020304" pitchFamily="18" charset="0"/>
              </a:rPr>
              <a:t> на левом берегу р. </a:t>
            </a:r>
            <a:r>
              <a:rPr lang="ru-RU" sz="1500" dirty="0" err="1" smtClean="0">
                <a:latin typeface="Times New Roman" panose="02020603050405020304" pitchFamily="18" charset="0"/>
                <a:cs typeface="Times New Roman" panose="02020603050405020304" pitchFamily="18" charset="0"/>
              </a:rPr>
              <a:t>Икей</a:t>
            </a:r>
            <a:r>
              <a:rPr lang="ru-RU" sz="1500" dirty="0" smtClean="0">
                <a:latin typeface="Times New Roman" panose="02020603050405020304" pitchFamily="18" charset="0"/>
                <a:cs typeface="Times New Roman" panose="02020603050405020304" pitchFamily="18" charset="0"/>
              </a:rPr>
              <a:t>, в 92 км юго-западнее ж/д ст. Тулун и связано с ней  грунтовой дорогой с гравийным покрытием.</a:t>
            </a:r>
          </a:p>
          <a:p>
            <a:pPr marL="0" indent="450000" algn="just">
              <a:spcBef>
                <a:spcPts val="0"/>
              </a:spcBef>
              <a:spcAft>
                <a:spcPts val="0"/>
              </a:spcAft>
              <a:buNone/>
            </a:pPr>
            <a:r>
              <a:rPr lang="ru-RU" sz="1500" dirty="0" smtClean="0">
                <a:latin typeface="Times New Roman" panose="02020603050405020304" pitchFamily="18" charset="0"/>
                <a:cs typeface="Times New Roman" panose="02020603050405020304" pitchFamily="18" charset="0"/>
              </a:rPr>
              <a:t>Запасы С1 - 172 тыс. куб. м.</a:t>
            </a:r>
          </a:p>
          <a:p>
            <a:pPr marL="0" indent="450000" algn="just">
              <a:spcBef>
                <a:spcPts val="0"/>
              </a:spcBef>
              <a:spcAft>
                <a:spcPts val="0"/>
              </a:spcAft>
              <a:buNone/>
            </a:pPr>
            <a:r>
              <a:rPr lang="ru-RU" sz="1500" b="1" dirty="0" smtClean="0">
                <a:solidFill>
                  <a:srgbClr val="002060"/>
                </a:solidFill>
                <a:latin typeface="Times New Roman" panose="02020603050405020304" pitchFamily="18" charset="0"/>
                <a:cs typeface="Times New Roman" panose="02020603050405020304" pitchFamily="18" charset="0"/>
              </a:rPr>
              <a:t>Камышовое месторождение. </a:t>
            </a:r>
            <a:r>
              <a:rPr lang="ru-RU" sz="1500" dirty="0" smtClean="0">
                <a:latin typeface="Times New Roman" panose="02020603050405020304" pitchFamily="18" charset="0"/>
                <a:cs typeface="Times New Roman" panose="02020603050405020304" pitchFamily="18" charset="0"/>
              </a:rPr>
              <a:t>Расположено в 1,2 км к северо-западу от </a:t>
            </a:r>
            <a:r>
              <a:rPr lang="ru-RU" sz="1500" dirty="0" err="1" smtClean="0">
                <a:latin typeface="Times New Roman" panose="02020603050405020304" pitchFamily="18" charset="0"/>
                <a:cs typeface="Times New Roman" panose="02020603050405020304" pitchFamily="18" charset="0"/>
              </a:rPr>
              <a:t>Бадарского</a:t>
            </a:r>
            <a:r>
              <a:rPr lang="ru-RU" sz="1500" dirty="0" smtClean="0">
                <a:latin typeface="Times New Roman" panose="02020603050405020304" pitchFamily="18" charset="0"/>
                <a:cs typeface="Times New Roman" panose="02020603050405020304" pitchFamily="18" charset="0"/>
              </a:rPr>
              <a:t> месторождения или в 4,5 км юго-восточнее от с. </a:t>
            </a:r>
            <a:r>
              <a:rPr lang="ru-RU" sz="1500" dirty="0" err="1" smtClean="0">
                <a:latin typeface="Times New Roman" panose="02020603050405020304" pitchFamily="18" charset="0"/>
                <a:cs typeface="Times New Roman" panose="02020603050405020304" pitchFamily="18" charset="0"/>
              </a:rPr>
              <a:t>Бадар</a:t>
            </a:r>
            <a:r>
              <a:rPr lang="ru-RU" sz="1500" dirty="0" smtClean="0">
                <a:latin typeface="Times New Roman" panose="02020603050405020304" pitchFamily="18" charset="0"/>
                <a:cs typeface="Times New Roman" panose="02020603050405020304" pitchFamily="18" charset="0"/>
              </a:rPr>
              <a:t>, на левобережной пойме р. Ии, к югу от автомобильной дороги.</a:t>
            </a:r>
          </a:p>
          <a:p>
            <a:pPr marL="0" indent="450000" algn="just">
              <a:spcBef>
                <a:spcPts val="0"/>
              </a:spcBef>
              <a:spcAft>
                <a:spcPts val="0"/>
              </a:spcAft>
              <a:buNone/>
            </a:pPr>
            <a:r>
              <a:rPr lang="ru-RU" sz="1500" dirty="0" smtClean="0">
                <a:latin typeface="Times New Roman" panose="02020603050405020304" pitchFamily="18" charset="0"/>
                <a:cs typeface="Times New Roman" panose="02020603050405020304" pitchFamily="18" charset="0"/>
              </a:rPr>
              <a:t>Запасы С2 - 1340 тыс. куб. м.</a:t>
            </a:r>
          </a:p>
          <a:p>
            <a:pPr marL="0" indent="450000" algn="just">
              <a:spcBef>
                <a:spcPts val="0"/>
              </a:spcBef>
              <a:spcAft>
                <a:spcPts val="0"/>
              </a:spcAft>
              <a:buNone/>
            </a:pPr>
            <a:r>
              <a:rPr lang="ru-RU" sz="1500" b="1" dirty="0" smtClean="0">
                <a:solidFill>
                  <a:srgbClr val="002060"/>
                </a:solidFill>
                <a:latin typeface="Times New Roman" panose="02020603050405020304" pitchFamily="18" charset="0"/>
                <a:cs typeface="Times New Roman" panose="02020603050405020304" pitchFamily="18" charset="0"/>
              </a:rPr>
              <a:t>Месторождение </a:t>
            </a:r>
            <a:r>
              <a:rPr lang="ru-RU" sz="1500" b="1" dirty="0" err="1" smtClean="0">
                <a:solidFill>
                  <a:srgbClr val="002060"/>
                </a:solidFill>
                <a:latin typeface="Times New Roman" panose="02020603050405020304" pitchFamily="18" charset="0"/>
                <a:cs typeface="Times New Roman" panose="02020603050405020304" pitchFamily="18" charset="0"/>
              </a:rPr>
              <a:t>Каштак</a:t>
            </a:r>
            <a:r>
              <a:rPr lang="ru-RU" sz="1500" b="1" dirty="0" smtClean="0">
                <a:solidFill>
                  <a:srgbClr val="002060"/>
                </a:solidFill>
                <a:latin typeface="Times New Roman" panose="02020603050405020304" pitchFamily="18" charset="0"/>
                <a:cs typeface="Times New Roman" panose="02020603050405020304" pitchFamily="18" charset="0"/>
              </a:rPr>
              <a:t>. </a:t>
            </a:r>
            <a:r>
              <a:rPr lang="ru-RU" sz="1500" dirty="0" smtClean="0">
                <a:latin typeface="Times New Roman" panose="02020603050405020304" pitchFamily="18" charset="0"/>
                <a:cs typeface="Times New Roman" panose="02020603050405020304" pitchFamily="18" charset="0"/>
              </a:rPr>
              <a:t>Расположено в 12 км к юго-востоку от г. Тулуна.</a:t>
            </a:r>
          </a:p>
          <a:p>
            <a:pPr marL="0" indent="450000" algn="just">
              <a:spcBef>
                <a:spcPts val="0"/>
              </a:spcBef>
              <a:spcAft>
                <a:spcPts val="0"/>
              </a:spcAft>
              <a:buNone/>
            </a:pPr>
            <a:r>
              <a:rPr lang="ru-RU" sz="1500" dirty="0" smtClean="0">
                <a:latin typeface="Times New Roman" panose="02020603050405020304" pitchFamily="18" charset="0"/>
                <a:cs typeface="Times New Roman" panose="02020603050405020304" pitchFamily="18" charset="0"/>
              </a:rPr>
              <a:t>Балансовые запасы С1 - 3130 тыс. куб. м., С2 - 1132 тыс. куб. </a:t>
            </a:r>
            <a:r>
              <a:rPr lang="ru-RU" sz="1600" dirty="0" smtClean="0">
                <a:latin typeface="Times New Roman" panose="02020603050405020304" pitchFamily="18" charset="0"/>
                <a:cs typeface="Times New Roman" panose="02020603050405020304" pitchFamily="18" charset="0"/>
              </a:rPr>
              <a:t>м.</a:t>
            </a:r>
            <a:endParaRPr lang="ru-RU" sz="16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22</a:t>
            </a:fld>
            <a:endParaRPr lang="ru-RU" sz="12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6425" y="5276567"/>
            <a:ext cx="2228865" cy="1581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Прямоугольник 5"/>
          <p:cNvSpPr/>
          <p:nvPr/>
        </p:nvSpPr>
        <p:spPr>
          <a:xfrm>
            <a:off x="4572000" y="3501008"/>
            <a:ext cx="4248472" cy="2880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83769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7776864" cy="6858000"/>
          </a:xfrm>
        </p:spPr>
        <p:txBody>
          <a:bodyPr>
            <a:noAutofit/>
          </a:bodyPr>
          <a:lstStyle/>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Лебедевское месторождение. </a:t>
            </a:r>
            <a:r>
              <a:rPr lang="ru-RU" sz="1500" dirty="0">
                <a:latin typeface="Times New Roman" panose="02020603050405020304" pitchFamily="18" charset="0"/>
                <a:cs typeface="Times New Roman" panose="02020603050405020304" pitchFamily="18" charset="0"/>
              </a:rPr>
              <a:t>Расположено в 1,5 км к югу от д. Лебедевка, в 17 км к юго-востоку от ж/д ст. Тулун, в 16 км к юго-западу от ж/д ст. </a:t>
            </a:r>
            <a:r>
              <a:rPr lang="ru-RU" sz="1500" dirty="0" err="1">
                <a:latin typeface="Times New Roman" panose="02020603050405020304" pitchFamily="18" charset="0"/>
                <a:cs typeface="Times New Roman" panose="02020603050405020304" pitchFamily="18" charset="0"/>
              </a:rPr>
              <a:t>Азей</a:t>
            </a:r>
            <a:r>
              <a:rPr lang="ru-RU" sz="1500" dirty="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Запасы А+В+С1 - 312 тыс. куб. м. </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 Гравий-отсев (56,8%) пригоден для производства обычного бетона марки </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Месторождение Мураши-Гадалей 1. </a:t>
            </a:r>
            <a:r>
              <a:rPr lang="ru-RU" sz="1500" dirty="0">
                <a:latin typeface="Times New Roman" panose="02020603050405020304" pitchFamily="18" charset="0"/>
                <a:cs typeface="Times New Roman" panose="02020603050405020304" pitchFamily="18" charset="0"/>
              </a:rPr>
              <a:t>Правый берег р. Ия у пос. </a:t>
            </a:r>
            <a:r>
              <a:rPr lang="ru-RU" sz="1500" dirty="0" err="1">
                <a:latin typeface="Times New Roman" panose="02020603050405020304" pitchFamily="18" charset="0"/>
                <a:cs typeface="Times New Roman" panose="02020603050405020304" pitchFamily="18" charset="0"/>
              </a:rPr>
              <a:t>Гадалей</a:t>
            </a:r>
            <a:r>
              <a:rPr lang="ru-RU" sz="1500" dirty="0">
                <a:latin typeface="Times New Roman" panose="02020603050405020304" pitchFamily="18" charset="0"/>
                <a:cs typeface="Times New Roman" panose="02020603050405020304" pitchFamily="18" charset="0"/>
              </a:rPr>
              <a:t>, в 24 км на ЮВ от ж-д ст. Тулун.</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Запасы С1 - 1400 тыс. куб. м.</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Соответствует требованиям «Гравий для обычного бетона» и пригоден в качестве наполнителя в бетоны марки 200 и ниже. </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Месторождение Мураши-Гадалей 2. </a:t>
            </a:r>
            <a:r>
              <a:rPr lang="ru-RU" sz="1500" dirty="0">
                <a:latin typeface="Times New Roman" panose="02020603050405020304" pitchFamily="18" charset="0"/>
                <a:cs typeface="Times New Roman" panose="02020603050405020304" pitchFamily="18" charset="0"/>
              </a:rPr>
              <a:t>Расположено на правом берегу р. Ия, в 2 км к юго-западу от с. </a:t>
            </a:r>
            <a:r>
              <a:rPr lang="ru-RU" sz="1500" dirty="0" err="1">
                <a:latin typeface="Times New Roman" panose="02020603050405020304" pitchFamily="18" charset="0"/>
                <a:cs typeface="Times New Roman" panose="02020603050405020304" pitchFamily="18" charset="0"/>
              </a:rPr>
              <a:t>Гадалей</a:t>
            </a:r>
            <a:r>
              <a:rPr lang="ru-RU" sz="1500" dirty="0">
                <a:latin typeface="Times New Roman" panose="02020603050405020304" pitchFamily="18" charset="0"/>
                <a:cs typeface="Times New Roman" panose="02020603050405020304" pitchFamily="18" charset="0"/>
              </a:rPr>
              <a:t>, в 27 км на юго-восток от ж/д ст. Тулун.</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Запасы С1 - 1800 тыс. куб. м.</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Соответствует требованиям «Гравий для обычного бетона».</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Нижне-Манутское месторождение.</a:t>
            </a:r>
            <a:r>
              <a:rPr lang="ru-RU" sz="1500" dirty="0">
                <a:latin typeface="Times New Roman" panose="02020603050405020304" pitchFamily="18" charset="0"/>
                <a:cs typeface="Times New Roman" panose="02020603050405020304" pitchFamily="18" charset="0"/>
              </a:rPr>
              <a:t> Расположено в 9 км к югу от ж/д ст. Тулун по </a:t>
            </a:r>
            <a:r>
              <a:rPr lang="ru-RU" sz="1500" dirty="0" err="1">
                <a:latin typeface="Times New Roman" panose="02020603050405020304" pitchFamily="18" charset="0"/>
                <a:cs typeface="Times New Roman" panose="02020603050405020304" pitchFamily="18" charset="0"/>
              </a:rPr>
              <a:t>Икейскому</a:t>
            </a:r>
            <a:r>
              <a:rPr lang="ru-RU" sz="1500" dirty="0">
                <a:latin typeface="Times New Roman" panose="02020603050405020304" pitchFamily="18" charset="0"/>
                <a:cs typeface="Times New Roman" panose="02020603050405020304" pitchFamily="18" charset="0"/>
              </a:rPr>
              <a:t> тракту. Основной транспортной магистралью района служит ж/д Москва-Владивосток и Московский, Братский и </a:t>
            </a:r>
            <a:r>
              <a:rPr lang="ru-RU" sz="1500" dirty="0" err="1">
                <a:latin typeface="Times New Roman" panose="02020603050405020304" pitchFamily="18" charset="0"/>
                <a:cs typeface="Times New Roman" panose="02020603050405020304" pitchFamily="18" charset="0"/>
              </a:rPr>
              <a:t>Икейский</a:t>
            </a:r>
            <a:r>
              <a:rPr lang="ru-RU" sz="1500" dirty="0">
                <a:latin typeface="Times New Roman" panose="02020603050405020304" pitchFamily="18" charset="0"/>
                <a:cs typeface="Times New Roman" panose="02020603050405020304" pitchFamily="18" charset="0"/>
              </a:rPr>
              <a:t> тракты.</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Балансовые запасы А+В+С1 - 1934 тыс. куб. м.</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Остров Красный Яр. </a:t>
            </a:r>
            <a:r>
              <a:rPr lang="ru-RU" sz="1500" dirty="0">
                <a:latin typeface="Times New Roman" panose="02020603050405020304" pitchFamily="18" charset="0"/>
                <a:cs typeface="Times New Roman" panose="02020603050405020304" pitchFamily="18" charset="0"/>
              </a:rPr>
              <a:t>Месторождение расположено на острове Красный Яр в р. Ия, в 6 км к юго-востоку от ж/д ст. Тулун.</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Запасы С1 - 1720 тыс. куб. м.</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Гравий-отсев (64,63 %) пригоден для производства обычного бетона марки 200. </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Пихтовое месторождение. </a:t>
            </a:r>
            <a:r>
              <a:rPr lang="ru-RU" sz="1500" dirty="0">
                <a:latin typeface="Times New Roman" panose="02020603050405020304" pitchFamily="18" charset="0"/>
                <a:cs typeface="Times New Roman" panose="02020603050405020304" pitchFamily="18" charset="0"/>
              </a:rPr>
              <a:t>Расположено в 80 км южнее г. Тулуна, в 25 км к северо-востоку от п. </a:t>
            </a:r>
            <a:r>
              <a:rPr lang="ru-RU" sz="1500" dirty="0" err="1">
                <a:latin typeface="Times New Roman" panose="02020603050405020304" pitchFamily="18" charset="0"/>
                <a:cs typeface="Times New Roman" panose="02020603050405020304" pitchFamily="18" charset="0"/>
              </a:rPr>
              <a:t>Белозиминск</a:t>
            </a:r>
            <a:r>
              <a:rPr lang="ru-RU" sz="1500" dirty="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Балансовые запасы А+В+С1 - 9100 тыс. куб. м, С2 - 2857 тыс. куб. м</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Гравий-отсев (84,5 %) пригоден для производства обычного бетона марки 200 и 300, а также для дорожного строительства, щебень из гравия пригоден в качестве крупного заполнителя в бетон марки 400 и 500. Песок-отсев (15,5 %) пригоден в строительстве только после гидравлического обогащения.</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23</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451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43608" y="0"/>
            <a:ext cx="7776864" cy="2708920"/>
          </a:xfrm>
        </p:spPr>
        <p:txBody>
          <a:bodyPr>
            <a:noAutofit/>
          </a:bodyPr>
          <a:lstStyle/>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Участок 13. </a:t>
            </a:r>
            <a:r>
              <a:rPr lang="ru-RU" sz="1500" dirty="0">
                <a:latin typeface="Times New Roman" panose="02020603050405020304" pitchFamily="18" charset="0"/>
                <a:cs typeface="Times New Roman" panose="02020603050405020304" pitchFamily="18" charset="0"/>
              </a:rPr>
              <a:t>Расположен на левом берегу р. Зима, в 10 км северо-восточнее пос. </a:t>
            </a:r>
            <a:r>
              <a:rPr lang="ru-RU" sz="1500" dirty="0" err="1">
                <a:latin typeface="Times New Roman" panose="02020603050405020304" pitchFamily="18" charset="0"/>
                <a:cs typeface="Times New Roman" panose="02020603050405020304" pitchFamily="18" charset="0"/>
              </a:rPr>
              <a:t>Белозиминск</a:t>
            </a:r>
            <a:r>
              <a:rPr lang="ru-RU" sz="1500" dirty="0">
                <a:latin typeface="Times New Roman" panose="02020603050405020304" pitchFamily="18" charset="0"/>
                <a:cs typeface="Times New Roman" panose="02020603050405020304" pitchFamily="18" charset="0"/>
              </a:rPr>
              <a:t> и в 110 км южнее от ж/д ст. Тулун. ЛЭП проходит вблизи месторождения.</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Запасы С1 - 406 тыс. куб. м.</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Песок природный для кладочных и штукатурных работ за исключением органических примесей и требует обогащения.</a:t>
            </a:r>
          </a:p>
          <a:p>
            <a:pPr marL="0" indent="450000" algn="just">
              <a:spcBef>
                <a:spcPts val="0"/>
              </a:spcBef>
              <a:spcAft>
                <a:spcPts val="0"/>
              </a:spcAft>
              <a:buNone/>
            </a:pPr>
            <a:r>
              <a:rPr lang="ru-RU" sz="1500" b="1" dirty="0" err="1">
                <a:solidFill>
                  <a:srgbClr val="002060"/>
                </a:solidFill>
                <a:latin typeface="Times New Roman" panose="02020603050405020304" pitchFamily="18" charset="0"/>
                <a:cs typeface="Times New Roman" panose="02020603050405020304" pitchFamily="18" charset="0"/>
              </a:rPr>
              <a:t>Чернозиминское</a:t>
            </a:r>
            <a:r>
              <a:rPr lang="ru-RU" sz="1500" b="1" dirty="0">
                <a:solidFill>
                  <a:srgbClr val="002060"/>
                </a:solidFill>
                <a:latin typeface="Times New Roman" panose="02020603050405020304" pitchFamily="18" charset="0"/>
                <a:cs typeface="Times New Roman" panose="02020603050405020304" pitchFamily="18" charset="0"/>
              </a:rPr>
              <a:t> месторождение.</a:t>
            </a:r>
            <a:r>
              <a:rPr lang="ru-RU" sz="1500" dirty="0">
                <a:solidFill>
                  <a:srgbClr val="0033CC"/>
                </a:solidFill>
                <a:latin typeface="Times New Roman" panose="02020603050405020304" pitchFamily="18" charset="0"/>
                <a:cs typeface="Times New Roman" panose="02020603050405020304" pitchFamily="18" charset="0"/>
              </a:rPr>
              <a:t> </a:t>
            </a:r>
            <a:r>
              <a:rPr lang="ru-RU" sz="1500" dirty="0">
                <a:latin typeface="Times New Roman" panose="02020603050405020304" pitchFamily="18" charset="0"/>
                <a:cs typeface="Times New Roman" panose="02020603050405020304" pitchFamily="18" charset="0"/>
              </a:rPr>
              <a:t>Расположено в112 км к югу от ж/д ст. Тулун, в 4-5 км юго-восточнее пос. </a:t>
            </a:r>
            <a:r>
              <a:rPr lang="ru-RU" sz="1500" dirty="0" err="1">
                <a:latin typeface="Times New Roman" panose="02020603050405020304" pitchFamily="18" charset="0"/>
                <a:cs typeface="Times New Roman" panose="02020603050405020304" pitchFamily="18" charset="0"/>
              </a:rPr>
              <a:t>Белозиминск</a:t>
            </a:r>
            <a:r>
              <a:rPr lang="ru-RU" sz="1500" dirty="0">
                <a:latin typeface="Times New Roman" panose="02020603050405020304" pitchFamily="18" charset="0"/>
                <a:cs typeface="Times New Roman" panose="02020603050405020304" pitchFamily="18" charset="0"/>
              </a:rPr>
              <a:t> и </a:t>
            </a:r>
            <a:r>
              <a:rPr lang="ru-RU" sz="1500" dirty="0" err="1">
                <a:latin typeface="Times New Roman" panose="02020603050405020304" pitchFamily="18" charset="0"/>
                <a:cs typeface="Times New Roman" panose="02020603050405020304" pitchFamily="18" charset="0"/>
              </a:rPr>
              <a:t>промплощадки</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Белозиминского</a:t>
            </a:r>
            <a:r>
              <a:rPr lang="ru-RU" sz="1500" dirty="0">
                <a:latin typeface="Times New Roman" panose="02020603050405020304" pitchFamily="18" charset="0"/>
                <a:cs typeface="Times New Roman" panose="02020603050405020304" pitchFamily="18" charset="0"/>
              </a:rPr>
              <a:t> ГОКа. Вблизи месторождения проходит автодорога, соединяющая пос. </a:t>
            </a:r>
            <a:r>
              <a:rPr lang="ru-RU" sz="1500" dirty="0" err="1">
                <a:latin typeface="Times New Roman" panose="02020603050405020304" pitchFamily="18" charset="0"/>
                <a:cs typeface="Times New Roman" panose="02020603050405020304" pitchFamily="18" charset="0"/>
              </a:rPr>
              <a:t>Белозиминск</a:t>
            </a:r>
            <a:r>
              <a:rPr lang="ru-RU" sz="1500" dirty="0">
                <a:latin typeface="Times New Roman" panose="02020603050405020304" pitchFamily="18" charset="0"/>
                <a:cs typeface="Times New Roman" panose="02020603050405020304" pitchFamily="18" charset="0"/>
              </a:rPr>
              <a:t> с линией ВСЖД.</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Балансовые запасыА+В+С1 - 1356 тыс. куб. м, С2 - 1649 тыс. куб. м.</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Пригоден для производства бетона марки 200. Щебень из гравия удовлетворяет требованиям ГОСТ 8269-56 и пригоден для производства бетона марки 400. </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24</a:t>
            </a:fld>
            <a:endParaRPr lang="ru-RU" sz="12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695" y="3789040"/>
            <a:ext cx="1706042" cy="1439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Прямоугольник 6"/>
          <p:cNvSpPr/>
          <p:nvPr/>
        </p:nvSpPr>
        <p:spPr>
          <a:xfrm>
            <a:off x="2267745" y="2636912"/>
            <a:ext cx="6552728" cy="4262705"/>
          </a:xfrm>
          <a:prstGeom prst="rect">
            <a:avLst/>
          </a:prstGeom>
        </p:spPr>
        <p:txBody>
          <a:bodyPr wrap="square">
            <a:spAutoFit/>
          </a:bodyPr>
          <a:lstStyle/>
          <a:p>
            <a:pPr indent="450000" algn="ctr"/>
            <a:r>
              <a:rPr lang="ru-RU" sz="1600" b="1" dirty="0">
                <a:solidFill>
                  <a:srgbClr val="C00000"/>
                </a:solidFill>
                <a:latin typeface="Times New Roman" panose="02020603050405020304" pitchFamily="18" charset="0"/>
                <a:cs typeface="Times New Roman" panose="02020603050405020304" pitchFamily="18" charset="0"/>
              </a:rPr>
              <a:t>Глина, суглинок кирпичные</a:t>
            </a:r>
          </a:p>
          <a:p>
            <a:pPr indent="450000" algn="just"/>
            <a:r>
              <a:rPr lang="ru-RU" sz="1500" b="1" dirty="0" err="1">
                <a:solidFill>
                  <a:srgbClr val="002060"/>
                </a:solidFill>
                <a:latin typeface="Times New Roman" panose="02020603050405020304" pitchFamily="18" charset="0"/>
                <a:cs typeface="Times New Roman" panose="02020603050405020304" pitchFamily="18" charset="0"/>
              </a:rPr>
              <a:t>Большеодерское</a:t>
            </a:r>
            <a:r>
              <a:rPr lang="ru-RU" sz="1500" b="1" dirty="0">
                <a:solidFill>
                  <a:srgbClr val="002060"/>
                </a:solidFill>
                <a:latin typeface="Times New Roman" panose="02020603050405020304" pitchFamily="18" charset="0"/>
                <a:cs typeface="Times New Roman" panose="02020603050405020304" pitchFamily="18" charset="0"/>
              </a:rPr>
              <a:t> месторождение. </a:t>
            </a:r>
            <a:r>
              <a:rPr lang="ru-RU" sz="1500" dirty="0">
                <a:latin typeface="Times New Roman" panose="02020603050405020304" pitchFamily="18" charset="0"/>
                <a:cs typeface="Times New Roman" panose="02020603050405020304" pitchFamily="18" charset="0"/>
              </a:rPr>
              <a:t>Расположено в 10 км на юго-запад от д. Нижний </a:t>
            </a:r>
            <a:r>
              <a:rPr lang="ru-RU" sz="1500" dirty="0" err="1">
                <a:latin typeface="Times New Roman" panose="02020603050405020304" pitchFamily="18" charset="0"/>
                <a:cs typeface="Times New Roman" panose="02020603050405020304" pitchFamily="18" charset="0"/>
              </a:rPr>
              <a:t>Бурбук</a:t>
            </a:r>
            <a:r>
              <a:rPr lang="ru-RU" sz="1500" dirty="0">
                <a:latin typeface="Times New Roman" panose="02020603050405020304" pitchFamily="18" charset="0"/>
                <a:cs typeface="Times New Roman" panose="02020603050405020304" pitchFamily="18" charset="0"/>
              </a:rPr>
              <a:t>, в 41 км от райцентра г. Тулуна, левый борт </a:t>
            </a:r>
            <a:r>
              <a:rPr lang="ru-RU" sz="1500" dirty="0" err="1">
                <a:latin typeface="Times New Roman" panose="02020603050405020304" pitchFamily="18" charset="0"/>
                <a:cs typeface="Times New Roman" panose="02020603050405020304" pitchFamily="18" charset="0"/>
              </a:rPr>
              <a:t>кл</a:t>
            </a:r>
            <a:r>
              <a:rPr lang="ru-RU" sz="1500" dirty="0">
                <a:latin typeface="Times New Roman" panose="02020603050405020304" pitchFamily="18" charset="0"/>
                <a:cs typeface="Times New Roman" panose="02020603050405020304" pitchFamily="18" charset="0"/>
              </a:rPr>
              <a:t>. Большой Одер. Связано с райцентром асфальтированной дорогой.</a:t>
            </a:r>
          </a:p>
          <a:p>
            <a:pPr indent="450000" algn="just"/>
            <a:r>
              <a:rPr lang="ru-RU" sz="1500" dirty="0">
                <a:latin typeface="Times New Roman" panose="02020603050405020304" pitchFamily="18" charset="0"/>
                <a:cs typeface="Times New Roman" panose="02020603050405020304" pitchFamily="18" charset="0"/>
              </a:rPr>
              <a:t>Балансовые запасы А+В+С1 - 966,7 тыс. куб. м, С2 - 1113,6 тыс. куб. м. По данным полузаводских испытаний пригодны для производства кирпича марки М-125. </a:t>
            </a:r>
          </a:p>
          <a:p>
            <a:pPr indent="450000" algn="just"/>
            <a:r>
              <a:rPr lang="ru-RU" sz="1500" b="1" dirty="0" err="1">
                <a:solidFill>
                  <a:srgbClr val="002060"/>
                </a:solidFill>
                <a:latin typeface="Times New Roman" panose="02020603050405020304" pitchFamily="18" charset="0"/>
                <a:cs typeface="Times New Roman" panose="02020603050405020304" pitchFamily="18" charset="0"/>
              </a:rPr>
              <a:t>Будаговское</a:t>
            </a:r>
            <a:r>
              <a:rPr lang="ru-RU" sz="1500" b="1" dirty="0">
                <a:solidFill>
                  <a:srgbClr val="002060"/>
                </a:solidFill>
                <a:latin typeface="Times New Roman" panose="02020603050405020304" pitchFamily="18" charset="0"/>
                <a:cs typeface="Times New Roman" panose="02020603050405020304" pitchFamily="18" charset="0"/>
              </a:rPr>
              <a:t> месторождение. </a:t>
            </a:r>
            <a:r>
              <a:rPr lang="ru-RU" sz="1500" dirty="0">
                <a:latin typeface="Times New Roman" panose="02020603050405020304" pitchFamily="18" charset="0"/>
                <a:cs typeface="Times New Roman" panose="02020603050405020304" pitchFamily="18" charset="0"/>
              </a:rPr>
              <a:t>Расположено в 25 км к северо-западу от ж/д ст. Тулун, в 2,5 км юго-восточнее ж/д ст. Будагово по обеим сторонам насыпи.</a:t>
            </a:r>
          </a:p>
          <a:p>
            <a:pPr indent="450000" algn="just"/>
            <a:r>
              <a:rPr lang="ru-RU" sz="1500" dirty="0">
                <a:latin typeface="Times New Roman" panose="02020603050405020304" pitchFamily="18" charset="0"/>
                <a:cs typeface="Times New Roman" panose="02020603050405020304" pitchFamily="18" charset="0"/>
              </a:rPr>
              <a:t>Запасы С1 - 438 тыс. куб. м. Сняты с баланса. Глина пригодна для производства обыкновенного полнотелого строительного кирпича и керамзита. </a:t>
            </a:r>
          </a:p>
          <a:p>
            <a:pPr indent="450000" algn="just"/>
            <a:r>
              <a:rPr lang="ru-RU" sz="1500" b="1" dirty="0" err="1">
                <a:solidFill>
                  <a:srgbClr val="002060"/>
                </a:solidFill>
                <a:latin typeface="Times New Roman" panose="02020603050405020304" pitchFamily="18" charset="0"/>
                <a:cs typeface="Times New Roman" panose="02020603050405020304" pitchFamily="18" charset="0"/>
              </a:rPr>
              <a:t>Евдокимовское</a:t>
            </a:r>
            <a:r>
              <a:rPr lang="ru-RU" sz="1500" b="1" dirty="0">
                <a:solidFill>
                  <a:srgbClr val="002060"/>
                </a:solidFill>
                <a:latin typeface="Times New Roman" panose="02020603050405020304" pitchFamily="18" charset="0"/>
                <a:cs typeface="Times New Roman" panose="02020603050405020304" pitchFamily="18" charset="0"/>
              </a:rPr>
              <a:t> месторождение. </a:t>
            </a:r>
            <a:r>
              <a:rPr lang="ru-RU" sz="1500" dirty="0">
                <a:latin typeface="Times New Roman" panose="02020603050405020304" pitchFamily="18" charset="0"/>
                <a:cs typeface="Times New Roman" panose="02020603050405020304" pitchFamily="18" charset="0"/>
              </a:rPr>
              <a:t>Расположено на западной окраине  д. Евдокимова, в 37 км от г. Тулуна и связано с ним асфальтированной дорогой.</a:t>
            </a:r>
          </a:p>
          <a:p>
            <a:pPr indent="450000" algn="just"/>
            <a:r>
              <a:rPr lang="ru-RU" sz="1500" dirty="0">
                <a:latin typeface="Times New Roman" panose="02020603050405020304" pitchFamily="18" charset="0"/>
                <a:cs typeface="Times New Roman" panose="02020603050405020304" pitchFamily="18" charset="0"/>
              </a:rPr>
              <a:t>Балансовые запасы А+В+С1 – 504,1 тыс. куб. м., С2- 437,1 тыс. куб. м. По данным лабораторных технологических проб пригодны для производства кирпича марки М-125.</a:t>
            </a:r>
          </a:p>
        </p:txBody>
      </p:sp>
    </p:spTree>
    <p:extLst>
      <p:ext uri="{BB962C8B-B14F-4D97-AF65-F5344CB8AC3E}">
        <p14:creationId xmlns:p14="http://schemas.microsoft.com/office/powerpoint/2010/main" val="855794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25</a:t>
            </a:fld>
            <a:endParaRPr lang="ru-RU" sz="1200" dirty="0">
              <a:latin typeface="Times New Roman" panose="02020603050405020304" pitchFamily="18" charset="0"/>
              <a:cs typeface="Times New Roman" panose="02020603050405020304" pitchFamily="18" charset="0"/>
            </a:endParaRPr>
          </a:p>
        </p:txBody>
      </p:sp>
      <p:sp>
        <p:nvSpPr>
          <p:cNvPr id="7" name="Объект 2"/>
          <p:cNvSpPr txBox="1">
            <a:spLocks/>
          </p:cNvSpPr>
          <p:nvPr/>
        </p:nvSpPr>
        <p:spPr>
          <a:xfrm>
            <a:off x="1043608" y="0"/>
            <a:ext cx="7776864" cy="6858000"/>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None/>
            </a:pPr>
            <a:r>
              <a:rPr lang="ru-RU" sz="1500" b="1" dirty="0" err="1">
                <a:solidFill>
                  <a:srgbClr val="002060"/>
                </a:solidFill>
                <a:latin typeface="Times New Roman" panose="02020603050405020304" pitchFamily="18" charset="0"/>
                <a:cs typeface="Times New Roman" panose="02020603050405020304" pitchFamily="18" charset="0"/>
              </a:rPr>
              <a:t>Едогонское</a:t>
            </a:r>
            <a:r>
              <a:rPr lang="ru-RU" sz="1500" b="1" dirty="0">
                <a:solidFill>
                  <a:srgbClr val="002060"/>
                </a:solidFill>
                <a:latin typeface="Times New Roman" panose="02020603050405020304" pitchFamily="18" charset="0"/>
                <a:cs typeface="Times New Roman" panose="02020603050405020304" pitchFamily="18" charset="0"/>
              </a:rPr>
              <a:t> месторождение. </a:t>
            </a:r>
            <a:r>
              <a:rPr lang="ru-RU" sz="1500" dirty="0">
                <a:latin typeface="Times New Roman" panose="02020603050405020304" pitchFamily="18" charset="0"/>
                <a:cs typeface="Times New Roman" panose="02020603050405020304" pitchFamily="18" charset="0"/>
              </a:rPr>
              <a:t>Расположено в 1,2 км северо-восточнее с. </a:t>
            </a:r>
            <a:r>
              <a:rPr lang="ru-RU" sz="1500" dirty="0" err="1">
                <a:latin typeface="Times New Roman" panose="02020603050405020304" pitchFamily="18" charset="0"/>
                <a:cs typeface="Times New Roman" panose="02020603050405020304" pitchFamily="18" charset="0"/>
              </a:rPr>
              <a:t>Едогон</a:t>
            </a:r>
            <a:r>
              <a:rPr lang="ru-RU" sz="1500" dirty="0">
                <a:latin typeface="Times New Roman" panose="02020603050405020304" pitchFamily="18" charset="0"/>
                <a:cs typeface="Times New Roman" panose="02020603050405020304" pitchFamily="18" charset="0"/>
              </a:rPr>
              <a:t>, на левом склоне р. </a:t>
            </a:r>
            <a:r>
              <a:rPr lang="ru-RU" sz="1500" dirty="0" err="1">
                <a:latin typeface="Times New Roman" panose="02020603050405020304" pitchFamily="18" charset="0"/>
                <a:cs typeface="Times New Roman" panose="02020603050405020304" pitchFamily="18" charset="0"/>
              </a:rPr>
              <a:t>Едогон</a:t>
            </a:r>
            <a:r>
              <a:rPr lang="ru-RU" sz="1500" dirty="0">
                <a:latin typeface="Times New Roman" panose="02020603050405020304" pitchFamily="18" charset="0"/>
                <a:cs typeface="Times New Roman" panose="02020603050405020304" pitchFamily="18" charset="0"/>
              </a:rPr>
              <a:t>. С г. Тулуном связано асфальтированной дорогой.</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Балансовые запасы А+В+С1 - 1227,2 тыс. куб. м, С2 - 595,8 тыс. куб. м.</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Ермаковское месторождение. </a:t>
            </a:r>
            <a:r>
              <a:rPr lang="ru-RU" sz="1500" dirty="0">
                <a:latin typeface="Times New Roman" panose="02020603050405020304" pitchFamily="18" charset="0"/>
                <a:cs typeface="Times New Roman" panose="02020603050405020304" pitchFamily="18" charset="0"/>
              </a:rPr>
              <a:t>Расположено в 12 км к северо-востоку от г. Тулуна. </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Балансовые запасы А+В+С1 - 1749 тыс. куб. м.</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Суглинки пригодны для производства обыкновенного строительного кирпича марки 100 и 125. </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Икейское месторождение. </a:t>
            </a:r>
            <a:r>
              <a:rPr lang="ru-RU" sz="1500" dirty="0">
                <a:latin typeface="Times New Roman" panose="02020603050405020304" pitchFamily="18" charset="0"/>
                <a:cs typeface="Times New Roman" panose="02020603050405020304" pitchFamily="18" charset="0"/>
              </a:rPr>
              <a:t>Расположено в 4 км к северо-востоку от с. </a:t>
            </a:r>
            <a:r>
              <a:rPr lang="ru-RU" sz="1500" dirty="0" err="1">
                <a:latin typeface="Times New Roman" panose="02020603050405020304" pitchFamily="18" charset="0"/>
                <a:cs typeface="Times New Roman" panose="02020603050405020304" pitchFamily="18" charset="0"/>
              </a:rPr>
              <a:t>Икей</a:t>
            </a:r>
            <a:r>
              <a:rPr lang="ru-RU" sz="1500" dirty="0">
                <a:latin typeface="Times New Roman" panose="02020603050405020304" pitchFamily="18" charset="0"/>
                <a:cs typeface="Times New Roman" panose="02020603050405020304" pitchFamily="18" charset="0"/>
              </a:rPr>
              <a:t>, в 70 км к юго-западу от г. Тулуна. </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Балансовые запасы А+В - 149 тыс. м3.</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В естественном состоянии суглинки пригодны для производства кирпича марки 75 и 100.</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Месторождение </a:t>
            </a:r>
            <a:r>
              <a:rPr lang="ru-RU" sz="1500" b="1" dirty="0" err="1">
                <a:solidFill>
                  <a:srgbClr val="002060"/>
                </a:solidFill>
                <a:latin typeface="Times New Roman" panose="02020603050405020304" pitchFamily="18" charset="0"/>
                <a:cs typeface="Times New Roman" panose="02020603050405020304" pitchFamily="18" charset="0"/>
              </a:rPr>
              <a:t>Курзан</a:t>
            </a:r>
            <a:r>
              <a:rPr lang="ru-RU" sz="1500" b="1" dirty="0">
                <a:solidFill>
                  <a:srgbClr val="002060"/>
                </a:solidFill>
                <a:latin typeface="Times New Roman" panose="02020603050405020304" pitchFamily="18" charset="0"/>
                <a:cs typeface="Times New Roman" panose="02020603050405020304" pitchFamily="18" charset="0"/>
              </a:rPr>
              <a:t>-Трактовое. </a:t>
            </a:r>
            <a:r>
              <a:rPr lang="ru-RU" sz="1500" dirty="0">
                <a:latin typeface="Times New Roman" panose="02020603050405020304" pitchFamily="18" charset="0"/>
                <a:cs typeface="Times New Roman" panose="02020603050405020304" pitchFamily="18" charset="0"/>
              </a:rPr>
              <a:t>Расположено в 5 км к юго-востоку от ж/д ст. Будагово, в 2 км от ж/д полотна.</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Запасы А+В+С1 - 670 тыс. куб. м. Глина пригодна для производства обыкновенного полнотелого строительного кирпича.</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Петровское месторождение. </a:t>
            </a:r>
            <a:r>
              <a:rPr lang="ru-RU" sz="1500" dirty="0">
                <a:solidFill>
                  <a:schemeClr val="tx2"/>
                </a:solidFill>
                <a:latin typeface="Times New Roman" panose="02020603050405020304" pitchFamily="18" charset="0"/>
                <a:cs typeface="Times New Roman" panose="02020603050405020304" pitchFamily="18" charset="0"/>
              </a:rPr>
              <a:t>Расположено в 28 км на юго-запад от г. Тулуна на северо-западной окраине д. Петровск. Связано с г. Тулуном асфальтированной дорогой.</a:t>
            </a:r>
          </a:p>
          <a:p>
            <a:pPr marL="0" indent="450000" algn="just">
              <a:spcBef>
                <a:spcPts val="0"/>
              </a:spcBef>
              <a:spcAft>
                <a:spcPts val="0"/>
              </a:spcAft>
              <a:buNone/>
            </a:pPr>
            <a:r>
              <a:rPr lang="ru-RU" sz="1500" dirty="0">
                <a:solidFill>
                  <a:schemeClr val="tx2"/>
                </a:solidFill>
                <a:latin typeface="Times New Roman" panose="02020603050405020304" pitchFamily="18" charset="0"/>
                <a:cs typeface="Times New Roman" panose="02020603050405020304" pitchFamily="18" charset="0"/>
              </a:rPr>
              <a:t>Балансовые запасы А+В+С1 - 1014,3 тыс. куб. м., С2 - 843,5 тыс. куб. м. По данным полузаводских испытаний пригодны для производства кирпича марки М-125 </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Тулунское месторождение. </a:t>
            </a:r>
            <a:r>
              <a:rPr lang="ru-RU" sz="1500" dirty="0">
                <a:solidFill>
                  <a:schemeClr val="tx2"/>
                </a:solidFill>
                <a:latin typeface="Times New Roman" panose="02020603050405020304" pitchFamily="18" charset="0"/>
                <a:cs typeface="Times New Roman" panose="02020603050405020304" pitchFamily="18" charset="0"/>
              </a:rPr>
              <a:t>Расположено в 4-5 км к югу от ж/д ст. Тулун на окраине г. Тулуна.</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Балансовые запасы А+В+С1 - 1290 тыс. куб. м.</a:t>
            </a:r>
          </a:p>
          <a:p>
            <a:pPr marL="0" indent="450000" algn="just">
              <a:spcBef>
                <a:spcPts val="0"/>
              </a:spcBef>
              <a:spcAft>
                <a:spcPts val="0"/>
              </a:spcAft>
              <a:buNone/>
            </a:pPr>
            <a:r>
              <a:rPr lang="ru-RU" sz="1500" b="1" dirty="0" err="1">
                <a:solidFill>
                  <a:srgbClr val="002060"/>
                </a:solidFill>
                <a:latin typeface="Times New Roman" panose="02020603050405020304" pitchFamily="18" charset="0"/>
                <a:cs typeface="Times New Roman" panose="02020603050405020304" pitchFamily="18" charset="0"/>
              </a:rPr>
              <a:t>Утайское</a:t>
            </a:r>
            <a:r>
              <a:rPr lang="ru-RU" sz="1500" b="1" dirty="0">
                <a:solidFill>
                  <a:srgbClr val="002060"/>
                </a:solidFill>
                <a:latin typeface="Times New Roman" panose="02020603050405020304" pitchFamily="18" charset="0"/>
                <a:cs typeface="Times New Roman" panose="02020603050405020304" pitchFamily="18" charset="0"/>
              </a:rPr>
              <a:t> месторождение. </a:t>
            </a:r>
            <a:r>
              <a:rPr lang="ru-RU" sz="1500" dirty="0">
                <a:latin typeface="Times New Roman" panose="02020603050405020304" pitchFamily="18" charset="0"/>
                <a:cs typeface="Times New Roman" panose="02020603050405020304" pitchFamily="18" charset="0"/>
              </a:rPr>
              <a:t>Расположено в 8 км северо-западнее от г. Тулуна, в 1,3 км от п. Утай, в 1 км к северу от Транссибирской ж/д магистрали.</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Балансовые запасы А+В+С1 - 978,5 тыс. куб. м, С2 - 1572,5 тыс. куб. м. </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Пригодны для изготовления кирпича марки М-125</a:t>
            </a:r>
            <a:r>
              <a:rPr lang="ru-RU" sz="1500" dirty="0" smtClean="0">
                <a:latin typeface="Times New Roman" panose="02020603050405020304" pitchFamily="18" charset="0"/>
                <a:cs typeface="Times New Roman" panose="02020603050405020304" pitchFamily="18" charset="0"/>
              </a:rPr>
              <a:t>.</a:t>
            </a:r>
            <a:endParaRPr lang="ru-RU"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526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115616" y="0"/>
            <a:ext cx="7704856" cy="6858000"/>
          </a:xfrm>
        </p:spPr>
        <p:txBody>
          <a:bodyPr>
            <a:noAutofit/>
          </a:bodyPr>
          <a:lstStyle/>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Месторождение </a:t>
            </a:r>
            <a:r>
              <a:rPr lang="ru-RU" sz="1500" b="1" dirty="0" err="1">
                <a:solidFill>
                  <a:srgbClr val="002060"/>
                </a:solidFill>
                <a:latin typeface="Times New Roman" panose="02020603050405020304" pitchFamily="18" charset="0"/>
                <a:cs typeface="Times New Roman" panose="02020603050405020304" pitchFamily="18" charset="0"/>
              </a:rPr>
              <a:t>Утайское</a:t>
            </a:r>
            <a:r>
              <a:rPr lang="ru-RU" sz="1500" b="1" dirty="0">
                <a:solidFill>
                  <a:srgbClr val="002060"/>
                </a:solidFill>
                <a:latin typeface="Times New Roman" panose="02020603050405020304" pitchFamily="18" charset="0"/>
                <a:cs typeface="Times New Roman" panose="02020603050405020304" pitchFamily="18" charset="0"/>
              </a:rPr>
              <a:t> 1. </a:t>
            </a:r>
            <a:r>
              <a:rPr lang="ru-RU" sz="1500" dirty="0">
                <a:solidFill>
                  <a:schemeClr val="tx2"/>
                </a:solidFill>
                <a:latin typeface="Times New Roman" panose="02020603050405020304" pitchFamily="18" charset="0"/>
                <a:cs typeface="Times New Roman" panose="02020603050405020304" pitchFamily="18" charset="0"/>
              </a:rPr>
              <a:t>Расположено в 2,5 км северо-западнее ж/д ст. </a:t>
            </a:r>
            <a:r>
              <a:rPr lang="ru-RU" sz="1500" dirty="0" err="1">
                <a:solidFill>
                  <a:schemeClr val="tx2"/>
                </a:solidFill>
                <a:latin typeface="Times New Roman" panose="02020603050405020304" pitchFamily="18" charset="0"/>
                <a:cs typeface="Times New Roman" panose="02020603050405020304" pitchFamily="18" charset="0"/>
              </a:rPr>
              <a:t>Утай</a:t>
            </a:r>
            <a:r>
              <a:rPr lang="ru-RU" sz="1500" dirty="0">
                <a:solidFill>
                  <a:schemeClr val="tx2"/>
                </a:solidFill>
                <a:latin typeface="Times New Roman" panose="02020603050405020304" pitchFamily="18" charset="0"/>
                <a:cs typeface="Times New Roman" panose="02020603050405020304" pitchFamily="18" charset="0"/>
              </a:rPr>
              <a:t>, по шоссейной дороге на с. </a:t>
            </a:r>
            <a:r>
              <a:rPr lang="ru-RU" sz="1500" dirty="0" err="1">
                <a:solidFill>
                  <a:schemeClr val="tx2"/>
                </a:solidFill>
                <a:latin typeface="Times New Roman" panose="02020603050405020304" pitchFamily="18" charset="0"/>
                <a:cs typeface="Times New Roman" panose="02020603050405020304" pitchFamily="18" charset="0"/>
              </a:rPr>
              <a:t>Умыган</a:t>
            </a:r>
            <a:r>
              <a:rPr lang="ru-RU" sz="1500" dirty="0">
                <a:solidFill>
                  <a:schemeClr val="tx2"/>
                </a:solidFill>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500" dirty="0">
                <a:solidFill>
                  <a:schemeClr val="tx2"/>
                </a:solidFill>
                <a:latin typeface="Times New Roman" panose="02020603050405020304" pitchFamily="18" charset="0"/>
                <a:cs typeface="Times New Roman" panose="02020603050405020304" pitchFamily="18" charset="0"/>
              </a:rPr>
              <a:t>Запасы С1 - 260 тыс. куб. м.</a:t>
            </a:r>
          </a:p>
          <a:p>
            <a:pPr marL="0" indent="450000" algn="just">
              <a:spcBef>
                <a:spcPts val="0"/>
              </a:spcBef>
              <a:spcAft>
                <a:spcPts val="0"/>
              </a:spcAft>
              <a:buNone/>
            </a:pPr>
            <a:r>
              <a:rPr lang="ru-RU" sz="1500" dirty="0">
                <a:solidFill>
                  <a:schemeClr val="tx2"/>
                </a:solidFill>
                <a:latin typeface="Times New Roman" panose="02020603050405020304" pitchFamily="18" charset="0"/>
                <a:cs typeface="Times New Roman" panose="02020603050405020304" pitchFamily="18" charset="0"/>
              </a:rPr>
              <a:t>По заключению ГИКИ глина может использоваться для производства строительного кирпича. Местное население использует красную глину для покраски помещений.</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Месторождение </a:t>
            </a:r>
            <a:r>
              <a:rPr lang="ru-RU" sz="1500" b="1" dirty="0" err="1">
                <a:solidFill>
                  <a:srgbClr val="002060"/>
                </a:solidFill>
                <a:latin typeface="Times New Roman" panose="02020603050405020304" pitchFamily="18" charset="0"/>
                <a:cs typeface="Times New Roman" panose="02020603050405020304" pitchFamily="18" charset="0"/>
              </a:rPr>
              <a:t>Утайское</a:t>
            </a:r>
            <a:r>
              <a:rPr lang="ru-RU" sz="1500" b="1" dirty="0">
                <a:solidFill>
                  <a:srgbClr val="002060"/>
                </a:solidFill>
                <a:latin typeface="Times New Roman" panose="02020603050405020304" pitchFamily="18" charset="0"/>
                <a:cs typeface="Times New Roman" panose="02020603050405020304" pitchFamily="18" charset="0"/>
              </a:rPr>
              <a:t> 2. </a:t>
            </a:r>
            <a:r>
              <a:rPr lang="ru-RU" sz="1500" dirty="0">
                <a:solidFill>
                  <a:schemeClr val="tx2"/>
                </a:solidFill>
                <a:latin typeface="Times New Roman" panose="02020603050405020304" pitchFamily="18" charset="0"/>
                <a:cs typeface="Times New Roman" panose="02020603050405020304" pitchFamily="18" charset="0"/>
              </a:rPr>
              <a:t>Расположено в 4,5 км к востоку от с. </a:t>
            </a:r>
            <a:r>
              <a:rPr lang="ru-RU" sz="1500" dirty="0" err="1">
                <a:solidFill>
                  <a:schemeClr val="tx2"/>
                </a:solidFill>
                <a:latin typeface="Times New Roman" panose="02020603050405020304" pitchFamily="18" charset="0"/>
                <a:cs typeface="Times New Roman" panose="02020603050405020304" pitchFamily="18" charset="0"/>
              </a:rPr>
              <a:t>Утай</a:t>
            </a:r>
            <a:r>
              <a:rPr lang="ru-RU" sz="1500" dirty="0">
                <a:solidFill>
                  <a:schemeClr val="tx2"/>
                </a:solidFill>
                <a:latin typeface="Times New Roman" panose="02020603050405020304" pitchFamily="18" charset="0"/>
                <a:cs typeface="Times New Roman" panose="02020603050405020304" pitchFamily="18" charset="0"/>
              </a:rPr>
              <a:t>, в 150 м южнее ж/д ст. </a:t>
            </a:r>
            <a:r>
              <a:rPr lang="ru-RU" sz="1500" dirty="0" err="1">
                <a:solidFill>
                  <a:schemeClr val="tx2"/>
                </a:solidFill>
                <a:latin typeface="Times New Roman" panose="02020603050405020304" pitchFamily="18" charset="0"/>
                <a:cs typeface="Times New Roman" panose="02020603050405020304" pitchFamily="18" charset="0"/>
              </a:rPr>
              <a:t>Утай</a:t>
            </a:r>
            <a:r>
              <a:rPr lang="ru-RU" sz="1500" dirty="0">
                <a:solidFill>
                  <a:schemeClr val="tx2"/>
                </a:solidFill>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500" dirty="0">
                <a:solidFill>
                  <a:schemeClr val="tx2"/>
                </a:solidFill>
                <a:latin typeface="Times New Roman" panose="02020603050405020304" pitchFamily="18" charset="0"/>
                <a:cs typeface="Times New Roman" panose="02020603050405020304" pitchFamily="18" charset="0"/>
              </a:rPr>
              <a:t>Запасы С1 - 200 тыс. куб. м.</a:t>
            </a:r>
          </a:p>
          <a:p>
            <a:pPr marL="0" indent="450000" algn="just">
              <a:spcBef>
                <a:spcPts val="0"/>
              </a:spcBef>
              <a:spcAft>
                <a:spcPts val="0"/>
              </a:spcAft>
              <a:buNone/>
            </a:pPr>
            <a:r>
              <a:rPr lang="ru-RU" sz="1500" dirty="0">
                <a:solidFill>
                  <a:schemeClr val="tx2"/>
                </a:solidFill>
                <a:latin typeface="Times New Roman" panose="02020603050405020304" pitchFamily="18" charset="0"/>
                <a:cs typeface="Times New Roman" panose="02020603050405020304" pitchFamily="18" charset="0"/>
              </a:rPr>
              <a:t>Глина пригодна для производства обыкновенного полнотелого строительного кирпича, черепицы и гончарных изделий. </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Месторождение </a:t>
            </a:r>
            <a:r>
              <a:rPr lang="ru-RU" sz="1500" b="1" dirty="0" err="1">
                <a:solidFill>
                  <a:srgbClr val="002060"/>
                </a:solidFill>
                <a:latin typeface="Times New Roman" panose="02020603050405020304" pitchFamily="18" charset="0"/>
                <a:cs typeface="Times New Roman" panose="02020603050405020304" pitchFamily="18" charset="0"/>
              </a:rPr>
              <a:t>Утайское</a:t>
            </a:r>
            <a:r>
              <a:rPr lang="ru-RU" sz="1500" b="1" dirty="0">
                <a:solidFill>
                  <a:srgbClr val="002060"/>
                </a:solidFill>
                <a:latin typeface="Times New Roman" panose="02020603050405020304" pitchFamily="18" charset="0"/>
                <a:cs typeface="Times New Roman" panose="02020603050405020304" pitchFamily="18" charset="0"/>
              </a:rPr>
              <a:t> 3. </a:t>
            </a:r>
            <a:r>
              <a:rPr lang="ru-RU" sz="1500" dirty="0">
                <a:solidFill>
                  <a:schemeClr val="tx2"/>
                </a:solidFill>
                <a:latin typeface="Times New Roman" panose="02020603050405020304" pitchFamily="18" charset="0"/>
                <a:cs typeface="Times New Roman" panose="02020603050405020304" pitchFamily="18" charset="0"/>
              </a:rPr>
              <a:t>Расположено в 12 км к северо-востоку от ж/д ст. </a:t>
            </a:r>
            <a:r>
              <a:rPr lang="ru-RU" sz="1500" dirty="0" err="1">
                <a:solidFill>
                  <a:schemeClr val="tx2"/>
                </a:solidFill>
                <a:latin typeface="Times New Roman" panose="02020603050405020304" pitchFamily="18" charset="0"/>
                <a:cs typeface="Times New Roman" panose="02020603050405020304" pitchFamily="18" charset="0"/>
              </a:rPr>
              <a:t>Утай</a:t>
            </a:r>
            <a:r>
              <a:rPr lang="ru-RU" sz="1500" dirty="0">
                <a:solidFill>
                  <a:schemeClr val="tx2"/>
                </a:solidFill>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500" dirty="0">
                <a:solidFill>
                  <a:schemeClr val="tx2"/>
                </a:solidFill>
                <a:latin typeface="Times New Roman" panose="02020603050405020304" pitchFamily="18" charset="0"/>
                <a:cs typeface="Times New Roman" panose="02020603050405020304" pitchFamily="18" charset="0"/>
              </a:rPr>
              <a:t>Запасы С1 - 860 тыс. куб. м.</a:t>
            </a:r>
          </a:p>
          <a:p>
            <a:pPr marL="0" indent="450000" algn="just">
              <a:spcBef>
                <a:spcPts val="0"/>
              </a:spcBef>
              <a:spcAft>
                <a:spcPts val="0"/>
              </a:spcAft>
              <a:buNone/>
            </a:pPr>
            <a:r>
              <a:rPr lang="ru-RU" sz="1500" dirty="0">
                <a:solidFill>
                  <a:schemeClr val="tx2"/>
                </a:solidFill>
                <a:latin typeface="Times New Roman" panose="02020603050405020304" pitchFamily="18" charset="0"/>
                <a:cs typeface="Times New Roman" panose="02020603050405020304" pitchFamily="18" charset="0"/>
              </a:rPr>
              <a:t>Глина пригодна для производства обыкновенного полнотелого строительного кирпича, черепицы и гончарных изделий. </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Участок 16.</a:t>
            </a:r>
            <a:r>
              <a:rPr lang="ru-RU" sz="1500" dirty="0">
                <a:solidFill>
                  <a:schemeClr val="tx2"/>
                </a:solidFill>
                <a:latin typeface="Times New Roman" panose="02020603050405020304" pitchFamily="18" charset="0"/>
                <a:cs typeface="Times New Roman" panose="02020603050405020304" pitchFamily="18" charset="0"/>
              </a:rPr>
              <a:t> Расположен в 30 км к северо-востоку от пос. </a:t>
            </a:r>
            <a:r>
              <a:rPr lang="ru-RU" sz="1500" dirty="0" err="1">
                <a:solidFill>
                  <a:schemeClr val="tx2"/>
                </a:solidFill>
                <a:latin typeface="Times New Roman" panose="02020603050405020304" pitchFamily="18" charset="0"/>
                <a:cs typeface="Times New Roman" panose="02020603050405020304" pitchFamily="18" charset="0"/>
              </a:rPr>
              <a:t>Белозиминск</a:t>
            </a:r>
            <a:r>
              <a:rPr lang="ru-RU" sz="1500" dirty="0">
                <a:solidFill>
                  <a:schemeClr val="tx2"/>
                </a:solidFill>
                <a:latin typeface="Times New Roman" panose="02020603050405020304" pitchFamily="18" charset="0"/>
                <a:cs typeface="Times New Roman" panose="02020603050405020304" pitchFamily="18" charset="0"/>
              </a:rPr>
              <a:t>, в 85 км юго-западнее от ж/д ст. Тулун.</a:t>
            </a:r>
          </a:p>
          <a:p>
            <a:pPr marL="0" indent="450000" algn="just">
              <a:spcBef>
                <a:spcPts val="0"/>
              </a:spcBef>
              <a:spcAft>
                <a:spcPts val="0"/>
              </a:spcAft>
              <a:buNone/>
            </a:pPr>
            <a:r>
              <a:rPr lang="ru-RU" sz="1500" dirty="0">
                <a:solidFill>
                  <a:schemeClr val="tx2"/>
                </a:solidFill>
                <a:latin typeface="Times New Roman" panose="02020603050405020304" pitchFamily="18" charset="0"/>
                <a:cs typeface="Times New Roman" panose="02020603050405020304" pitchFamily="18" charset="0"/>
              </a:rPr>
              <a:t>Запасы С1 - 2403 тыс. куб. м. Глина при условии добавки </a:t>
            </a:r>
            <a:r>
              <a:rPr lang="ru-RU" sz="1500" dirty="0" err="1">
                <a:solidFill>
                  <a:schemeClr val="tx2"/>
                </a:solidFill>
                <a:latin typeface="Times New Roman" panose="02020603050405020304" pitchFamily="18" charset="0"/>
                <a:cs typeface="Times New Roman" panose="02020603050405020304" pitchFamily="18" charset="0"/>
              </a:rPr>
              <a:t>отощителя</a:t>
            </a:r>
            <a:r>
              <a:rPr lang="ru-RU" sz="1500" dirty="0">
                <a:solidFill>
                  <a:schemeClr val="tx2"/>
                </a:solidFill>
                <a:latin typeface="Times New Roman" panose="02020603050405020304" pitchFamily="18" charset="0"/>
                <a:cs typeface="Times New Roman" panose="02020603050405020304" pitchFamily="18" charset="0"/>
              </a:rPr>
              <a:t> в количестве 25 % (опилки) может быть пригодна для производства кирпича марки 150 и гончарно-черепичных изделий.</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Участок 4. </a:t>
            </a:r>
            <a:r>
              <a:rPr lang="ru-RU" sz="1500" dirty="0">
                <a:solidFill>
                  <a:schemeClr val="tx2"/>
                </a:solidFill>
                <a:latin typeface="Times New Roman" panose="02020603050405020304" pitchFamily="18" charset="0"/>
                <a:cs typeface="Times New Roman" panose="02020603050405020304" pitchFamily="18" charset="0"/>
              </a:rPr>
              <a:t>Расположен в долине р. Белая Зима, непосредственно в районе пос. </a:t>
            </a:r>
            <a:r>
              <a:rPr lang="ru-RU" sz="1500" dirty="0" err="1">
                <a:solidFill>
                  <a:schemeClr val="tx2"/>
                </a:solidFill>
                <a:latin typeface="Times New Roman" panose="02020603050405020304" pitchFamily="18" charset="0"/>
                <a:cs typeface="Times New Roman" panose="02020603050405020304" pitchFamily="18" charset="0"/>
              </a:rPr>
              <a:t>Белозиминск</a:t>
            </a:r>
            <a:r>
              <a:rPr lang="ru-RU" sz="1500" dirty="0">
                <a:solidFill>
                  <a:schemeClr val="tx2"/>
                </a:solidFill>
                <a:latin typeface="Times New Roman" panose="02020603050405020304" pitchFamily="18" charset="0"/>
                <a:cs typeface="Times New Roman" panose="02020603050405020304" pitchFamily="18" charset="0"/>
              </a:rPr>
              <a:t>. В 113 км к юго-западу от ж/д ст. Тулун.</a:t>
            </a:r>
          </a:p>
          <a:p>
            <a:pPr marL="0" indent="450000" algn="just">
              <a:spcBef>
                <a:spcPts val="0"/>
              </a:spcBef>
              <a:spcAft>
                <a:spcPts val="0"/>
              </a:spcAft>
              <a:buNone/>
            </a:pPr>
            <a:r>
              <a:rPr lang="ru-RU" sz="1500" dirty="0">
                <a:solidFill>
                  <a:schemeClr val="tx2"/>
                </a:solidFill>
                <a:latin typeface="Times New Roman" panose="02020603050405020304" pitchFamily="18" charset="0"/>
                <a:cs typeface="Times New Roman" panose="02020603050405020304" pitchFamily="18" charset="0"/>
              </a:rPr>
              <a:t>Запасы С1 - 582 тыс. куб. м. В естественном состоянии пригодны для производства кирпича марки 100 и 150</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Шерагульское месторождение. </a:t>
            </a:r>
            <a:r>
              <a:rPr lang="ru-RU" sz="1500" dirty="0">
                <a:solidFill>
                  <a:schemeClr val="tx2"/>
                </a:solidFill>
                <a:latin typeface="Times New Roman" panose="02020603050405020304" pitchFamily="18" charset="0"/>
                <a:cs typeface="Times New Roman" panose="02020603050405020304" pitchFamily="18" charset="0"/>
              </a:rPr>
              <a:t>Расположено в 0,5 км к западу от с. Шерагул, в 25 км к юго-востоку от г. Тулуна.</a:t>
            </a:r>
          </a:p>
          <a:p>
            <a:pPr marL="0" indent="450000" algn="just">
              <a:spcBef>
                <a:spcPts val="0"/>
              </a:spcBef>
              <a:spcAft>
                <a:spcPts val="0"/>
              </a:spcAft>
              <a:buNone/>
            </a:pPr>
            <a:r>
              <a:rPr lang="ru-RU" sz="1500" dirty="0">
                <a:solidFill>
                  <a:schemeClr val="tx2"/>
                </a:solidFill>
                <a:latin typeface="Times New Roman" panose="02020603050405020304" pitchFamily="18" charset="0"/>
                <a:cs typeface="Times New Roman" panose="02020603050405020304" pitchFamily="18" charset="0"/>
              </a:rPr>
              <a:t>Балансовые запасы А+В+С1 - 827,2 тыс. куб. м. Сырье соответствует ГОСТ 530-80 и пригодно для изготовления кирпича марки М-125. </a:t>
            </a:r>
            <a:endParaRPr lang="ru-RU" sz="1400" dirty="0">
              <a:solidFill>
                <a:schemeClr val="tx2"/>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26</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6065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971600" y="0"/>
            <a:ext cx="7848872" cy="4149080"/>
          </a:xfrm>
        </p:spPr>
        <p:txBody>
          <a:bodyPr>
            <a:noAutofit/>
          </a:bodyPr>
          <a:lstStyle/>
          <a:p>
            <a:pPr marL="0" indent="450000" algn="just">
              <a:spcBef>
                <a:spcPts val="0"/>
              </a:spcBef>
              <a:spcAft>
                <a:spcPts val="0"/>
              </a:spcAft>
              <a:buNone/>
            </a:pPr>
            <a:r>
              <a:rPr lang="ru-RU" sz="1500" b="1" dirty="0" err="1">
                <a:solidFill>
                  <a:srgbClr val="002060"/>
                </a:solidFill>
                <a:latin typeface="Times New Roman" panose="02020603050405020304" pitchFamily="18" charset="0"/>
                <a:cs typeface="Times New Roman" panose="02020603050405020304" pitchFamily="18" charset="0"/>
              </a:rPr>
              <a:t>Альбинское</a:t>
            </a:r>
            <a:r>
              <a:rPr lang="ru-RU" sz="1500" b="1" dirty="0">
                <a:solidFill>
                  <a:srgbClr val="002060"/>
                </a:solidFill>
                <a:latin typeface="Times New Roman" panose="02020603050405020304" pitchFamily="18" charset="0"/>
                <a:cs typeface="Times New Roman" panose="02020603050405020304" pitchFamily="18" charset="0"/>
              </a:rPr>
              <a:t> проявление. </a:t>
            </a:r>
            <a:r>
              <a:rPr lang="ru-RU" sz="1500" dirty="0">
                <a:solidFill>
                  <a:schemeClr val="tx2"/>
                </a:solidFill>
                <a:latin typeface="Times New Roman" panose="02020603050405020304" pitchFamily="18" charset="0"/>
                <a:cs typeface="Times New Roman" panose="02020603050405020304" pitchFamily="18" charset="0"/>
              </a:rPr>
              <a:t>Расположено в 30 км северо-восточнее ж/д ст. и райцентра г. Тулуна, в 4 км севернее п. Альбин, вблизи шоссе и ЛЭП. Район экономически освоен слабо.</a:t>
            </a:r>
          </a:p>
          <a:p>
            <a:pPr marL="0" indent="450000" algn="just">
              <a:spcBef>
                <a:spcPts val="0"/>
              </a:spcBef>
              <a:spcAft>
                <a:spcPts val="0"/>
              </a:spcAft>
              <a:buNone/>
            </a:pPr>
            <a:r>
              <a:rPr lang="ru-RU" sz="1500" dirty="0">
                <a:solidFill>
                  <a:schemeClr val="tx2"/>
                </a:solidFill>
                <a:latin typeface="Times New Roman" panose="02020603050405020304" pitchFamily="18" charset="0"/>
                <a:cs typeface="Times New Roman" panose="02020603050405020304" pitchFamily="18" charset="0"/>
              </a:rPr>
              <a:t>Запасы не посчитывались.</a:t>
            </a:r>
          </a:p>
          <a:p>
            <a:pPr marL="0" indent="450000" algn="just">
              <a:spcBef>
                <a:spcPts val="0"/>
              </a:spcBef>
              <a:spcAft>
                <a:spcPts val="0"/>
              </a:spcAft>
              <a:buNone/>
            </a:pPr>
            <a:r>
              <a:rPr lang="ru-RU" sz="1500" dirty="0">
                <a:solidFill>
                  <a:schemeClr val="tx2"/>
                </a:solidFill>
                <a:latin typeface="Times New Roman" panose="02020603050405020304" pitchFamily="18" charset="0"/>
                <a:cs typeface="Times New Roman" panose="02020603050405020304" pitchFamily="18" charset="0"/>
              </a:rPr>
              <a:t>Установлена пригодность глины для производства тугоплавкого кирпича и изделий для наружной облицовки зданий.</a:t>
            </a:r>
          </a:p>
          <a:p>
            <a:pPr marL="0" indent="450000" algn="ctr">
              <a:spcBef>
                <a:spcPts val="0"/>
              </a:spcBef>
              <a:spcAft>
                <a:spcPts val="0"/>
              </a:spcAft>
              <a:buNone/>
            </a:pPr>
            <a:r>
              <a:rPr lang="ru-RU" sz="1600" b="1" dirty="0" smtClean="0">
                <a:solidFill>
                  <a:srgbClr val="C00000"/>
                </a:solidFill>
                <a:latin typeface="Times New Roman" panose="02020603050405020304" pitchFamily="18" charset="0"/>
                <a:cs typeface="Times New Roman" panose="02020603050405020304" pitchFamily="18" charset="0"/>
              </a:rPr>
              <a:t>Глина </a:t>
            </a:r>
            <a:r>
              <a:rPr lang="ru-RU" sz="1600" b="1" dirty="0">
                <a:solidFill>
                  <a:srgbClr val="C00000"/>
                </a:solidFill>
                <a:latin typeface="Times New Roman" panose="02020603050405020304" pitchFamily="18" charset="0"/>
                <a:cs typeface="Times New Roman" panose="02020603050405020304" pitchFamily="18" charset="0"/>
              </a:rPr>
              <a:t>керамзитовая</a:t>
            </a:r>
          </a:p>
          <a:p>
            <a:pPr marL="0" indent="450000" algn="just">
              <a:spcBef>
                <a:spcPts val="0"/>
              </a:spcBef>
              <a:spcAft>
                <a:spcPts val="0"/>
              </a:spcAft>
              <a:buNone/>
            </a:pPr>
            <a:r>
              <a:rPr lang="ru-RU" sz="1500" b="1" dirty="0" err="1">
                <a:solidFill>
                  <a:srgbClr val="002060"/>
                </a:solidFill>
                <a:latin typeface="Times New Roman" panose="02020603050405020304" pitchFamily="18" charset="0"/>
                <a:cs typeface="Times New Roman" panose="02020603050405020304" pitchFamily="18" charset="0"/>
              </a:rPr>
              <a:t>Тагнинское</a:t>
            </a:r>
            <a:r>
              <a:rPr lang="ru-RU" sz="1500" b="1" dirty="0">
                <a:solidFill>
                  <a:srgbClr val="002060"/>
                </a:solidFill>
                <a:latin typeface="Times New Roman" panose="02020603050405020304" pitchFamily="18" charset="0"/>
                <a:cs typeface="Times New Roman" panose="02020603050405020304" pitchFamily="18" charset="0"/>
              </a:rPr>
              <a:t> месторождение. </a:t>
            </a:r>
            <a:r>
              <a:rPr lang="ru-RU" sz="1500" dirty="0">
                <a:latin typeface="Times New Roman" panose="02020603050405020304" pitchFamily="18" charset="0"/>
                <a:cs typeface="Times New Roman" panose="02020603050405020304" pitchFamily="18" charset="0"/>
              </a:rPr>
              <a:t>Расположено в 87 км к югу от г. Тулуна и в 30 км к северу от п. </a:t>
            </a:r>
            <a:r>
              <a:rPr lang="ru-RU" sz="1500" dirty="0" err="1">
                <a:latin typeface="Times New Roman" panose="02020603050405020304" pitchFamily="18" charset="0"/>
                <a:cs typeface="Times New Roman" panose="02020603050405020304" pitchFamily="18" charset="0"/>
              </a:rPr>
              <a:t>Белозиминск</a:t>
            </a:r>
            <a:r>
              <a:rPr lang="ru-RU" sz="1500" dirty="0">
                <a:latin typeface="Times New Roman" panose="02020603050405020304" pitchFamily="18" charset="0"/>
                <a:cs typeface="Times New Roman" panose="02020603050405020304" pitchFamily="18" charset="0"/>
              </a:rPr>
              <a:t> на правом берегу р. </a:t>
            </a:r>
            <a:r>
              <a:rPr lang="ru-RU" sz="1500" dirty="0" err="1">
                <a:latin typeface="Times New Roman" panose="02020603050405020304" pitchFamily="18" charset="0"/>
                <a:cs typeface="Times New Roman" panose="02020603050405020304" pitchFamily="18" charset="0"/>
              </a:rPr>
              <a:t>Кирейская</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Тагна</a:t>
            </a:r>
            <a:r>
              <a:rPr lang="ru-RU" sz="1500" dirty="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Балансовые запасы А+В+С1 - 5657 тыс. куб. м. </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Суглинки пригодны для производства керамзита марки 350.</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 при условии введения в шихту солярового масла, а также обыкновенного кирпича марки 75, пустотелого кирпича марки 125-150 и плоской ленточной черепицы.</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Белая глина (проявление). </a:t>
            </a:r>
            <a:r>
              <a:rPr lang="ru-RU" sz="1500" dirty="0">
                <a:latin typeface="Times New Roman" panose="02020603050405020304" pitchFamily="18" charset="0"/>
                <a:cs typeface="Times New Roman" panose="02020603050405020304" pitchFamily="18" charset="0"/>
              </a:rPr>
              <a:t>Расположено в км северо-восточнее ж/д ст. Будагово, 1 км восточнее автомобильной дороги, соединяющей д. Трактово-Курзан и с. Умыган. Район экономически освоен, электроснабжение возможно от единой энергосистемы области.</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Прогнозные запасы 216 тыс. куб. м. Установлена пригодность глин как сырья для производства керамических изделий. </a:t>
            </a:r>
            <a:endParaRPr lang="ru-RU" sz="1500" dirty="0">
              <a:solidFill>
                <a:schemeClr val="tx2"/>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27</a:t>
            </a:fld>
            <a:endParaRPr lang="ru-RU" sz="1200" dirty="0">
              <a:latin typeface="Times New Roman" panose="02020603050405020304" pitchFamily="18" charset="0"/>
              <a:cs typeface="Times New Roman" panose="02020603050405020304" pitchFamily="18" charset="0"/>
            </a:endParaRPr>
          </a:p>
        </p:txBody>
      </p:sp>
      <p:sp>
        <p:nvSpPr>
          <p:cNvPr id="5" name="Объект 2"/>
          <p:cNvSpPr txBox="1">
            <a:spLocks/>
          </p:cNvSpPr>
          <p:nvPr/>
        </p:nvSpPr>
        <p:spPr>
          <a:xfrm>
            <a:off x="3491880" y="4005064"/>
            <a:ext cx="5328592" cy="2852936"/>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None/>
            </a:pPr>
            <a:r>
              <a:rPr lang="ru-RU" sz="1500" b="1" dirty="0" err="1">
                <a:solidFill>
                  <a:srgbClr val="002060"/>
                </a:solidFill>
                <a:latin typeface="Times New Roman" panose="02020603050405020304" pitchFamily="18" charset="0"/>
                <a:cs typeface="Times New Roman" panose="02020603050405020304" pitchFamily="18" charset="0"/>
              </a:rPr>
              <a:t>Тулунское</a:t>
            </a:r>
            <a:r>
              <a:rPr lang="ru-RU" sz="1500" b="1" dirty="0">
                <a:solidFill>
                  <a:srgbClr val="002060"/>
                </a:solidFill>
                <a:latin typeface="Times New Roman" panose="02020603050405020304" pitchFamily="18" charset="0"/>
                <a:cs typeface="Times New Roman" panose="02020603050405020304" pitchFamily="18" charset="0"/>
              </a:rPr>
              <a:t> месторождение. </a:t>
            </a:r>
            <a:r>
              <a:rPr lang="ru-RU" sz="1500" dirty="0">
                <a:latin typeface="Times New Roman" panose="02020603050405020304" pitchFamily="18" charset="0"/>
                <a:cs typeface="Times New Roman" panose="02020603050405020304" pitchFamily="18" charset="0"/>
              </a:rPr>
              <a:t>Расположено в 6 км к юго-западу от ж/д ст. Тулун.</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Балансовые запасы А+В+С1 - 2766 тыс. тонн, С2 - 241 тыс. тонн; </a:t>
            </a:r>
            <a:r>
              <a:rPr lang="ru-RU" sz="1500" dirty="0" err="1">
                <a:latin typeface="Times New Roman" panose="02020603050405020304" pitchFamily="18" charset="0"/>
                <a:cs typeface="Times New Roman" panose="02020603050405020304" pitchFamily="18" charset="0"/>
              </a:rPr>
              <a:t>забалансовые</a:t>
            </a:r>
            <a:r>
              <a:rPr lang="ru-RU" sz="1500" dirty="0">
                <a:latin typeface="Times New Roman" panose="02020603050405020304" pitchFamily="18" charset="0"/>
                <a:cs typeface="Times New Roman" panose="02020603050405020304" pitchFamily="18" charset="0"/>
              </a:rPr>
              <a:t> - 347 тыс. тонн.</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Глины пригодны для производства керамических плиток для внутренней облицовки и для керамической половой плитки. </a:t>
            </a:r>
          </a:p>
          <a:p>
            <a:pPr marL="0" indent="450000" algn="just">
              <a:spcBef>
                <a:spcPts val="0"/>
              </a:spcBef>
              <a:spcAft>
                <a:spcPts val="0"/>
              </a:spcAft>
              <a:buNone/>
            </a:pPr>
            <a:r>
              <a:rPr lang="ru-RU" sz="1500" b="1" dirty="0" err="1">
                <a:solidFill>
                  <a:srgbClr val="002060"/>
                </a:solidFill>
                <a:latin typeface="Times New Roman" panose="02020603050405020304" pitchFamily="18" charset="0"/>
                <a:cs typeface="Times New Roman" panose="02020603050405020304" pitchFamily="18" charset="0"/>
              </a:rPr>
              <a:t>Булюшкинское</a:t>
            </a:r>
            <a:r>
              <a:rPr lang="ru-RU" sz="1500" b="1" dirty="0">
                <a:solidFill>
                  <a:srgbClr val="002060"/>
                </a:solidFill>
                <a:latin typeface="Times New Roman" panose="02020603050405020304" pitchFamily="18" charset="0"/>
                <a:cs typeface="Times New Roman" panose="02020603050405020304" pitchFamily="18" charset="0"/>
              </a:rPr>
              <a:t> проявление. </a:t>
            </a:r>
            <a:r>
              <a:rPr lang="ru-RU" sz="1500" dirty="0">
                <a:latin typeface="Times New Roman" panose="02020603050405020304" pitchFamily="18" charset="0"/>
                <a:cs typeface="Times New Roman" panose="02020603050405020304" pitchFamily="18" charset="0"/>
              </a:rPr>
              <a:t>Расположено в 6 км к северо-западу от ж/д ст. Тулун, в 4 км к северо-востоку от д. </a:t>
            </a:r>
            <a:r>
              <a:rPr lang="ru-RU" sz="1500" dirty="0" err="1">
                <a:latin typeface="Times New Roman" panose="02020603050405020304" pitchFamily="18" charset="0"/>
                <a:cs typeface="Times New Roman" panose="02020603050405020304" pitchFamily="18" charset="0"/>
              </a:rPr>
              <a:t>Болюшкина</a:t>
            </a:r>
            <a:r>
              <a:rPr lang="ru-RU" sz="1500" dirty="0">
                <a:latin typeface="Times New Roman" panose="02020603050405020304" pitchFamily="18" charset="0"/>
                <a:cs typeface="Times New Roman" panose="02020603050405020304" pitchFamily="18" charset="0"/>
              </a:rPr>
              <a:t> в верхней части правого склона долины одноимённой реки.</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Прогнозные запасы 11250 куб. м.</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644" y="4149080"/>
            <a:ext cx="2392630"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2251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28</a:t>
            </a:fld>
            <a:endParaRPr lang="ru-RU" sz="12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043608" y="15153"/>
            <a:ext cx="7776864" cy="5663089"/>
          </a:xfrm>
          <a:prstGeom prst="rect">
            <a:avLst/>
          </a:prstGeom>
        </p:spPr>
        <p:txBody>
          <a:bodyPr wrap="square">
            <a:spAutoFit/>
          </a:bodyPr>
          <a:lstStyle/>
          <a:p>
            <a:pPr indent="448310" algn="ctr">
              <a:spcAft>
                <a:spcPts val="0"/>
              </a:spcAft>
            </a:pPr>
            <a:r>
              <a:rPr lang="ru-RU" sz="1600" b="1" dirty="0">
                <a:solidFill>
                  <a:srgbClr val="C00000"/>
                </a:solidFill>
                <a:latin typeface="Times New Roman" panose="02020603050405020304" pitchFamily="18" charset="0"/>
                <a:ea typeface="Times New Roman" panose="02020603050405020304" pitchFamily="18" charset="0"/>
              </a:rPr>
              <a:t>Флюс</a:t>
            </a:r>
            <a:endParaRPr lang="ru-RU" sz="1600" dirty="0">
              <a:latin typeface="Times New Roman" panose="02020603050405020304" pitchFamily="18" charset="0"/>
              <a:ea typeface="Times New Roman" panose="02020603050405020304" pitchFamily="18" charset="0"/>
            </a:endParaRPr>
          </a:p>
          <a:p>
            <a:pPr indent="448310" algn="just">
              <a:spcAft>
                <a:spcPts val="0"/>
              </a:spcAft>
            </a:pPr>
            <a:r>
              <a:rPr lang="ru-RU" sz="1500" b="1" dirty="0" err="1">
                <a:solidFill>
                  <a:srgbClr val="002060"/>
                </a:solidFill>
                <a:latin typeface="Times New Roman" panose="02020603050405020304" pitchFamily="18" charset="0"/>
                <a:ea typeface="Times New Roman" panose="02020603050405020304" pitchFamily="18" charset="0"/>
              </a:rPr>
              <a:t>Большетагнинское</a:t>
            </a:r>
            <a:r>
              <a:rPr lang="ru-RU" sz="1500" b="1" dirty="0">
                <a:solidFill>
                  <a:srgbClr val="002060"/>
                </a:solidFill>
                <a:latin typeface="Times New Roman" panose="02020603050405020304" pitchFamily="18" charset="0"/>
                <a:ea typeface="Times New Roman" panose="02020603050405020304" pitchFamily="18" charset="0"/>
              </a:rPr>
              <a:t> месторождение.</a:t>
            </a:r>
            <a:r>
              <a:rPr lang="ru-RU" sz="1500" dirty="0">
                <a:solidFill>
                  <a:srgbClr val="000000"/>
                </a:solidFill>
                <a:latin typeface="Times New Roman" panose="02020603050405020304" pitchFamily="18" charset="0"/>
                <a:ea typeface="Times New Roman" panose="02020603050405020304" pitchFamily="18" charset="0"/>
              </a:rPr>
              <a:t> Расположено в 120 км на юг от г. Тулуна, в 12 км к северо-западу от п. </a:t>
            </a:r>
            <a:r>
              <a:rPr lang="ru-RU" sz="1500" dirty="0" err="1">
                <a:solidFill>
                  <a:srgbClr val="000000"/>
                </a:solidFill>
                <a:latin typeface="Times New Roman" panose="02020603050405020304" pitchFamily="18" charset="0"/>
                <a:ea typeface="Times New Roman" panose="02020603050405020304" pitchFamily="18" charset="0"/>
              </a:rPr>
              <a:t>Белозиминск</a:t>
            </a:r>
            <a:r>
              <a:rPr lang="ru-RU" sz="1500" dirty="0">
                <a:solidFill>
                  <a:srgbClr val="000000"/>
                </a:solidFill>
                <a:latin typeface="Times New Roman" panose="02020603050405020304" pitchFamily="18" charset="0"/>
                <a:ea typeface="Times New Roman" panose="02020603050405020304" pitchFamily="18" charset="0"/>
              </a:rPr>
              <a:t>, в вершине левого притока р. Большой </a:t>
            </a:r>
            <a:r>
              <a:rPr lang="ru-RU" sz="1500" dirty="0" err="1">
                <a:solidFill>
                  <a:srgbClr val="000000"/>
                </a:solidFill>
                <a:latin typeface="Times New Roman" panose="02020603050405020304" pitchFamily="18" charset="0"/>
                <a:ea typeface="Times New Roman" panose="02020603050405020304" pitchFamily="18" charset="0"/>
              </a:rPr>
              <a:t>Тагны</a:t>
            </a:r>
            <a:r>
              <a:rPr lang="ru-RU" sz="1500" dirty="0">
                <a:solidFill>
                  <a:srgbClr val="000000"/>
                </a:solidFill>
                <a:latin typeface="Times New Roman" panose="02020603050405020304" pitchFamily="18" charset="0"/>
                <a:ea typeface="Times New Roman" panose="02020603050405020304" pitchFamily="18" charset="0"/>
              </a:rPr>
              <a:t>. </a:t>
            </a:r>
            <a:endParaRPr lang="ru-RU" sz="1500" dirty="0">
              <a:latin typeface="Times New Roman" panose="02020603050405020304" pitchFamily="18" charset="0"/>
              <a:ea typeface="Times New Roman" panose="02020603050405020304" pitchFamily="18" charset="0"/>
            </a:endParaRPr>
          </a:p>
          <a:p>
            <a:pPr indent="448310" algn="just">
              <a:spcAft>
                <a:spcPts val="0"/>
              </a:spcAft>
            </a:pPr>
            <a:r>
              <a:rPr lang="ru-RU" sz="1500" dirty="0">
                <a:solidFill>
                  <a:srgbClr val="000000"/>
                </a:solidFill>
                <a:latin typeface="Times New Roman" panose="02020603050405020304" pitchFamily="18" charset="0"/>
                <a:ea typeface="Times New Roman" panose="02020603050405020304" pitchFamily="18" charset="0"/>
              </a:rPr>
              <a:t>Балансовые запасы С2 - 18665,3 тыс. тонн, забалансовые - 337,8 тыс. тонн.</a:t>
            </a:r>
            <a:endParaRPr lang="ru-RU" sz="1500" dirty="0">
              <a:latin typeface="Times New Roman" panose="02020603050405020304" pitchFamily="18" charset="0"/>
              <a:ea typeface="Times New Roman" panose="02020603050405020304" pitchFamily="18" charset="0"/>
            </a:endParaRPr>
          </a:p>
          <a:p>
            <a:r>
              <a:rPr lang="ru-RU" sz="1500" dirty="0">
                <a:solidFill>
                  <a:srgbClr val="000000"/>
                </a:solidFill>
                <a:latin typeface="Times New Roman" panose="02020603050405020304" pitchFamily="18" charset="0"/>
                <a:ea typeface="Times New Roman" panose="02020603050405020304" pitchFamily="18" charset="0"/>
              </a:rPr>
              <a:t>При обогащении руды получается концентрат, пригодный в качестве флюса при выплавке сталей. </a:t>
            </a:r>
          </a:p>
          <a:p>
            <a:pPr indent="450000" algn="ctr"/>
            <a:r>
              <a:rPr lang="ru-RU" sz="1600" b="1" dirty="0" smtClean="0">
                <a:solidFill>
                  <a:srgbClr val="C00000"/>
                </a:solidFill>
                <a:latin typeface="Times New Roman" panose="02020603050405020304" pitchFamily="18" charset="0"/>
                <a:cs typeface="Times New Roman" panose="02020603050405020304" pitchFamily="18" charset="0"/>
              </a:rPr>
              <a:t>Долериты</a:t>
            </a:r>
            <a:endParaRPr lang="ru-RU" sz="1600" b="1" dirty="0">
              <a:solidFill>
                <a:srgbClr val="C00000"/>
              </a:solidFill>
              <a:latin typeface="Times New Roman" panose="02020603050405020304" pitchFamily="18" charset="0"/>
              <a:cs typeface="Times New Roman" panose="02020603050405020304" pitchFamily="18" charset="0"/>
            </a:endParaRPr>
          </a:p>
          <a:p>
            <a:pPr indent="450000" algn="just"/>
            <a:r>
              <a:rPr lang="ru-RU" sz="1500" b="1" dirty="0" err="1">
                <a:solidFill>
                  <a:srgbClr val="002060"/>
                </a:solidFill>
                <a:latin typeface="Times New Roman" panose="02020603050405020304" pitchFamily="18" charset="0"/>
                <a:cs typeface="Times New Roman" panose="02020603050405020304" pitchFamily="18" charset="0"/>
              </a:rPr>
              <a:t>Ийское</a:t>
            </a:r>
            <a:r>
              <a:rPr lang="ru-RU" sz="1500" b="1" dirty="0">
                <a:solidFill>
                  <a:srgbClr val="002060"/>
                </a:solidFill>
                <a:latin typeface="Times New Roman" panose="02020603050405020304" pitchFamily="18" charset="0"/>
                <a:cs typeface="Times New Roman" panose="02020603050405020304" pitchFamily="18" charset="0"/>
              </a:rPr>
              <a:t> месторождение. </a:t>
            </a:r>
            <a:r>
              <a:rPr lang="ru-RU" sz="1500" dirty="0">
                <a:latin typeface="Times New Roman" panose="02020603050405020304" pitchFamily="18" charset="0"/>
                <a:cs typeface="Times New Roman" panose="02020603050405020304" pitchFamily="18" charset="0"/>
              </a:rPr>
              <a:t>Расположено в 2,5 км к северу от Тулунского карьера, расположенного в 15 км севернее ж/д ст. Азей.</a:t>
            </a:r>
          </a:p>
          <a:p>
            <a:pPr indent="450000" algn="just"/>
            <a:r>
              <a:rPr lang="ru-RU" sz="1500" dirty="0">
                <a:latin typeface="Times New Roman" panose="02020603050405020304" pitchFamily="18" charset="0"/>
                <a:cs typeface="Times New Roman" panose="02020603050405020304" pitchFamily="18" charset="0"/>
              </a:rPr>
              <a:t>Балансовые запасы А+В+С1 - 19669 тыс. куб. м. </a:t>
            </a:r>
          </a:p>
          <a:p>
            <a:pPr indent="450000" algn="just"/>
            <a:r>
              <a:rPr lang="ru-RU" sz="1500" b="1" dirty="0" err="1">
                <a:solidFill>
                  <a:srgbClr val="002060"/>
                </a:solidFill>
                <a:latin typeface="Times New Roman" panose="02020603050405020304" pitchFamily="18" charset="0"/>
                <a:cs typeface="Times New Roman" panose="02020603050405020304" pitchFamily="18" charset="0"/>
              </a:rPr>
              <a:t>Мугунское</a:t>
            </a:r>
            <a:r>
              <a:rPr lang="ru-RU" sz="1500" b="1" dirty="0">
                <a:solidFill>
                  <a:srgbClr val="002060"/>
                </a:solidFill>
                <a:latin typeface="Times New Roman" panose="02020603050405020304" pitchFamily="18" charset="0"/>
                <a:cs typeface="Times New Roman" panose="02020603050405020304" pitchFamily="18" charset="0"/>
              </a:rPr>
              <a:t> месторождение. </a:t>
            </a:r>
            <a:r>
              <a:rPr lang="ru-RU" sz="1500" dirty="0">
                <a:latin typeface="Times New Roman" panose="02020603050405020304" pitchFamily="18" charset="0"/>
                <a:cs typeface="Times New Roman" panose="02020603050405020304" pitchFamily="18" charset="0"/>
              </a:rPr>
              <a:t>Расположено в 40 км юго-западнее ж/д ст. Тулун. </a:t>
            </a:r>
          </a:p>
          <a:p>
            <a:pPr indent="450000" algn="just"/>
            <a:r>
              <a:rPr lang="ru-RU" sz="1500" dirty="0">
                <a:latin typeface="Times New Roman" panose="02020603050405020304" pitchFamily="18" charset="0"/>
                <a:cs typeface="Times New Roman" panose="02020603050405020304" pitchFamily="18" charset="0"/>
              </a:rPr>
              <a:t>Балансовые запасы А+В+С1 - 1244,1 тыс. куб. м, С2 - 1434,1 тыс. куб. м. Долерит пригоден для изготовления щебня в качестве покрытий и оснований автомобильных дорог,  в качестве крупного заполнителя для тяжелых бетонов марки 400 и выше.</a:t>
            </a:r>
          </a:p>
          <a:p>
            <a:pPr indent="450000" algn="just"/>
            <a:r>
              <a:rPr lang="ru-RU" sz="1500" b="1" dirty="0" err="1">
                <a:solidFill>
                  <a:srgbClr val="002060"/>
                </a:solidFill>
                <a:latin typeface="Times New Roman" panose="02020603050405020304" pitchFamily="18" charset="0"/>
                <a:cs typeface="Times New Roman" panose="02020603050405020304" pitchFamily="18" charset="0"/>
              </a:rPr>
              <a:t>Трактово-Курзанский</a:t>
            </a:r>
            <a:r>
              <a:rPr lang="ru-RU" sz="1500" b="1" dirty="0">
                <a:solidFill>
                  <a:srgbClr val="002060"/>
                </a:solidFill>
                <a:latin typeface="Times New Roman" panose="02020603050405020304" pitchFamily="18" charset="0"/>
                <a:cs typeface="Times New Roman" panose="02020603050405020304" pitchFamily="18" charset="0"/>
              </a:rPr>
              <a:t> участок. </a:t>
            </a:r>
            <a:r>
              <a:rPr lang="ru-RU" sz="1500" dirty="0">
                <a:latin typeface="Times New Roman" panose="02020603050405020304" pitchFamily="18" charset="0"/>
                <a:cs typeface="Times New Roman" panose="02020603050405020304" pitchFamily="18" charset="0"/>
              </a:rPr>
              <a:t>В 400 м на юг проходит автодорога Иркутск – Красноярск (М-53). В 1 км к северу проходит Восточно-сибирская ж/д.</a:t>
            </a:r>
          </a:p>
          <a:p>
            <a:pPr indent="450000" algn="just"/>
            <a:r>
              <a:rPr lang="ru-RU" sz="1500" dirty="0">
                <a:latin typeface="Times New Roman" panose="02020603050405020304" pitchFamily="18" charset="0"/>
                <a:cs typeface="Times New Roman" panose="02020603050405020304" pitchFamily="18" charset="0"/>
              </a:rPr>
              <a:t>Балансовые запасы С1 - 791,9 тыс. куб. м, С2 - 26,4 тыс. куб. м.</a:t>
            </a:r>
          </a:p>
          <a:p>
            <a:pPr indent="450000" algn="just"/>
            <a:r>
              <a:rPr lang="ru-RU" sz="1500" dirty="0">
                <a:latin typeface="Times New Roman" panose="02020603050405020304" pitchFamily="18" charset="0"/>
                <a:cs typeface="Times New Roman" panose="02020603050405020304" pitchFamily="18" charset="0"/>
              </a:rPr>
              <a:t>Щебень может использоваться во всех видах строительных работ.</a:t>
            </a:r>
          </a:p>
          <a:p>
            <a:pPr indent="450000" algn="just"/>
            <a:r>
              <a:rPr lang="ru-RU" sz="1500" dirty="0" err="1">
                <a:latin typeface="Times New Roman" panose="02020603050405020304" pitchFamily="18" charset="0"/>
                <a:cs typeface="Times New Roman" panose="02020603050405020304" pitchFamily="18" charset="0"/>
              </a:rPr>
              <a:t>Усть-Нюринское</a:t>
            </a:r>
            <a:r>
              <a:rPr lang="ru-RU" sz="1500" dirty="0">
                <a:latin typeface="Times New Roman" panose="02020603050405020304" pitchFamily="18" charset="0"/>
                <a:cs typeface="Times New Roman" panose="02020603050405020304" pitchFamily="18" charset="0"/>
              </a:rPr>
              <a:t> месторождение. Расположено в 12 км к северу-востоку от ж/д ст. </a:t>
            </a:r>
            <a:r>
              <a:rPr lang="ru-RU" sz="1500" dirty="0" err="1">
                <a:latin typeface="Times New Roman" panose="02020603050405020304" pitchFamily="18" charset="0"/>
                <a:cs typeface="Times New Roman" panose="02020603050405020304" pitchFamily="18" charset="0"/>
              </a:rPr>
              <a:t>Азей</a:t>
            </a:r>
            <a:r>
              <a:rPr lang="ru-RU" sz="1500" dirty="0">
                <a:latin typeface="Times New Roman" panose="02020603050405020304" pitchFamily="18" charset="0"/>
                <a:cs typeface="Times New Roman" panose="02020603050405020304" pitchFamily="18" charset="0"/>
              </a:rPr>
              <a:t>, в 5 км севернее д. Нюра. С северо-запада ограничено р. Ией, а с юго-запада – р. Нюрой.</a:t>
            </a:r>
          </a:p>
          <a:p>
            <a:pPr indent="450000" algn="just"/>
            <a:r>
              <a:rPr lang="ru-RU" sz="1500" dirty="0">
                <a:latin typeface="Times New Roman" panose="02020603050405020304" pitchFamily="18" charset="0"/>
                <a:cs typeface="Times New Roman" panose="02020603050405020304" pitchFamily="18" charset="0"/>
              </a:rPr>
              <a:t>Балансовые запасы А+В+С1 – 10749,8 тыс. куб. м, С2 – 10924 тыс. куб. м. Долериты пригодны для получения изделий каменного литья, щебень пригоден в качестве крупного заполнителя для сборного железобетона марки 600 и гидротехнического бетона.</a:t>
            </a:r>
            <a:endParaRPr lang="ru-RU" sz="1500"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976" y="5639163"/>
            <a:ext cx="1744854" cy="1218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89291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29</a:t>
            </a:fld>
            <a:endParaRPr lang="ru-RU" sz="12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043608" y="0"/>
            <a:ext cx="7776864" cy="5878532"/>
          </a:xfrm>
          <a:prstGeom prst="rect">
            <a:avLst/>
          </a:prstGeom>
        </p:spPr>
        <p:txBody>
          <a:bodyPr wrap="square">
            <a:spAutoFit/>
          </a:bodyPr>
          <a:lstStyle/>
          <a:p>
            <a:pPr indent="450000" algn="just"/>
            <a:r>
              <a:rPr lang="ru-RU" sz="1500" b="1" dirty="0">
                <a:solidFill>
                  <a:srgbClr val="002060"/>
                </a:solidFill>
                <a:latin typeface="Times New Roman" panose="02020603050405020304" pitchFamily="18" charset="0"/>
                <a:cs typeface="Times New Roman" panose="02020603050405020304" pitchFamily="18" charset="0"/>
              </a:rPr>
              <a:t>Хребтовое месторождение. </a:t>
            </a:r>
            <a:r>
              <a:rPr lang="ru-RU" sz="1500" dirty="0">
                <a:latin typeface="Times New Roman" panose="02020603050405020304" pitchFamily="18" charset="0"/>
                <a:cs typeface="Times New Roman" panose="02020603050405020304" pitchFamily="18" charset="0"/>
              </a:rPr>
              <a:t>Расположено в 40 км к юго-востоку от г. Тулун - крупной ж/д станции на Транссибирской магистрали.</a:t>
            </a:r>
          </a:p>
          <a:p>
            <a:pPr indent="450000" algn="just"/>
            <a:r>
              <a:rPr lang="ru-RU" sz="1500" dirty="0">
                <a:latin typeface="Times New Roman" panose="02020603050405020304" pitchFamily="18" charset="0"/>
                <a:cs typeface="Times New Roman" panose="02020603050405020304" pitchFamily="18" charset="0"/>
              </a:rPr>
              <a:t>Балансовые запасы С1 - 548 тыс. куб. м. Долериты хорошо пилятся, шлифуются и полируются. Полученный попутно щебень пригоден в качестве заполнителя в тяжёлый бетон марки 300 и выше, и для балластировки ж/д пути. </a:t>
            </a:r>
          </a:p>
          <a:p>
            <a:pPr indent="450000" algn="just"/>
            <a:r>
              <a:rPr lang="ru-RU" sz="1500" b="1" dirty="0">
                <a:solidFill>
                  <a:srgbClr val="002060"/>
                </a:solidFill>
                <a:latin typeface="Times New Roman" panose="02020603050405020304" pitchFamily="18" charset="0"/>
                <a:cs typeface="Times New Roman" panose="02020603050405020304" pitchFamily="18" charset="0"/>
              </a:rPr>
              <a:t>Шерагульское месторождение</a:t>
            </a:r>
            <a:r>
              <a:rPr lang="ru-RU" sz="1500" b="1" dirty="0">
                <a:latin typeface="Times New Roman" panose="02020603050405020304" pitchFamily="18" charset="0"/>
                <a:cs typeface="Times New Roman" panose="02020603050405020304" pitchFamily="18" charset="0"/>
              </a:rPr>
              <a:t>. </a:t>
            </a:r>
            <a:r>
              <a:rPr lang="ru-RU" sz="1500" dirty="0">
                <a:latin typeface="Times New Roman" panose="02020603050405020304" pitchFamily="18" charset="0"/>
                <a:cs typeface="Times New Roman" panose="02020603050405020304" pitchFamily="18" charset="0"/>
              </a:rPr>
              <a:t>Расположено в 12 км к северу от с. Шерагул.</a:t>
            </a:r>
          </a:p>
          <a:p>
            <a:pPr indent="450000" algn="just"/>
            <a:r>
              <a:rPr lang="ru-RU" sz="1500" dirty="0">
                <a:latin typeface="Times New Roman" panose="02020603050405020304" pitchFamily="18" charset="0"/>
                <a:cs typeface="Times New Roman" panose="02020603050405020304" pitchFamily="18" charset="0"/>
              </a:rPr>
              <a:t>Балансовые запасы А+В+С1 - 8108 тыс. куб. м. Долериты месторождения пригодны для производства щебня, используемого во всех видах строительных работ и в качестве балластного слоя ж/д пути.</a:t>
            </a:r>
          </a:p>
          <a:p>
            <a:pPr indent="450000" algn="ctr"/>
            <a:r>
              <a:rPr lang="ru-RU" sz="1600" b="1" dirty="0">
                <a:solidFill>
                  <a:srgbClr val="C00000"/>
                </a:solidFill>
                <a:latin typeface="Times New Roman" panose="02020603050405020304" pitchFamily="18" charset="0"/>
                <a:cs typeface="Times New Roman" panose="02020603050405020304" pitchFamily="18" charset="0"/>
              </a:rPr>
              <a:t>Доломиты</a:t>
            </a:r>
            <a:endParaRPr lang="ru-RU" sz="1600" dirty="0">
              <a:solidFill>
                <a:srgbClr val="C00000"/>
              </a:solidFill>
              <a:latin typeface="Times New Roman" panose="02020603050405020304" pitchFamily="18" charset="0"/>
              <a:cs typeface="Times New Roman" panose="02020603050405020304" pitchFamily="18" charset="0"/>
            </a:endParaRPr>
          </a:p>
          <a:p>
            <a:pPr indent="450000" algn="just"/>
            <a:r>
              <a:rPr lang="ru-RU" sz="1500" b="1" dirty="0">
                <a:solidFill>
                  <a:srgbClr val="002060"/>
                </a:solidFill>
                <a:latin typeface="Times New Roman" panose="02020603050405020304" pitchFamily="18" charset="0"/>
                <a:cs typeface="Times New Roman" panose="02020603050405020304" pitchFamily="18" charset="0"/>
              </a:rPr>
              <a:t>Карбонатное месторождение. </a:t>
            </a:r>
            <a:r>
              <a:rPr lang="ru-RU" sz="1500" dirty="0">
                <a:latin typeface="Times New Roman" panose="02020603050405020304" pitchFamily="18" charset="0"/>
                <a:cs typeface="Times New Roman" panose="02020603050405020304" pitchFamily="18" charset="0"/>
              </a:rPr>
              <a:t>Расположено в 3 км юго-восточнее п. Ишидей и в 90 км юго-западнее ж/д ст. Тулун, связано с ней грунтовой дорогой с гравийным покрытием.</a:t>
            </a:r>
          </a:p>
          <a:p>
            <a:pPr indent="450000" algn="just"/>
            <a:r>
              <a:rPr lang="ru-RU" sz="1500" dirty="0">
                <a:latin typeface="Times New Roman" panose="02020603050405020304" pitchFamily="18" charset="0"/>
                <a:cs typeface="Times New Roman" panose="02020603050405020304" pitchFamily="18" charset="0"/>
              </a:rPr>
              <a:t>С1 - 653 тыс. куб. м, С2 - 300 тыс. куб. м. Щебень из естественного камня для балластного слоя ж/д пути» и пригоден как материал для балластного слоя ж/д полотна, для автодорожного строительства, для приготовления асфальтобетонных смесей, как крупный заполнитель для тяжелых бетонов марки «400» и выше.</a:t>
            </a:r>
          </a:p>
          <a:p>
            <a:pPr indent="450000" algn="just"/>
            <a:r>
              <a:rPr lang="ru-RU" sz="15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Ирсымское</a:t>
            </a:r>
            <a:r>
              <a:rPr lang="ru-RU" sz="15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проявление. </a:t>
            </a:r>
            <a:r>
              <a:rPr lang="ru-RU" sz="1500" dirty="0">
                <a:effectLst/>
                <a:latin typeface="Times New Roman" panose="02020603050405020304" pitchFamily="18" charset="0"/>
                <a:ea typeface="Times New Roman" panose="02020603050405020304" pitchFamily="18" charset="0"/>
                <a:cs typeface="Times New Roman" panose="02020603050405020304" pitchFamily="18" charset="0"/>
              </a:rPr>
              <a:t>Расположено в 17 км к юго-западу от п. Аршан, в 97 км к юго-западу от г. Тулуна. В районе имеются лесовозные дороги.</a:t>
            </a:r>
          </a:p>
          <a:p>
            <a:pPr indent="450000" algn="just"/>
            <a:r>
              <a:rPr lang="ru-RU" sz="1500" dirty="0">
                <a:latin typeface="Times New Roman" panose="02020603050405020304" pitchFamily="18" charset="0"/>
                <a:ea typeface="Times New Roman" panose="02020603050405020304" pitchFamily="18" charset="0"/>
                <a:cs typeface="Times New Roman" panose="02020603050405020304" pitchFamily="18" charset="0"/>
              </a:rPr>
              <a:t>Вмещающими породами являются сланцы (висячий бок) и песчаники (лежачий бок) </a:t>
            </a:r>
            <a:r>
              <a:rPr lang="ru-RU" sz="1500" dirty="0" err="1">
                <a:latin typeface="Times New Roman" panose="02020603050405020304" pitchFamily="18" charset="0"/>
                <a:ea typeface="Times New Roman" panose="02020603050405020304" pitchFamily="18" charset="0"/>
                <a:cs typeface="Times New Roman" panose="02020603050405020304" pitchFamily="18" charset="0"/>
              </a:rPr>
              <a:t>аршанской</a:t>
            </a:r>
            <a:r>
              <a:rPr lang="ru-RU" sz="1500" dirty="0">
                <a:latin typeface="Times New Roman" panose="02020603050405020304" pitchFamily="18" charset="0"/>
                <a:ea typeface="Times New Roman" panose="02020603050405020304" pitchFamily="18" charset="0"/>
                <a:cs typeface="Times New Roman" panose="02020603050405020304" pitchFamily="18" charset="0"/>
              </a:rPr>
              <a:t> свиты позднего </a:t>
            </a:r>
            <a:r>
              <a:rPr lang="ru-RU" sz="1500" dirty="0" err="1">
                <a:latin typeface="Times New Roman" panose="02020603050405020304" pitchFamily="18" charset="0"/>
                <a:ea typeface="Times New Roman" panose="02020603050405020304" pitchFamily="18" charset="0"/>
                <a:cs typeface="Times New Roman" panose="02020603050405020304" pitchFamily="18" charset="0"/>
              </a:rPr>
              <a:t>протезоя</a:t>
            </a:r>
            <a:r>
              <a:rPr lang="ru-RU" sz="1500" dirty="0">
                <a:latin typeface="Times New Roman" panose="02020603050405020304" pitchFamily="18" charset="0"/>
                <a:ea typeface="Times New Roman" panose="02020603050405020304" pitchFamily="18" charset="0"/>
                <a:cs typeface="Times New Roman" panose="02020603050405020304" pitchFamily="18" charset="0"/>
              </a:rPr>
              <a:t>. Пласт доломитов мощностью до 200 м полого падает на запад (под углом 10 градусов). Среди чистых доломитов отмечаются участки сильно окремненных пород. Доломиты могут быть использованы как заменитель магнезита или как флюсовый материал для металлургии. Горнотехнические условия эксплуатации благоприятные, запасы – огромные.</a:t>
            </a:r>
          </a:p>
          <a:p>
            <a:pPr indent="450000" algn="just"/>
            <a:r>
              <a:rPr lang="ru-RU" sz="1500" dirty="0">
                <a:latin typeface="Times New Roman" panose="02020603050405020304" pitchFamily="18" charset="0"/>
                <a:ea typeface="Times New Roman" panose="02020603050405020304" pitchFamily="18" charset="0"/>
                <a:cs typeface="Times New Roman" panose="02020603050405020304" pitchFamily="18" charset="0"/>
              </a:rPr>
              <a:t>Фонд недр – нераспределенный.</a:t>
            </a:r>
            <a:endParaRPr lang="ru-RU" sz="15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5402379"/>
            <a:ext cx="1586263" cy="1181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35045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43608" y="0"/>
            <a:ext cx="8100392" cy="600725"/>
          </a:xfrm>
        </p:spPr>
        <p:txBody>
          <a:bodyPr>
            <a:noAutofit/>
          </a:bodyPr>
          <a:lstStyle/>
          <a:p>
            <a:pPr algn="ctr"/>
            <a:r>
              <a:rPr lang="ru-RU" sz="2400" b="1" dirty="0">
                <a:solidFill>
                  <a:schemeClr val="accent1">
                    <a:lumMod val="50000"/>
                  </a:schemeClr>
                </a:solidFill>
                <a:effectLst/>
                <a:latin typeface="Times New Roman" panose="02020603050405020304" pitchFamily="18" charset="0"/>
                <a:cs typeface="Times New Roman" panose="02020603050405020304" pitchFamily="18" charset="0"/>
              </a:rPr>
              <a:t>Содержание</a:t>
            </a:r>
          </a:p>
        </p:txBody>
      </p:sp>
      <p:sp>
        <p:nvSpPr>
          <p:cNvPr id="2" name="Объект 1"/>
          <p:cNvSpPr>
            <a:spLocks noGrp="1"/>
          </p:cNvSpPr>
          <p:nvPr>
            <p:ph idx="1"/>
          </p:nvPr>
        </p:nvSpPr>
        <p:spPr>
          <a:xfrm>
            <a:off x="1187624" y="609780"/>
            <a:ext cx="7632848" cy="5699540"/>
          </a:xfrm>
        </p:spPr>
        <p:txBody>
          <a:bodyPr>
            <a:normAutofit lnSpcReduction="10000"/>
          </a:bodyPr>
          <a:lstStyle/>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1. Конкурентные преимущества района ………………………………….…………....  5</a:t>
            </a: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2. Историческая справка ...………………………………………….…………………...  7</a:t>
            </a: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3. Общие сведения ...……………………….…………………………………………….  8</a:t>
            </a: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4. Климатические условия ...…………….……………………………………………... 10</a:t>
            </a: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5. Транспортная инфраструктура ..………….…………………………………………. 11</a:t>
            </a: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6. Природно-ресурсный потенциал ...…………….…………………………………… 12</a:t>
            </a:r>
          </a:p>
          <a:p>
            <a:pPr marL="0" indent="0">
              <a:spcBef>
                <a:spcPts val="0"/>
              </a:spcBef>
              <a:spcAft>
                <a:spcPts val="0"/>
              </a:spcAft>
              <a:buNone/>
            </a:pPr>
            <a:r>
              <a:rPr lang="ru-RU" sz="1600" i="1" dirty="0">
                <a:solidFill>
                  <a:schemeClr val="tx1">
                    <a:lumMod val="95000"/>
                    <a:lumOff val="5000"/>
                  </a:schemeClr>
                </a:solidFill>
                <a:latin typeface="Times New Roman" pitchFamily="18" charset="0"/>
                <a:cs typeface="Times New Roman" pitchFamily="18" charset="0"/>
              </a:rPr>
              <a:t>6.1. Твердые горючие полезные ископаемые .................................................................. 12</a:t>
            </a:r>
          </a:p>
          <a:p>
            <a:pPr marL="0" indent="0">
              <a:spcBef>
                <a:spcPts val="0"/>
              </a:spcBef>
              <a:spcAft>
                <a:spcPts val="0"/>
              </a:spcAft>
              <a:buNone/>
            </a:pPr>
            <a:r>
              <a:rPr lang="ru-RU" sz="1600" i="1" dirty="0">
                <a:solidFill>
                  <a:schemeClr val="tx1">
                    <a:lumMod val="95000"/>
                    <a:lumOff val="5000"/>
                  </a:schemeClr>
                </a:solidFill>
                <a:latin typeface="Times New Roman" pitchFamily="18" charset="0"/>
                <a:cs typeface="Times New Roman" pitchFamily="18" charset="0"/>
              </a:rPr>
              <a:t>6.2. Редкие металлы и редкоземельные элементы .................................................…… 15</a:t>
            </a:r>
          </a:p>
          <a:p>
            <a:pPr marL="0" indent="0">
              <a:spcBef>
                <a:spcPts val="0"/>
              </a:spcBef>
              <a:spcAft>
                <a:spcPts val="0"/>
              </a:spcAft>
              <a:buNone/>
            </a:pPr>
            <a:r>
              <a:rPr lang="ru-RU" sz="1600" i="1" dirty="0">
                <a:solidFill>
                  <a:schemeClr val="tx1">
                    <a:lumMod val="95000"/>
                    <a:lumOff val="5000"/>
                  </a:schemeClr>
                </a:solidFill>
                <a:latin typeface="Times New Roman" pitchFamily="18" charset="0"/>
                <a:cs typeface="Times New Roman" pitchFamily="18" charset="0"/>
              </a:rPr>
              <a:t>6.3. Благородные металлы ..…………………………………………………………………… </a:t>
            </a:r>
            <a:r>
              <a:rPr lang="ru-RU" sz="1600" i="1" dirty="0" smtClean="0">
                <a:solidFill>
                  <a:schemeClr val="tx1">
                    <a:lumMod val="95000"/>
                    <a:lumOff val="5000"/>
                  </a:schemeClr>
                </a:solidFill>
                <a:latin typeface="Times New Roman" pitchFamily="18" charset="0"/>
                <a:cs typeface="Times New Roman" pitchFamily="18" charset="0"/>
              </a:rPr>
              <a:t>18</a:t>
            </a:r>
            <a:endParaRPr lang="ru-RU" sz="1600" i="1"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i="1" dirty="0">
                <a:solidFill>
                  <a:schemeClr val="tx1">
                    <a:lumMod val="95000"/>
                    <a:lumOff val="5000"/>
                  </a:schemeClr>
                </a:solidFill>
                <a:latin typeface="Times New Roman" pitchFamily="18" charset="0"/>
                <a:cs typeface="Times New Roman" pitchFamily="18" charset="0"/>
              </a:rPr>
              <a:t>6.4. Черные металлы ………..………………………………………………………….………. </a:t>
            </a:r>
            <a:r>
              <a:rPr lang="ru-RU" sz="1600" i="1" dirty="0" smtClean="0">
                <a:solidFill>
                  <a:schemeClr val="tx1">
                    <a:lumMod val="95000"/>
                    <a:lumOff val="5000"/>
                  </a:schemeClr>
                </a:solidFill>
                <a:latin typeface="Times New Roman" pitchFamily="18" charset="0"/>
                <a:cs typeface="Times New Roman" pitchFamily="18" charset="0"/>
              </a:rPr>
              <a:t>18</a:t>
            </a:r>
            <a:endParaRPr lang="ru-RU" sz="1600" i="1"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i="1" dirty="0">
                <a:solidFill>
                  <a:schemeClr val="tx1">
                    <a:lumMod val="95000"/>
                    <a:lumOff val="5000"/>
                  </a:schemeClr>
                </a:solidFill>
                <a:latin typeface="Times New Roman" pitchFamily="18" charset="0"/>
                <a:cs typeface="Times New Roman" pitchFamily="18" charset="0"/>
              </a:rPr>
              <a:t>6.5. Строительные материалы ……………………………………………….……………… </a:t>
            </a:r>
            <a:r>
              <a:rPr lang="ru-RU" sz="1600" i="1" dirty="0" smtClean="0">
                <a:solidFill>
                  <a:schemeClr val="tx1">
                    <a:lumMod val="95000"/>
                    <a:lumOff val="5000"/>
                  </a:schemeClr>
                </a:solidFill>
                <a:latin typeface="Times New Roman" pitchFamily="18" charset="0"/>
                <a:cs typeface="Times New Roman" pitchFamily="18" charset="0"/>
              </a:rPr>
              <a:t>19</a:t>
            </a:r>
            <a:endParaRPr lang="ru-RU" sz="1600" i="1"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i="1" dirty="0">
                <a:solidFill>
                  <a:schemeClr val="tx1">
                    <a:lumMod val="95000"/>
                    <a:lumOff val="5000"/>
                  </a:schemeClr>
                </a:solidFill>
                <a:latin typeface="Times New Roman" pitchFamily="18" charset="0"/>
                <a:cs typeface="Times New Roman" pitchFamily="18" charset="0"/>
              </a:rPr>
              <a:t>6.6. Прочие полезные ископаемые ……………………………………………………………. </a:t>
            </a:r>
            <a:r>
              <a:rPr lang="ru-RU" sz="1600" i="1" dirty="0" smtClean="0">
                <a:solidFill>
                  <a:schemeClr val="tx1">
                    <a:lumMod val="95000"/>
                    <a:lumOff val="5000"/>
                  </a:schemeClr>
                </a:solidFill>
                <a:latin typeface="Times New Roman" pitchFamily="18" charset="0"/>
                <a:cs typeface="Times New Roman" pitchFamily="18" charset="0"/>
              </a:rPr>
              <a:t>32</a:t>
            </a:r>
            <a:endParaRPr lang="ru-RU" sz="1600" i="1"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7. Карта </a:t>
            </a:r>
            <a:r>
              <a:rPr lang="ru-RU" sz="1600" dirty="0" smtClean="0">
                <a:solidFill>
                  <a:schemeClr val="tx1">
                    <a:lumMod val="95000"/>
                    <a:lumOff val="5000"/>
                  </a:schemeClr>
                </a:solidFill>
                <a:latin typeface="Times New Roman" pitchFamily="18" charset="0"/>
                <a:cs typeface="Times New Roman" pitchFamily="18" charset="0"/>
              </a:rPr>
              <a:t>месторождений и проявлений на территории </a:t>
            </a:r>
            <a:r>
              <a:rPr lang="ru-RU" sz="1600" dirty="0" err="1" smtClean="0">
                <a:solidFill>
                  <a:schemeClr val="tx1">
                    <a:lumMod val="95000"/>
                    <a:lumOff val="5000"/>
                  </a:schemeClr>
                </a:solidFill>
                <a:latin typeface="Times New Roman" pitchFamily="18" charset="0"/>
                <a:cs typeface="Times New Roman" pitchFamily="18" charset="0"/>
              </a:rPr>
              <a:t>Тулунского</a:t>
            </a:r>
            <a:r>
              <a:rPr lang="ru-RU" sz="1600" dirty="0" smtClean="0">
                <a:solidFill>
                  <a:schemeClr val="tx1">
                    <a:lumMod val="95000"/>
                    <a:lumOff val="5000"/>
                  </a:schemeClr>
                </a:solidFill>
                <a:latin typeface="Times New Roman" pitchFamily="18" charset="0"/>
                <a:cs typeface="Times New Roman" pitchFamily="18" charset="0"/>
              </a:rPr>
              <a:t> </a:t>
            </a:r>
            <a:r>
              <a:rPr lang="ru-RU" sz="1600" dirty="0">
                <a:solidFill>
                  <a:schemeClr val="tx1">
                    <a:lumMod val="95000"/>
                    <a:lumOff val="5000"/>
                  </a:schemeClr>
                </a:solidFill>
                <a:latin typeface="Times New Roman" pitchFamily="18" charset="0"/>
                <a:cs typeface="Times New Roman" pitchFamily="18" charset="0"/>
              </a:rPr>
              <a:t>района ………... </a:t>
            </a:r>
            <a:r>
              <a:rPr lang="ru-RU" sz="1600" dirty="0" smtClean="0">
                <a:solidFill>
                  <a:schemeClr val="tx1">
                    <a:lumMod val="95000"/>
                    <a:lumOff val="5000"/>
                  </a:schemeClr>
                </a:solidFill>
                <a:latin typeface="Times New Roman" pitchFamily="18" charset="0"/>
                <a:cs typeface="Times New Roman" pitchFamily="18" charset="0"/>
              </a:rPr>
              <a:t>33</a:t>
            </a:r>
            <a:endParaRPr lang="ru-RU" sz="1600"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8. Экономика ……...…………………………………………………………………….. </a:t>
            </a:r>
            <a:r>
              <a:rPr lang="ru-RU" sz="1600" dirty="0" smtClean="0">
                <a:solidFill>
                  <a:schemeClr val="tx1">
                    <a:lumMod val="95000"/>
                    <a:lumOff val="5000"/>
                  </a:schemeClr>
                </a:solidFill>
                <a:latin typeface="Times New Roman" pitchFamily="18" charset="0"/>
                <a:cs typeface="Times New Roman" pitchFamily="18" charset="0"/>
              </a:rPr>
              <a:t>34</a:t>
            </a:r>
            <a:endParaRPr lang="ru-RU" sz="1600"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9. Промышленность ……...…………………………………………………………….. </a:t>
            </a:r>
            <a:r>
              <a:rPr lang="ru-RU" sz="1600" dirty="0" smtClean="0">
                <a:solidFill>
                  <a:schemeClr val="tx1">
                    <a:lumMod val="95000"/>
                    <a:lumOff val="5000"/>
                  </a:schemeClr>
                </a:solidFill>
                <a:latin typeface="Times New Roman" pitchFamily="18" charset="0"/>
                <a:cs typeface="Times New Roman" pitchFamily="18" charset="0"/>
              </a:rPr>
              <a:t>40</a:t>
            </a:r>
            <a:endParaRPr lang="ru-RU" sz="1600"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10. Сельское хозяйство ………………………………………………………………… </a:t>
            </a:r>
            <a:r>
              <a:rPr lang="ru-RU" sz="1600" dirty="0" smtClean="0">
                <a:solidFill>
                  <a:schemeClr val="tx1">
                    <a:lumMod val="95000"/>
                    <a:lumOff val="5000"/>
                  </a:schemeClr>
                </a:solidFill>
                <a:latin typeface="Times New Roman" pitchFamily="18" charset="0"/>
                <a:cs typeface="Times New Roman" pitchFamily="18" charset="0"/>
              </a:rPr>
              <a:t>41</a:t>
            </a:r>
            <a:endParaRPr lang="ru-RU" sz="1600"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11. Малый и средний бизнес ………….……………………………………………….. </a:t>
            </a:r>
            <a:r>
              <a:rPr lang="ru-RU" sz="1600" dirty="0" smtClean="0">
                <a:solidFill>
                  <a:schemeClr val="tx1">
                    <a:lumMod val="95000"/>
                    <a:lumOff val="5000"/>
                  </a:schemeClr>
                </a:solidFill>
                <a:latin typeface="Times New Roman" pitchFamily="18" charset="0"/>
                <a:cs typeface="Times New Roman" pitchFamily="18" charset="0"/>
              </a:rPr>
              <a:t>44</a:t>
            </a:r>
            <a:endParaRPr lang="ru-RU" sz="1600"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12. Бюджет ……..………………………………………………………………………... </a:t>
            </a:r>
            <a:r>
              <a:rPr lang="ru-RU" sz="1600" dirty="0" smtClean="0">
                <a:solidFill>
                  <a:schemeClr val="tx1">
                    <a:lumMod val="95000"/>
                    <a:lumOff val="5000"/>
                  </a:schemeClr>
                </a:solidFill>
                <a:latin typeface="Times New Roman" pitchFamily="18" charset="0"/>
                <a:cs typeface="Times New Roman" pitchFamily="18" charset="0"/>
              </a:rPr>
              <a:t>46</a:t>
            </a:r>
            <a:endParaRPr lang="ru-RU" sz="1600"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13. Социальная сфера ……………..……………………………………………………. </a:t>
            </a:r>
            <a:r>
              <a:rPr lang="ru-RU" sz="1600" dirty="0" smtClean="0">
                <a:solidFill>
                  <a:schemeClr val="tx1">
                    <a:lumMod val="95000"/>
                    <a:lumOff val="5000"/>
                  </a:schemeClr>
                </a:solidFill>
                <a:latin typeface="Times New Roman" pitchFamily="18" charset="0"/>
                <a:cs typeface="Times New Roman" pitchFamily="18" charset="0"/>
              </a:rPr>
              <a:t>47</a:t>
            </a:r>
            <a:endParaRPr lang="ru-RU" sz="1600"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14. Кадровый потенциал ……..………………………………………………………… </a:t>
            </a:r>
            <a:r>
              <a:rPr lang="ru-RU" sz="1600" dirty="0" smtClean="0">
                <a:solidFill>
                  <a:schemeClr val="tx1">
                    <a:lumMod val="95000"/>
                    <a:lumOff val="5000"/>
                  </a:schemeClr>
                </a:solidFill>
                <a:latin typeface="Times New Roman" pitchFamily="18" charset="0"/>
                <a:cs typeface="Times New Roman" pitchFamily="18" charset="0"/>
              </a:rPr>
              <a:t>48</a:t>
            </a:r>
            <a:endParaRPr lang="ru-RU" sz="1600"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15. Демографическая ситуация ……………………………………..……………….… </a:t>
            </a:r>
            <a:r>
              <a:rPr lang="ru-RU" sz="1600" dirty="0" smtClean="0">
                <a:solidFill>
                  <a:schemeClr val="tx1">
                    <a:lumMod val="95000"/>
                    <a:lumOff val="5000"/>
                  </a:schemeClr>
                </a:solidFill>
                <a:latin typeface="Times New Roman" pitchFamily="18" charset="0"/>
                <a:cs typeface="Times New Roman" pitchFamily="18" charset="0"/>
              </a:rPr>
              <a:t>49</a:t>
            </a:r>
            <a:endParaRPr lang="ru-RU" sz="1600"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16. Институциональная среда ……...…………………..………...……………….......... </a:t>
            </a:r>
            <a:r>
              <a:rPr lang="ru-RU" sz="1600" dirty="0" smtClean="0">
                <a:solidFill>
                  <a:schemeClr val="tx1">
                    <a:lumMod val="95000"/>
                    <a:lumOff val="5000"/>
                  </a:schemeClr>
                </a:solidFill>
                <a:latin typeface="Times New Roman" pitchFamily="18" charset="0"/>
                <a:cs typeface="Times New Roman" pitchFamily="18" charset="0"/>
              </a:rPr>
              <a:t>50</a:t>
            </a:r>
            <a:endParaRPr lang="ru-RU" sz="1600"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17. Опорная территория развития  …………………………………………….………. </a:t>
            </a:r>
            <a:r>
              <a:rPr lang="ru-RU" sz="1600" dirty="0" smtClean="0">
                <a:solidFill>
                  <a:schemeClr val="tx1">
                    <a:lumMod val="95000"/>
                    <a:lumOff val="5000"/>
                  </a:schemeClr>
                </a:solidFill>
                <a:latin typeface="Times New Roman" pitchFamily="18" charset="0"/>
                <a:cs typeface="Times New Roman" pitchFamily="18" charset="0"/>
              </a:rPr>
              <a:t>51</a:t>
            </a:r>
            <a:endParaRPr lang="ru-RU" sz="1600"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endParaRPr lang="ru-RU" sz="1600" dirty="0">
              <a:solidFill>
                <a:schemeClr val="tx1">
                  <a:lumMod val="95000"/>
                  <a:lumOff val="5000"/>
                </a:schemeClr>
              </a:solidFill>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solidFill>
                  <a:schemeClr val="tx2">
                    <a:lumMod val="75000"/>
                    <a:lumOff val="25000"/>
                  </a:schemeClr>
                </a:solidFill>
                <a:latin typeface="Times New Roman" panose="02020603050405020304" pitchFamily="18" charset="0"/>
                <a:cs typeface="Times New Roman" panose="02020603050405020304" pitchFamily="18" charset="0"/>
              </a:rPr>
              <a:pPr algn="ctr"/>
              <a:t>3</a:t>
            </a:fld>
            <a:endParaRPr lang="ru-RU" sz="1200"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558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30</a:t>
            </a:fld>
            <a:endParaRPr lang="ru-RU" sz="1200" dirty="0">
              <a:latin typeface="Times New Roman" panose="02020603050405020304" pitchFamily="18" charset="0"/>
              <a:cs typeface="Times New Roman" panose="02020603050405020304" pitchFamily="18" charset="0"/>
            </a:endParaRPr>
          </a:p>
        </p:txBody>
      </p:sp>
      <p:sp>
        <p:nvSpPr>
          <p:cNvPr id="5" name="Объект 4"/>
          <p:cNvSpPr>
            <a:spLocks noGrp="1"/>
          </p:cNvSpPr>
          <p:nvPr>
            <p:ph idx="1"/>
          </p:nvPr>
        </p:nvSpPr>
        <p:spPr>
          <a:xfrm>
            <a:off x="971600" y="0"/>
            <a:ext cx="7848872" cy="3861048"/>
          </a:xfrm>
        </p:spPr>
        <p:txBody>
          <a:bodyPr>
            <a:normAutofit/>
          </a:bodyPr>
          <a:lstStyle/>
          <a:p>
            <a:pPr marL="0" indent="450000" algn="ctr">
              <a:spcBef>
                <a:spcPts val="0"/>
              </a:spcBef>
              <a:spcAft>
                <a:spcPts val="0"/>
              </a:spcAft>
              <a:buNone/>
            </a:pPr>
            <a:r>
              <a:rPr lang="ru-RU" sz="1500" b="1" dirty="0">
                <a:solidFill>
                  <a:srgbClr val="C00000"/>
                </a:solidFill>
                <a:latin typeface="Times New Roman" panose="02020603050405020304" pitchFamily="18" charset="0"/>
                <a:cs typeface="Times New Roman" panose="02020603050405020304" pitchFamily="18" charset="0"/>
              </a:rPr>
              <a:t>Габбро-диабазы</a:t>
            </a:r>
          </a:p>
          <a:p>
            <a:pPr marL="0" indent="450000" algn="just">
              <a:spcBef>
                <a:spcPts val="0"/>
              </a:spcBef>
              <a:spcAft>
                <a:spcPts val="0"/>
              </a:spcAft>
              <a:buNone/>
            </a:pPr>
            <a:r>
              <a:rPr lang="ru-RU" sz="1500" b="1" dirty="0" err="1">
                <a:solidFill>
                  <a:srgbClr val="002060"/>
                </a:solidFill>
                <a:latin typeface="Times New Roman" panose="02020603050405020304" pitchFamily="18" charset="0"/>
                <a:cs typeface="Times New Roman" panose="02020603050405020304" pitchFamily="18" charset="0"/>
              </a:rPr>
              <a:t>Нюринское</a:t>
            </a:r>
            <a:r>
              <a:rPr lang="ru-RU" sz="1500" b="1" dirty="0">
                <a:solidFill>
                  <a:srgbClr val="002060"/>
                </a:solidFill>
                <a:latin typeface="Times New Roman" panose="02020603050405020304" pitchFamily="18" charset="0"/>
                <a:cs typeface="Times New Roman" panose="02020603050405020304" pitchFamily="18" charset="0"/>
              </a:rPr>
              <a:t> месторождение. </a:t>
            </a:r>
            <a:r>
              <a:rPr lang="ru-RU" sz="1500" dirty="0">
                <a:latin typeface="Times New Roman" panose="02020603050405020304" pitchFamily="18" charset="0"/>
                <a:cs typeface="Times New Roman" panose="02020603050405020304" pitchFamily="18" charset="0"/>
              </a:rPr>
              <a:t>Расположено на правом берегу р. Нюра, в 0,5 км к северо-востоку от ж/д. ст. Нюра, в 5-6 км к юго-востоку от г. Тулуна.</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Балансовые запасы А+В+С1 - 8745 тыс. м3. </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Пригоден в качестве бутового камня для строительства. Щебень пригоден в качестве балластного слоя ж/д путей. </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Тулунское месторождение. </a:t>
            </a:r>
            <a:r>
              <a:rPr lang="ru-RU" sz="1500" dirty="0">
                <a:latin typeface="Times New Roman" panose="02020603050405020304" pitchFamily="18" charset="0"/>
                <a:cs typeface="Times New Roman" panose="02020603050405020304" pitchFamily="18" charset="0"/>
              </a:rPr>
              <a:t>Расположено в 2 км к юго-западу от г. Тулуна на левом берегу р. Ия. </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Запасы А+В+С1 - 16827 тыс. куб. м.</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Пригоден в качестве бутового камня марок 600-1000. Выход товарного камня – 87,3 %. Щебень пригоден в качестве заполнителя для обычных бетонов марки 200.</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Усть-Зиминское месторождение.</a:t>
            </a:r>
            <a:r>
              <a:rPr lang="ru-RU" sz="1500" dirty="0">
                <a:latin typeface="Times New Roman" panose="02020603050405020304" pitchFamily="18" charset="0"/>
                <a:cs typeface="Times New Roman" panose="02020603050405020304" pitchFamily="18" charset="0"/>
              </a:rPr>
              <a:t> Расположено в 8 км к востоку от п. </a:t>
            </a:r>
            <a:r>
              <a:rPr lang="ru-RU" sz="1500" dirty="0" err="1">
                <a:latin typeface="Times New Roman" panose="02020603050405020304" pitchFamily="18" charset="0"/>
                <a:cs typeface="Times New Roman" panose="02020603050405020304" pitchFamily="18" charset="0"/>
              </a:rPr>
              <a:t>Белозиминск</a:t>
            </a:r>
            <a:r>
              <a:rPr lang="ru-RU" sz="1500" dirty="0">
                <a:latin typeface="Times New Roman" panose="02020603050405020304" pitchFamily="18" charset="0"/>
                <a:cs typeface="Times New Roman" panose="02020603050405020304" pitchFamily="18" charset="0"/>
              </a:rPr>
              <a:t>, в 115 км от г. Тулуна. Балансовые запасы А+В+С1 - 4625 тыс. куб. м, С2 - 2846 тыс. куб. м.</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Все породы пригодны для использования во всех видах строительства, щебень пригоден для балластировки ж/д пути и в качестве крупного заполнителя в бетоны марки 400.</a:t>
            </a:r>
          </a:p>
        </p:txBody>
      </p:sp>
      <p:sp>
        <p:nvSpPr>
          <p:cNvPr id="7" name="Объект 4"/>
          <p:cNvSpPr txBox="1">
            <a:spLocks/>
          </p:cNvSpPr>
          <p:nvPr/>
        </p:nvSpPr>
        <p:spPr>
          <a:xfrm>
            <a:off x="2555776" y="4365104"/>
            <a:ext cx="6264696" cy="2492895"/>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a:t>
            </a:r>
          </a:p>
        </p:txBody>
      </p:sp>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3861048"/>
            <a:ext cx="2520280" cy="1944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Прямоугольник 1"/>
          <p:cNvSpPr/>
          <p:nvPr/>
        </p:nvSpPr>
        <p:spPr>
          <a:xfrm>
            <a:off x="3367856" y="3730088"/>
            <a:ext cx="5453299" cy="2308324"/>
          </a:xfrm>
          <a:prstGeom prst="rect">
            <a:avLst/>
          </a:prstGeom>
        </p:spPr>
        <p:txBody>
          <a:bodyPr wrap="square">
            <a:spAutoFit/>
          </a:bodyPr>
          <a:lstStyle/>
          <a:p>
            <a:pPr indent="450000" algn="ctr"/>
            <a:r>
              <a:rPr lang="ru-RU" sz="1600" b="1" dirty="0">
                <a:solidFill>
                  <a:srgbClr val="C00000"/>
                </a:solidFill>
                <a:latin typeface="Times New Roman" panose="02020603050405020304" pitchFamily="18" charset="0"/>
                <a:cs typeface="Times New Roman" panose="02020603050405020304" pitchFamily="18" charset="0"/>
              </a:rPr>
              <a:t>Известняк</a:t>
            </a:r>
          </a:p>
          <a:p>
            <a:pPr indent="450000" algn="just"/>
            <a:r>
              <a:rPr lang="ru-RU" sz="1600" b="1" dirty="0">
                <a:solidFill>
                  <a:srgbClr val="002060"/>
                </a:solidFill>
                <a:latin typeface="Times New Roman" panose="02020603050405020304" pitchFamily="18" charset="0"/>
                <a:cs typeface="Times New Roman" panose="02020603050405020304" pitchFamily="18" charset="0"/>
              </a:rPr>
              <a:t>Нижне-</a:t>
            </a:r>
            <a:r>
              <a:rPr lang="ru-RU" sz="1600" b="1" dirty="0" err="1">
                <a:solidFill>
                  <a:srgbClr val="002060"/>
                </a:solidFill>
                <a:latin typeface="Times New Roman" panose="02020603050405020304" pitchFamily="18" charset="0"/>
                <a:cs typeface="Times New Roman" panose="02020603050405020304" pitchFamily="18" charset="0"/>
              </a:rPr>
              <a:t>Манутское</a:t>
            </a:r>
            <a:r>
              <a:rPr lang="ru-RU" sz="1600" b="1" dirty="0">
                <a:solidFill>
                  <a:srgbClr val="002060"/>
                </a:solidFill>
                <a:latin typeface="Times New Roman" panose="02020603050405020304" pitchFamily="18" charset="0"/>
                <a:cs typeface="Times New Roman" panose="02020603050405020304" pitchFamily="18" charset="0"/>
              </a:rPr>
              <a:t> месторождение. </a:t>
            </a:r>
            <a:r>
              <a:rPr lang="ru-RU" sz="1600" dirty="0">
                <a:latin typeface="Times New Roman" panose="02020603050405020304" pitchFamily="18" charset="0"/>
                <a:cs typeface="Times New Roman" panose="02020603050405020304" pitchFamily="18" charset="0"/>
              </a:rPr>
              <a:t>Расположено в 12 км к юго-западу от ж/д ст. Тулун, в 1,5 км  к юго-востоку от д. Нижний Манут.</a:t>
            </a:r>
          </a:p>
          <a:p>
            <a:pPr indent="450000" algn="just"/>
            <a:r>
              <a:rPr lang="ru-RU" sz="1600" dirty="0">
                <a:latin typeface="Times New Roman" panose="02020603050405020304" pitchFamily="18" charset="0"/>
                <a:cs typeface="Times New Roman" panose="02020603050405020304" pitchFamily="18" charset="0"/>
              </a:rPr>
              <a:t>Балансовые запасы С1 - 148 тыс. тонн, С2 - 46 тыс. тонн; забалансовые - 102 тыс. тонн.</a:t>
            </a:r>
          </a:p>
          <a:p>
            <a:pPr indent="450000" algn="just"/>
            <a:r>
              <a:rPr lang="ru-RU" sz="1600" dirty="0">
                <a:latin typeface="Times New Roman" panose="02020603050405020304" pitchFamily="18" charset="0"/>
                <a:cs typeface="Times New Roman" panose="02020603050405020304" pitchFamily="18" charset="0"/>
              </a:rPr>
              <a:t>Известняки могут использоваться в стекольной промышленности для выработки полубелой и зелёной бутылей, а также для приготовления строительной извести. </a:t>
            </a:r>
          </a:p>
        </p:txBody>
      </p:sp>
    </p:spTree>
    <p:extLst>
      <p:ext uri="{BB962C8B-B14F-4D97-AF65-F5344CB8AC3E}">
        <p14:creationId xmlns:p14="http://schemas.microsoft.com/office/powerpoint/2010/main" val="1357233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31</a:t>
            </a:fld>
            <a:endParaRPr lang="ru-RU" sz="1200" dirty="0">
              <a:latin typeface="Times New Roman" panose="02020603050405020304" pitchFamily="18" charset="0"/>
              <a:cs typeface="Times New Roman" panose="02020603050405020304" pitchFamily="18" charset="0"/>
            </a:endParaRPr>
          </a:p>
        </p:txBody>
      </p:sp>
      <p:sp>
        <p:nvSpPr>
          <p:cNvPr id="6" name="Объект 4"/>
          <p:cNvSpPr txBox="1">
            <a:spLocks/>
          </p:cNvSpPr>
          <p:nvPr/>
        </p:nvSpPr>
        <p:spPr>
          <a:xfrm>
            <a:off x="1259632" y="260648"/>
            <a:ext cx="7488832" cy="273630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ctr">
              <a:spcBef>
                <a:spcPts val="0"/>
              </a:spcBef>
              <a:spcAft>
                <a:spcPts val="0"/>
              </a:spcAft>
              <a:buFont typeface="Arial"/>
              <a:buNone/>
            </a:pPr>
            <a:r>
              <a:rPr lang="ru-RU" sz="1600" b="1" dirty="0" err="1">
                <a:solidFill>
                  <a:srgbClr val="C00000"/>
                </a:solidFill>
                <a:latin typeface="Times New Roman" panose="02020603050405020304" pitchFamily="18" charset="0"/>
                <a:cs typeface="Times New Roman" panose="02020603050405020304" pitchFamily="18" charset="0"/>
              </a:rPr>
              <a:t>Карбонатиты</a:t>
            </a:r>
            <a:endParaRPr lang="ru-RU" sz="1600" b="1" dirty="0">
              <a:solidFill>
                <a:srgbClr val="C00000"/>
              </a:solidFill>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500" b="1" dirty="0" err="1">
                <a:solidFill>
                  <a:srgbClr val="002060"/>
                </a:solidFill>
                <a:latin typeface="Times New Roman" panose="02020603050405020304" pitchFamily="18" charset="0"/>
                <a:cs typeface="Times New Roman" panose="02020603050405020304" pitchFamily="18" charset="0"/>
              </a:rPr>
              <a:t>Харантинское</a:t>
            </a:r>
            <a:r>
              <a:rPr lang="ru-RU" sz="1500" b="1" dirty="0">
                <a:solidFill>
                  <a:srgbClr val="002060"/>
                </a:solidFill>
                <a:latin typeface="Times New Roman" panose="02020603050405020304" pitchFamily="18" charset="0"/>
                <a:cs typeface="Times New Roman" panose="02020603050405020304" pitchFamily="18" charset="0"/>
              </a:rPr>
              <a:t> месторождение. </a:t>
            </a:r>
            <a:r>
              <a:rPr lang="ru-RU" sz="1500" dirty="0">
                <a:latin typeface="Times New Roman" panose="02020603050405020304" pitchFamily="18" charset="0"/>
                <a:cs typeface="Times New Roman" panose="02020603050405020304" pitchFamily="18" charset="0"/>
              </a:rPr>
              <a:t>Расположено в 0,5 км на север от п. </a:t>
            </a:r>
            <a:r>
              <a:rPr lang="ru-RU" sz="1500" dirty="0" err="1">
                <a:latin typeface="Times New Roman" panose="02020603050405020304" pitchFamily="18" charset="0"/>
                <a:cs typeface="Times New Roman" panose="02020603050405020304" pitchFamily="18" charset="0"/>
              </a:rPr>
              <a:t>Белозиминск</a:t>
            </a:r>
            <a:r>
              <a:rPr lang="ru-RU" sz="1500" dirty="0">
                <a:latin typeface="Times New Roman" panose="02020603050405020304" pitchFamily="18" charset="0"/>
                <a:cs typeface="Times New Roman" panose="02020603050405020304" pitchFamily="18" charset="0"/>
              </a:rPr>
              <a:t>, в 112 км к югу от г. Тулуна.</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Балансовые запасы А+В+С1 - 20437 тыс. тонн</a:t>
            </a:r>
          </a:p>
          <a:p>
            <a:pPr marL="0" indent="450000" algn="just">
              <a:spcBef>
                <a:spcPts val="0"/>
              </a:spcBef>
              <a:spcAft>
                <a:spcPts val="0"/>
              </a:spcAft>
              <a:buNone/>
            </a:pPr>
            <a:r>
              <a:rPr lang="ru-RU" sz="1500" dirty="0" err="1">
                <a:latin typeface="Times New Roman" panose="02020603050405020304" pitchFamily="18" charset="0"/>
                <a:cs typeface="Times New Roman" panose="02020603050405020304" pitchFamily="18" charset="0"/>
              </a:rPr>
              <a:t>Карбонатит</a:t>
            </a:r>
            <a:r>
              <a:rPr lang="ru-RU" sz="1500" dirty="0">
                <a:latin typeface="Times New Roman" panose="02020603050405020304" pitchFamily="18" charset="0"/>
                <a:cs typeface="Times New Roman" panose="02020603050405020304" pitchFamily="18" charset="0"/>
              </a:rPr>
              <a:t> пригоден для производства маломагнезиальной быстрогасящейся воздушной строительной извести 2-го и частично 1-го сорта.</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Фонд недр – нераспределенный.</a:t>
            </a:r>
          </a:p>
          <a:p>
            <a:pPr marL="0" indent="450000" algn="just">
              <a:spcBef>
                <a:spcPts val="0"/>
              </a:spcBef>
              <a:spcAft>
                <a:spcPts val="0"/>
              </a:spcAft>
              <a:buNone/>
            </a:pPr>
            <a:r>
              <a:rPr lang="ru-RU" sz="1500" b="1" dirty="0" err="1">
                <a:solidFill>
                  <a:srgbClr val="002060"/>
                </a:solidFill>
                <a:latin typeface="Times New Roman" panose="02020603050405020304" pitchFamily="18" charset="0"/>
                <a:cs typeface="Times New Roman" panose="02020603050405020304" pitchFamily="18" charset="0"/>
              </a:rPr>
              <a:t>Большетагнинское</a:t>
            </a:r>
            <a:r>
              <a:rPr lang="ru-RU" sz="1500" b="1" dirty="0">
                <a:solidFill>
                  <a:srgbClr val="002060"/>
                </a:solidFill>
                <a:latin typeface="Times New Roman" panose="02020603050405020304" pitchFamily="18" charset="0"/>
                <a:cs typeface="Times New Roman" panose="02020603050405020304" pitchFamily="18" charset="0"/>
              </a:rPr>
              <a:t> проявление. </a:t>
            </a:r>
            <a:r>
              <a:rPr lang="ru-RU" sz="1500" dirty="0">
                <a:latin typeface="Times New Roman" panose="02020603050405020304" pitchFamily="18" charset="0"/>
                <a:cs typeface="Times New Roman" panose="02020603050405020304" pitchFamily="18" charset="0"/>
              </a:rPr>
              <a:t>Расположено в 120 км на юг от г. Тулуна, в 12 км к северо-западу от п. </a:t>
            </a:r>
            <a:r>
              <a:rPr lang="ru-RU" sz="1500" dirty="0" err="1">
                <a:latin typeface="Times New Roman" panose="02020603050405020304" pitchFamily="18" charset="0"/>
                <a:cs typeface="Times New Roman" panose="02020603050405020304" pitchFamily="18" charset="0"/>
              </a:rPr>
              <a:t>Белозиминск</a:t>
            </a:r>
            <a:r>
              <a:rPr lang="ru-RU" sz="1500" dirty="0">
                <a:latin typeface="Times New Roman" panose="02020603050405020304" pitchFamily="18" charset="0"/>
                <a:cs typeface="Times New Roman" panose="02020603050405020304" pitchFamily="18" charset="0"/>
              </a:rPr>
              <a:t>, в вершине левого притока р. Большой </a:t>
            </a:r>
            <a:r>
              <a:rPr lang="ru-RU" sz="1500" dirty="0" err="1">
                <a:latin typeface="Times New Roman" panose="02020603050405020304" pitchFamily="18" charset="0"/>
                <a:cs typeface="Times New Roman" panose="02020603050405020304" pitchFamily="18" charset="0"/>
              </a:rPr>
              <a:t>Тагны</a:t>
            </a:r>
            <a:r>
              <a:rPr lang="ru-RU" sz="1500" dirty="0">
                <a:latin typeface="Times New Roman" panose="02020603050405020304" pitchFamily="18" charset="0"/>
                <a:cs typeface="Times New Roman" panose="02020603050405020304" pitchFamily="18" charset="0"/>
              </a:rPr>
              <a:t>. </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Прогнозные запасы 60000 тыс. тонн. Пригоден для производства </a:t>
            </a:r>
            <a:r>
              <a:rPr lang="ru-RU" sz="1500" dirty="0" err="1">
                <a:latin typeface="Times New Roman" panose="02020603050405020304" pitchFamily="18" charset="0"/>
                <a:cs typeface="Times New Roman" panose="02020603050405020304" pitchFamily="18" charset="0"/>
              </a:rPr>
              <a:t>портланд</a:t>
            </a:r>
            <a:r>
              <a:rPr lang="ru-RU" sz="1500" dirty="0">
                <a:latin typeface="Times New Roman" panose="02020603050405020304" pitchFamily="18" charset="0"/>
                <a:cs typeface="Times New Roman" panose="02020603050405020304" pitchFamily="18" charset="0"/>
              </a:rPr>
              <a:t>-цемента и строительной извести. </a:t>
            </a:r>
          </a:p>
        </p:txBody>
      </p:sp>
      <p:sp>
        <p:nvSpPr>
          <p:cNvPr id="3" name="Прямоугольник 2"/>
          <p:cNvSpPr/>
          <p:nvPr/>
        </p:nvSpPr>
        <p:spPr>
          <a:xfrm rot="10800000" flipV="1">
            <a:off x="2987824" y="2852936"/>
            <a:ext cx="5760640" cy="3888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000" algn="ctr"/>
            <a:r>
              <a:rPr lang="ru-RU" sz="1600" b="1" dirty="0">
                <a:solidFill>
                  <a:srgbClr val="C00000"/>
                </a:solidFill>
                <a:latin typeface="Times New Roman" panose="02020603050405020304" pitchFamily="18" charset="0"/>
                <a:cs typeface="Times New Roman" panose="02020603050405020304" pitchFamily="18" charset="0"/>
              </a:rPr>
              <a:t>Корунды</a:t>
            </a:r>
          </a:p>
          <a:p>
            <a:pPr indent="450000" algn="just"/>
            <a:r>
              <a:rPr lang="ru-RU" sz="1500" b="1" dirty="0">
                <a:solidFill>
                  <a:srgbClr val="002060"/>
                </a:solidFill>
                <a:latin typeface="Times New Roman" panose="02020603050405020304" pitchFamily="18" charset="0"/>
                <a:cs typeface="Times New Roman" panose="02020603050405020304" pitchFamily="18" charset="0"/>
              </a:rPr>
              <a:t>Калгинское проявление</a:t>
            </a:r>
            <a:r>
              <a:rPr lang="ru-RU" sz="1500" b="1" dirty="0">
                <a:solidFill>
                  <a:schemeClr val="tx1"/>
                </a:solidFill>
                <a:latin typeface="Times New Roman" panose="02020603050405020304" pitchFamily="18" charset="0"/>
                <a:cs typeface="Times New Roman" panose="02020603050405020304" pitchFamily="18" charset="0"/>
              </a:rPr>
              <a:t>.  </a:t>
            </a:r>
            <a:r>
              <a:rPr lang="ru-RU" sz="1500" dirty="0">
                <a:solidFill>
                  <a:schemeClr val="tx1"/>
                </a:solidFill>
                <a:latin typeface="Times New Roman" panose="02020603050405020304" pitchFamily="18" charset="0"/>
                <a:cs typeface="Times New Roman" panose="02020603050405020304" pitchFamily="18" charset="0"/>
              </a:rPr>
              <a:t>Расположено в 100 км к юго-западу от ж/д ст. Тулун, в 40 км к юго-востоку от п. Аршан, в 40 км к западу от п. </a:t>
            </a:r>
            <a:r>
              <a:rPr lang="ru-RU" sz="1500" dirty="0" err="1">
                <a:solidFill>
                  <a:schemeClr val="tx1"/>
                </a:solidFill>
                <a:latin typeface="Times New Roman" panose="02020603050405020304" pitchFamily="18" charset="0"/>
                <a:cs typeface="Times New Roman" panose="02020603050405020304" pitchFamily="18" charset="0"/>
              </a:rPr>
              <a:t>Белозиминск</a:t>
            </a:r>
            <a:r>
              <a:rPr lang="ru-RU" sz="1500" dirty="0">
                <a:solidFill>
                  <a:schemeClr val="tx1"/>
                </a:solidFill>
                <a:latin typeface="Times New Roman" panose="02020603050405020304" pitchFamily="18" charset="0"/>
                <a:cs typeface="Times New Roman" panose="02020603050405020304" pitchFamily="18" charset="0"/>
              </a:rPr>
              <a:t> на левобережье р. Калги.</a:t>
            </a:r>
          </a:p>
          <a:p>
            <a:pPr indent="450000" algn="just"/>
            <a:r>
              <a:rPr lang="ru-RU" sz="1500" dirty="0">
                <a:solidFill>
                  <a:schemeClr val="tx1"/>
                </a:solidFill>
                <a:latin typeface="Times New Roman" panose="02020603050405020304" pitchFamily="18" charset="0"/>
                <a:cs typeface="Times New Roman" panose="02020603050405020304" pitchFamily="18" charset="0"/>
              </a:rPr>
              <a:t>Прогнозные запасы 70 тыс. тонн. Корундиты являются природным концентратом для производства микрошлиф-порошков и грубозернистых абразивных изделий.</a:t>
            </a:r>
          </a:p>
          <a:p>
            <a:pPr indent="450000" algn="ctr"/>
            <a:endParaRPr lang="ru-RU" sz="1500" b="1" dirty="0">
              <a:solidFill>
                <a:srgbClr val="C00000"/>
              </a:solidFill>
              <a:latin typeface="Times New Roman" panose="02020603050405020304" pitchFamily="18" charset="0"/>
              <a:cs typeface="Times New Roman" panose="02020603050405020304" pitchFamily="18" charset="0"/>
            </a:endParaRPr>
          </a:p>
          <a:p>
            <a:pPr indent="450000" algn="ctr"/>
            <a:r>
              <a:rPr lang="ru-RU" sz="1600" b="1" dirty="0">
                <a:solidFill>
                  <a:srgbClr val="C00000"/>
                </a:solidFill>
                <a:latin typeface="Times New Roman" panose="02020603050405020304" pitchFamily="18" charset="0"/>
                <a:cs typeface="Times New Roman" panose="02020603050405020304" pitchFamily="18" charset="0"/>
              </a:rPr>
              <a:t>Сланцы кровельные</a:t>
            </a:r>
          </a:p>
          <a:p>
            <a:pPr indent="450000" algn="just"/>
            <a:r>
              <a:rPr lang="ru-RU" sz="1500" b="1" dirty="0">
                <a:solidFill>
                  <a:schemeClr val="tx2"/>
                </a:solidFill>
                <a:latin typeface="Times New Roman" panose="02020603050405020304" pitchFamily="18" charset="0"/>
                <a:cs typeface="Times New Roman" panose="02020603050405020304" pitchFamily="18" charset="0"/>
              </a:rPr>
              <a:t>Участок 11 (проявление). </a:t>
            </a:r>
            <a:r>
              <a:rPr lang="ru-RU" sz="1500" dirty="0">
                <a:solidFill>
                  <a:schemeClr val="tx2"/>
                </a:solidFill>
                <a:latin typeface="Times New Roman" panose="02020603050405020304" pitchFamily="18" charset="0"/>
                <a:cs typeface="Times New Roman" panose="02020603050405020304" pitchFamily="18" charset="0"/>
              </a:rPr>
              <a:t>Расположен в 16 км западнее п. </a:t>
            </a:r>
            <a:r>
              <a:rPr lang="ru-RU" sz="1500" dirty="0" err="1">
                <a:solidFill>
                  <a:schemeClr val="tx2"/>
                </a:solidFill>
                <a:latin typeface="Times New Roman" panose="02020603050405020304" pitchFamily="18" charset="0"/>
                <a:cs typeface="Times New Roman" panose="02020603050405020304" pitchFamily="18" charset="0"/>
              </a:rPr>
              <a:t>Белозиминск</a:t>
            </a:r>
            <a:r>
              <a:rPr lang="ru-RU" sz="1500" dirty="0">
                <a:solidFill>
                  <a:schemeClr val="tx2"/>
                </a:solidFill>
                <a:latin typeface="Times New Roman" panose="02020603050405020304" pitchFamily="18" charset="0"/>
                <a:cs typeface="Times New Roman" panose="02020603050405020304" pitchFamily="18" charset="0"/>
              </a:rPr>
              <a:t>, в 115 км к юго-западу от ж/д ст. Тулун в правом борту долины р. </a:t>
            </a:r>
            <a:r>
              <a:rPr lang="ru-RU" sz="1500" dirty="0" err="1">
                <a:solidFill>
                  <a:schemeClr val="tx2"/>
                </a:solidFill>
                <a:latin typeface="Times New Roman" panose="02020603050405020304" pitchFamily="18" charset="0"/>
                <a:cs typeface="Times New Roman" panose="02020603050405020304" pitchFamily="18" charset="0"/>
              </a:rPr>
              <a:t>Ярмы</a:t>
            </a:r>
            <a:r>
              <a:rPr lang="ru-RU" sz="1500" dirty="0">
                <a:solidFill>
                  <a:schemeClr val="tx2"/>
                </a:solidFill>
                <a:latin typeface="Times New Roman" panose="02020603050405020304" pitchFamily="18" charset="0"/>
                <a:cs typeface="Times New Roman" panose="02020603050405020304" pitchFamily="18" charset="0"/>
              </a:rPr>
              <a:t>.</a:t>
            </a:r>
          </a:p>
          <a:p>
            <a:pPr indent="450000" algn="just"/>
            <a:r>
              <a:rPr lang="ru-RU" sz="1500" dirty="0">
                <a:solidFill>
                  <a:schemeClr val="tx2"/>
                </a:solidFill>
                <a:latin typeface="Times New Roman" panose="02020603050405020304" pitchFamily="18" charset="0"/>
                <a:cs typeface="Times New Roman" panose="02020603050405020304" pitchFamily="18" charset="0"/>
              </a:rPr>
              <a:t>Прогнозные запасы 5000 тыс. куб. м.</a:t>
            </a:r>
          </a:p>
          <a:p>
            <a:pPr indent="450000" algn="just"/>
            <a:r>
              <a:rPr lang="ru-RU" sz="1500" dirty="0">
                <a:solidFill>
                  <a:schemeClr val="tx2"/>
                </a:solidFill>
                <a:latin typeface="Times New Roman" panose="02020603050405020304" pitchFamily="18" charset="0"/>
                <a:cs typeface="Times New Roman" panose="02020603050405020304" pitchFamily="18" charset="0"/>
              </a:rPr>
              <a:t>Сланцы пригодны в качестве кровельного материала и плитки. Горнотехнические условия сложные, поэтому практического интереса не представляют. </a:t>
            </a:r>
            <a:endParaRPr lang="ru-RU" sz="1400" dirty="0">
              <a:solidFill>
                <a:schemeClr val="tx1"/>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3596039"/>
            <a:ext cx="2376264" cy="1867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86383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32</a:t>
            </a:fld>
            <a:endParaRPr lang="ru-RU" sz="1200" dirty="0">
              <a:latin typeface="Times New Roman" panose="02020603050405020304" pitchFamily="18" charset="0"/>
              <a:cs typeface="Times New Roman" panose="02020603050405020304" pitchFamily="18" charset="0"/>
            </a:endParaRPr>
          </a:p>
        </p:txBody>
      </p:sp>
      <p:sp>
        <p:nvSpPr>
          <p:cNvPr id="5" name="Объект 4"/>
          <p:cNvSpPr>
            <a:spLocks noGrp="1"/>
          </p:cNvSpPr>
          <p:nvPr>
            <p:ph idx="1"/>
          </p:nvPr>
        </p:nvSpPr>
        <p:spPr>
          <a:xfrm>
            <a:off x="971600" y="-1604"/>
            <a:ext cx="7920880" cy="2638516"/>
          </a:xfrm>
        </p:spPr>
        <p:txBody>
          <a:bodyPr>
            <a:normAutofit lnSpcReduction="10000"/>
          </a:bodyPr>
          <a:lstStyle/>
          <a:p>
            <a:pPr marL="0" indent="450000" algn="ctr">
              <a:spcBef>
                <a:spcPts val="0"/>
              </a:spcBef>
              <a:spcAft>
                <a:spcPts val="0"/>
              </a:spcAft>
              <a:buNone/>
            </a:pPr>
            <a:r>
              <a:rPr lang="ru-RU" sz="1800" b="1" u="sng" dirty="0">
                <a:solidFill>
                  <a:srgbClr val="C00000"/>
                </a:solidFill>
                <a:latin typeface="Times New Roman" panose="02020603050405020304" pitchFamily="18" charset="0"/>
                <a:cs typeface="Times New Roman" panose="02020603050405020304" pitchFamily="18" charset="0"/>
              </a:rPr>
              <a:t>Прочие полезные ископаемые</a:t>
            </a:r>
            <a:endParaRPr lang="ru-RU" sz="1800" b="1" dirty="0">
              <a:solidFill>
                <a:srgbClr val="C00000"/>
              </a:solidFill>
              <a:latin typeface="Times New Roman" panose="02020603050405020304" pitchFamily="18" charset="0"/>
              <a:cs typeface="Times New Roman" panose="02020603050405020304" pitchFamily="18" charset="0"/>
            </a:endParaRPr>
          </a:p>
          <a:p>
            <a:pPr marL="0" indent="450000" algn="ctr">
              <a:spcBef>
                <a:spcPts val="0"/>
              </a:spcBef>
              <a:spcAft>
                <a:spcPts val="0"/>
              </a:spcAft>
              <a:buNone/>
            </a:pPr>
            <a:endParaRPr lang="ru-RU" sz="1400" b="1" dirty="0">
              <a:solidFill>
                <a:srgbClr val="C00000"/>
              </a:solidFill>
              <a:latin typeface="Times New Roman" panose="02020603050405020304" pitchFamily="18" charset="0"/>
              <a:cs typeface="Times New Roman" panose="02020603050405020304" pitchFamily="18" charset="0"/>
            </a:endParaRPr>
          </a:p>
          <a:p>
            <a:pPr marL="0" indent="450000" algn="ctr">
              <a:spcBef>
                <a:spcPts val="0"/>
              </a:spcBef>
              <a:spcAft>
                <a:spcPts val="0"/>
              </a:spcAft>
              <a:buNone/>
            </a:pPr>
            <a:r>
              <a:rPr lang="ru-RU" sz="1600" b="1" dirty="0">
                <a:solidFill>
                  <a:srgbClr val="C00000"/>
                </a:solidFill>
                <a:latin typeface="Times New Roman" panose="02020603050405020304" pitchFamily="18" charset="0"/>
                <a:cs typeface="Times New Roman" panose="02020603050405020304" pitchFamily="18" charset="0"/>
              </a:rPr>
              <a:t>Ртуть</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Горхонское проявление. </a:t>
            </a:r>
            <a:r>
              <a:rPr lang="ru-RU" sz="1500" dirty="0">
                <a:latin typeface="Times New Roman" panose="02020603050405020304" pitchFamily="18" charset="0"/>
                <a:cs typeface="Times New Roman" panose="02020603050405020304" pitchFamily="18" charset="0"/>
              </a:rPr>
              <a:t>Расположено на правобережье р. Ии в бассейне её притока Левый Горхон, в 15 км вверх по течению р. Ии от п. Аршан.</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Запасы не подсчитывались.</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Не имеет промышленного значения.</a:t>
            </a:r>
          </a:p>
          <a:p>
            <a:pPr marL="0" indent="450000" algn="ctr">
              <a:spcBef>
                <a:spcPts val="0"/>
              </a:spcBef>
              <a:spcAft>
                <a:spcPts val="0"/>
              </a:spcAft>
              <a:buNone/>
            </a:pPr>
            <a:r>
              <a:rPr lang="ru-RU" sz="1600" b="1" dirty="0" err="1">
                <a:solidFill>
                  <a:srgbClr val="C00000"/>
                </a:solidFill>
                <a:latin typeface="Times New Roman" panose="02020603050405020304" pitchFamily="18" charset="0"/>
                <a:cs typeface="Times New Roman" panose="02020603050405020304" pitchFamily="18" charset="0"/>
              </a:rPr>
              <a:t>Орха</a:t>
            </a:r>
            <a:endParaRPr lang="ru-RU" sz="1600" b="1" dirty="0">
              <a:solidFill>
                <a:srgbClr val="C00000"/>
              </a:solidFill>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500" b="1" dirty="0" err="1">
                <a:solidFill>
                  <a:srgbClr val="002060"/>
                </a:solidFill>
                <a:latin typeface="Times New Roman" panose="02020603050405020304" pitchFamily="18" charset="0"/>
                <a:cs typeface="Times New Roman" panose="02020603050405020304" pitchFamily="18" charset="0"/>
              </a:rPr>
              <a:t>Котикское</a:t>
            </a:r>
            <a:r>
              <a:rPr lang="ru-RU" sz="1500" b="1" dirty="0">
                <a:solidFill>
                  <a:srgbClr val="002060"/>
                </a:solidFill>
                <a:latin typeface="Times New Roman" panose="02020603050405020304" pitchFamily="18" charset="0"/>
                <a:cs typeface="Times New Roman" panose="02020603050405020304" pitchFamily="18" charset="0"/>
              </a:rPr>
              <a:t> проявление.</a:t>
            </a:r>
            <a:r>
              <a:rPr lang="ru-RU" sz="1500" dirty="0">
                <a:latin typeface="Times New Roman" panose="02020603050405020304" pitchFamily="18" charset="0"/>
                <a:cs typeface="Times New Roman" panose="02020603050405020304" pitchFamily="18" charset="0"/>
              </a:rPr>
              <a:t> Расположено в 8 км к северо-западу от ж/д ст. Тулун.</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Прогнозные запасы 2,2 тыс. тонн.</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Охра пригодна для получения красок жёлтого цвета на масляной и водно-эмульсионной основе. Нерентабельно из-за малых запасов.</a:t>
            </a:r>
          </a:p>
        </p:txBody>
      </p:sp>
      <p:sp>
        <p:nvSpPr>
          <p:cNvPr id="8" name="Объект 2"/>
          <p:cNvSpPr txBox="1">
            <a:spLocks/>
          </p:cNvSpPr>
          <p:nvPr/>
        </p:nvSpPr>
        <p:spPr>
          <a:xfrm>
            <a:off x="2411760" y="2564904"/>
            <a:ext cx="6480720" cy="4293096"/>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ctr">
              <a:spcBef>
                <a:spcPts val="0"/>
              </a:spcBef>
              <a:spcAft>
                <a:spcPts val="0"/>
              </a:spcAft>
              <a:buFont typeface="Arial"/>
              <a:buNone/>
            </a:pPr>
            <a:r>
              <a:rPr lang="ru-RU" sz="1600" b="1" dirty="0">
                <a:solidFill>
                  <a:srgbClr val="C00000"/>
                </a:solidFill>
                <a:latin typeface="Times New Roman" panose="02020603050405020304" pitchFamily="18" charset="0"/>
                <a:cs typeface="Times New Roman" panose="02020603050405020304" pitchFamily="18" charset="0"/>
              </a:rPr>
              <a:t>Фосфор</a:t>
            </a:r>
          </a:p>
          <a:p>
            <a:pPr marL="0" indent="450000" algn="just">
              <a:spcBef>
                <a:spcPts val="0"/>
              </a:spcBef>
              <a:spcAft>
                <a:spcPts val="0"/>
              </a:spcAft>
              <a:buNone/>
            </a:pPr>
            <a:r>
              <a:rPr lang="ru-RU" sz="1500" b="1" dirty="0">
                <a:solidFill>
                  <a:srgbClr val="002060"/>
                </a:solidFill>
                <a:latin typeface="Times New Roman" panose="02020603050405020304" pitchFamily="18" charset="0"/>
                <a:cs typeface="Times New Roman" panose="02020603050405020304" pitchFamily="18" charset="0"/>
              </a:rPr>
              <a:t>Счастливое (проявление). </a:t>
            </a:r>
            <a:r>
              <a:rPr lang="ru-RU" sz="1500" dirty="0">
                <a:latin typeface="Times New Roman" panose="02020603050405020304" pitchFamily="18" charset="0"/>
                <a:cs typeface="Times New Roman" panose="02020603050405020304" pitchFamily="18" charset="0"/>
              </a:rPr>
              <a:t>Расположено в 100 км к юго-западу от ж/д ст. Тулун, в 25 км к западу от п. </a:t>
            </a:r>
            <a:r>
              <a:rPr lang="ru-RU" sz="1500" dirty="0" smtClean="0">
                <a:latin typeface="Times New Roman" panose="02020603050405020304" pitchFamily="18" charset="0"/>
                <a:cs typeface="Times New Roman" panose="02020603050405020304" pitchFamily="18" charset="0"/>
              </a:rPr>
              <a:t>Аршан. Прогнозные </a:t>
            </a:r>
            <a:r>
              <a:rPr lang="ru-RU" sz="1500" dirty="0">
                <a:latin typeface="Times New Roman" panose="02020603050405020304" pitchFamily="18" charset="0"/>
                <a:cs typeface="Times New Roman" panose="02020603050405020304" pitchFamily="18" charset="0"/>
              </a:rPr>
              <a:t>запасы 240 тыс. тонн.</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Продуктивные залежи приурочены к нижней части разреза верхней подсвиты </a:t>
            </a:r>
            <a:r>
              <a:rPr lang="ru-RU" sz="1500" dirty="0" err="1">
                <a:latin typeface="Times New Roman" panose="02020603050405020304" pitchFamily="18" charset="0"/>
                <a:cs typeface="Times New Roman" panose="02020603050405020304" pitchFamily="18" charset="0"/>
              </a:rPr>
              <a:t>карагасской</a:t>
            </a:r>
            <a:r>
              <a:rPr lang="ru-RU" sz="1500" dirty="0">
                <a:latin typeface="Times New Roman" panose="02020603050405020304" pitchFamily="18" charset="0"/>
                <a:cs typeface="Times New Roman" panose="02020603050405020304" pitchFamily="18" charset="0"/>
              </a:rPr>
              <a:t> свиты. Выявлено 3 крутопадающих залежи размером 200х100 м, мощностью от 2,0 до 5,3 м (средняя 2,6 м), глубина залегания кровли - от 3 до 97 м. Фосфатные минералы - </a:t>
            </a:r>
            <a:r>
              <a:rPr lang="ru-RU" sz="1500" dirty="0" err="1">
                <a:latin typeface="Times New Roman" panose="02020603050405020304" pitchFamily="18" charset="0"/>
                <a:cs typeface="Times New Roman" panose="02020603050405020304" pitchFamily="18" charset="0"/>
              </a:rPr>
              <a:t>франколит</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коллофан</a:t>
            </a:r>
            <a:r>
              <a:rPr lang="ru-RU" sz="1500" dirty="0">
                <a:latin typeface="Times New Roman" panose="02020603050405020304" pitchFamily="18" charset="0"/>
                <a:cs typeface="Times New Roman" panose="02020603050405020304" pitchFamily="18" charset="0"/>
              </a:rPr>
              <a:t>, апатит. Содержание Р2О5 в руде - от 0,58 до 24,03 %, среднее 11,6 %. Перспективы ограничены из-за малых </a:t>
            </a:r>
            <a:r>
              <a:rPr lang="ru-RU" sz="1500" dirty="0" smtClean="0">
                <a:latin typeface="Times New Roman" panose="02020603050405020304" pitchFamily="18" charset="0"/>
                <a:cs typeface="Times New Roman" panose="02020603050405020304" pitchFamily="18" charset="0"/>
              </a:rPr>
              <a:t>запасов. Фонд </a:t>
            </a:r>
            <a:r>
              <a:rPr lang="ru-RU" sz="1500" dirty="0">
                <a:latin typeface="Times New Roman" panose="02020603050405020304" pitchFamily="18" charset="0"/>
                <a:cs typeface="Times New Roman" panose="02020603050405020304" pitchFamily="18" charset="0"/>
              </a:rPr>
              <a:t>недр – нераспределенный.</a:t>
            </a:r>
          </a:p>
          <a:p>
            <a:pPr marL="0" indent="450000" algn="just">
              <a:spcBef>
                <a:spcPts val="0"/>
              </a:spcBef>
              <a:spcAft>
                <a:spcPts val="0"/>
              </a:spcAft>
              <a:buNone/>
            </a:pPr>
            <a:r>
              <a:rPr lang="ru-RU" sz="1500" b="1" dirty="0" err="1">
                <a:solidFill>
                  <a:srgbClr val="002060"/>
                </a:solidFill>
                <a:latin typeface="Times New Roman" panose="02020603050405020304" pitchFamily="18" charset="0"/>
                <a:cs typeface="Times New Roman" panose="02020603050405020304" pitchFamily="18" charset="0"/>
              </a:rPr>
              <a:t>Ярминская</a:t>
            </a:r>
            <a:r>
              <a:rPr lang="ru-RU" sz="1500" b="1" dirty="0">
                <a:solidFill>
                  <a:srgbClr val="002060"/>
                </a:solidFill>
                <a:latin typeface="Times New Roman" panose="02020603050405020304" pitchFamily="18" charset="0"/>
                <a:cs typeface="Times New Roman" panose="02020603050405020304" pitchFamily="18" charset="0"/>
              </a:rPr>
              <a:t> рудная зона (проявление). </a:t>
            </a:r>
            <a:r>
              <a:rPr lang="ru-RU" sz="1500" dirty="0">
                <a:latin typeface="Times New Roman" panose="02020603050405020304" pitchFamily="18" charset="0"/>
                <a:cs typeface="Times New Roman" panose="02020603050405020304" pitchFamily="18" charset="0"/>
              </a:rPr>
              <a:t>Находится в 22 км на северо-западу от п. </a:t>
            </a:r>
            <a:r>
              <a:rPr lang="ru-RU" sz="1500" dirty="0" err="1">
                <a:latin typeface="Times New Roman" panose="02020603050405020304" pitchFamily="18" charset="0"/>
                <a:cs typeface="Times New Roman" panose="02020603050405020304" pitchFamily="18" charset="0"/>
              </a:rPr>
              <a:t>Белозиминск</a:t>
            </a:r>
            <a:r>
              <a:rPr lang="ru-RU" sz="1500" dirty="0">
                <a:latin typeface="Times New Roman" panose="02020603050405020304" pitchFamily="18" charset="0"/>
                <a:cs typeface="Times New Roman" panose="02020603050405020304" pitchFamily="18" charset="0"/>
              </a:rPr>
              <a:t> и в 80 км на юг от ж/д ст. </a:t>
            </a:r>
            <a:r>
              <a:rPr lang="ru-RU" sz="1500" dirty="0" smtClean="0">
                <a:latin typeface="Times New Roman" panose="02020603050405020304" pitchFamily="18" charset="0"/>
                <a:cs typeface="Times New Roman" panose="02020603050405020304" pitchFamily="18" charset="0"/>
              </a:rPr>
              <a:t>Тулун. Прогнозные </a:t>
            </a:r>
            <a:r>
              <a:rPr lang="ru-RU" sz="1500" dirty="0">
                <a:latin typeface="Times New Roman" panose="02020603050405020304" pitchFamily="18" charset="0"/>
                <a:cs typeface="Times New Roman" panose="02020603050405020304" pitchFamily="18" charset="0"/>
              </a:rPr>
              <a:t>запасы 60 тыс. тонн.</a:t>
            </a:r>
          </a:p>
          <a:p>
            <a:pPr marL="0" indent="450000" algn="just">
              <a:spcBef>
                <a:spcPts val="0"/>
              </a:spcBef>
              <a:spcAft>
                <a:spcPts val="0"/>
              </a:spcAft>
              <a:buNone/>
            </a:pPr>
            <a:r>
              <a:rPr lang="ru-RU" sz="1500" dirty="0">
                <a:latin typeface="Times New Roman" panose="02020603050405020304" pitchFamily="18" charset="0"/>
                <a:cs typeface="Times New Roman" panose="02020603050405020304" pitchFamily="18" charset="0"/>
              </a:rPr>
              <a:t>Рудные тела представлены гидротермально измененными породами СЗ ориентировки.  Проявление содержит 6 рудных тел длиной от 50 до 2300 м (в среднем 500 м), шириной от 1 до 8 м, (в среднем 3,8 м) и мощностью от 0,8 до 7,5 м (в среднем 3,5 м). Рудные тела выдержаны по простиранию и на глубину. Главные рудные минералы - апатит, </a:t>
            </a:r>
            <a:r>
              <a:rPr lang="ru-RU" sz="1500" dirty="0" err="1">
                <a:latin typeface="Times New Roman" panose="02020603050405020304" pitchFamily="18" charset="0"/>
                <a:cs typeface="Times New Roman" panose="02020603050405020304" pitchFamily="18" charset="0"/>
              </a:rPr>
              <a:t>ксенотим</a:t>
            </a:r>
            <a:r>
              <a:rPr lang="ru-RU" sz="1500" dirty="0">
                <a:latin typeface="Times New Roman" panose="02020603050405020304" pitchFamily="18" charset="0"/>
                <a:cs typeface="Times New Roman" panose="02020603050405020304" pitchFamily="18" charset="0"/>
              </a:rPr>
              <a:t>, монацит, </a:t>
            </a:r>
            <a:r>
              <a:rPr lang="ru-RU" sz="1500" dirty="0" err="1">
                <a:latin typeface="Times New Roman" panose="02020603050405020304" pitchFamily="18" charset="0"/>
                <a:cs typeface="Times New Roman" panose="02020603050405020304" pitchFamily="18" charset="0"/>
              </a:rPr>
              <a:t>ферриторит</a:t>
            </a:r>
            <a:r>
              <a:rPr lang="ru-RU" sz="1500" dirty="0">
                <a:latin typeface="Times New Roman" panose="02020603050405020304" pitchFamily="18" charset="0"/>
                <a:cs typeface="Times New Roman" panose="02020603050405020304" pitchFamily="18" charset="0"/>
              </a:rPr>
              <a:t>, </a:t>
            </a:r>
            <a:r>
              <a:rPr lang="ru-RU" sz="1500" dirty="0" err="1">
                <a:latin typeface="Times New Roman" panose="02020603050405020304" pitchFamily="18" charset="0"/>
                <a:cs typeface="Times New Roman" panose="02020603050405020304" pitchFamily="18" charset="0"/>
              </a:rPr>
              <a:t>рабдофанит</a:t>
            </a:r>
            <a:r>
              <a:rPr lang="ru-RU" sz="1500" dirty="0">
                <a:latin typeface="Times New Roman" panose="02020603050405020304" pitchFamily="18" charset="0"/>
                <a:cs typeface="Times New Roman" panose="02020603050405020304" pitchFamily="18" charset="0"/>
              </a:rPr>
              <a:t>, </a:t>
            </a:r>
            <a:r>
              <a:rPr lang="ru-RU" sz="1500" dirty="0" err="1" smtClean="0">
                <a:latin typeface="Times New Roman" panose="02020603050405020304" pitchFamily="18" charset="0"/>
                <a:cs typeface="Times New Roman" panose="02020603050405020304" pitchFamily="18" charset="0"/>
              </a:rPr>
              <a:t>цералит</a:t>
            </a:r>
            <a:r>
              <a:rPr lang="ru-RU" sz="1500" dirty="0" smtClean="0">
                <a:latin typeface="Times New Roman" panose="02020603050405020304" pitchFamily="18" charset="0"/>
                <a:cs typeface="Times New Roman" panose="02020603050405020304" pitchFamily="18" charset="0"/>
              </a:rPr>
              <a:t>. Фонд </a:t>
            </a:r>
            <a:r>
              <a:rPr lang="ru-RU" sz="1500" dirty="0">
                <a:latin typeface="Times New Roman" panose="02020603050405020304" pitchFamily="18" charset="0"/>
                <a:cs typeface="Times New Roman" panose="02020603050405020304" pitchFamily="18" charset="0"/>
              </a:rPr>
              <a:t>недр – нераспределенный.</a:t>
            </a: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627928"/>
            <a:ext cx="1944216" cy="1584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39512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
            <a:ext cx="8100392" cy="548679"/>
          </a:xfrm>
        </p:spPr>
        <p:txBody>
          <a:bodyPr>
            <a:noAutofit/>
          </a:bodyPr>
          <a:lstStyle/>
          <a:p>
            <a:r>
              <a:rPr lang="ru-RU" sz="2000" b="1" dirty="0">
                <a:solidFill>
                  <a:schemeClr val="accent1">
                    <a:lumMod val="50000"/>
                  </a:schemeClr>
                </a:solidFill>
                <a:latin typeface="Times New Roman" panose="02020603050405020304" pitchFamily="18" charset="0"/>
                <a:cs typeface="Times New Roman" panose="02020603050405020304" pitchFamily="18" charset="0"/>
              </a:rPr>
              <a:t>7. Карта </a:t>
            </a:r>
            <a:r>
              <a:rPr lang="ru-RU" sz="2000" b="1" dirty="0" smtClean="0">
                <a:solidFill>
                  <a:schemeClr val="accent1">
                    <a:lumMod val="50000"/>
                  </a:schemeClr>
                </a:solidFill>
                <a:latin typeface="Times New Roman" panose="02020603050405020304" pitchFamily="18" charset="0"/>
                <a:cs typeface="Times New Roman" panose="02020603050405020304" pitchFamily="18" charset="0"/>
              </a:rPr>
              <a:t>месторождений и проявлений на территории </a:t>
            </a:r>
            <a:br>
              <a:rPr lang="ru-RU" sz="2000" b="1" dirty="0" smtClean="0">
                <a:solidFill>
                  <a:schemeClr val="accent1">
                    <a:lumMod val="50000"/>
                  </a:schemeClr>
                </a:solidFill>
                <a:latin typeface="Times New Roman" panose="02020603050405020304" pitchFamily="18" charset="0"/>
                <a:cs typeface="Times New Roman" panose="02020603050405020304" pitchFamily="18" charset="0"/>
              </a:rPr>
            </a:br>
            <a:r>
              <a:rPr lang="ru-RU" sz="2000" b="1" dirty="0" err="1" smtClean="0">
                <a:solidFill>
                  <a:schemeClr val="accent1">
                    <a:lumMod val="50000"/>
                  </a:schemeClr>
                </a:solidFill>
                <a:latin typeface="Times New Roman" panose="02020603050405020304" pitchFamily="18" charset="0"/>
                <a:cs typeface="Times New Roman" panose="02020603050405020304" pitchFamily="18" charset="0"/>
              </a:rPr>
              <a:t>Тулунского</a:t>
            </a:r>
            <a:r>
              <a:rPr lang="ru-RU" sz="20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sz="2000" b="1" dirty="0">
                <a:solidFill>
                  <a:schemeClr val="accent1">
                    <a:lumMod val="50000"/>
                  </a:schemeClr>
                </a:solidFill>
                <a:latin typeface="Times New Roman" panose="02020603050405020304" pitchFamily="18" charset="0"/>
                <a:cs typeface="Times New Roman" panose="02020603050405020304" pitchFamily="18" charset="0"/>
              </a:rPr>
              <a:t>района</a:t>
            </a:r>
          </a:p>
        </p:txBody>
      </p:sp>
      <p:sp>
        <p:nvSpPr>
          <p:cNvPr id="5" name="Номер слайда 4"/>
          <p:cNvSpPr>
            <a:spLocks noGrp="1"/>
          </p:cNvSpPr>
          <p:nvPr>
            <p:ph type="sldNum" sz="quarter" idx="12"/>
          </p:nvPr>
        </p:nvSpPr>
        <p:spPr/>
        <p:txBody>
          <a:bodyPr/>
          <a:lstStyle/>
          <a:p>
            <a:pPr algn="ctr"/>
            <a:fld id="{6B54CF04-829E-4533-9E22-1DEDBBC55A26}" type="slidenum">
              <a:rPr lang="ru-RU" sz="1200" smtClean="0">
                <a:solidFill>
                  <a:schemeClr val="tx2">
                    <a:lumMod val="75000"/>
                    <a:lumOff val="25000"/>
                  </a:schemeClr>
                </a:solidFill>
                <a:latin typeface="Times New Roman" panose="02020603050405020304" pitchFamily="18" charset="0"/>
                <a:cs typeface="Times New Roman" panose="02020603050405020304" pitchFamily="18" charset="0"/>
              </a:rPr>
              <a:pPr algn="ctr"/>
              <a:t>33</a:t>
            </a:fld>
            <a:endParaRPr lang="ru-RU" sz="1200"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7784" y="692696"/>
            <a:ext cx="4776543" cy="6191691"/>
          </a:xfrm>
          <a:prstGeom prst="rect">
            <a:avLst/>
          </a:prstGeom>
        </p:spPr>
      </p:pic>
    </p:spTree>
    <p:extLst>
      <p:ext uri="{BB962C8B-B14F-4D97-AF65-F5344CB8AC3E}">
        <p14:creationId xmlns:p14="http://schemas.microsoft.com/office/powerpoint/2010/main" val="4223261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C4B6AE4A-767D-4763-94EE-CFC6AF4D12A3}" type="slidenum">
              <a:rPr lang="ru-RU" smtClean="0"/>
              <a:pPr/>
              <a:t>34</a:t>
            </a:fld>
            <a:endParaRPr lang="ru-RU" dirty="0"/>
          </a:p>
        </p:txBody>
      </p:sp>
      <p:sp>
        <p:nvSpPr>
          <p:cNvPr id="11" name="Скругленный прямоугольник 10"/>
          <p:cNvSpPr/>
          <p:nvPr/>
        </p:nvSpPr>
        <p:spPr>
          <a:xfrm>
            <a:off x="1835695" y="1488344"/>
            <a:ext cx="6912769" cy="1364591"/>
          </a:xfrm>
          <a:prstGeom prst="roundRect">
            <a:avLst>
              <a:gd name="adj" fmla="val 14106"/>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u-RU" sz="2000" dirty="0" smtClean="0">
                <a:solidFill>
                  <a:schemeClr val="tx1"/>
                </a:solidFill>
                <a:latin typeface="Times New Roman" panose="02020603050405020304" pitchFamily="18" charset="0"/>
                <a:cs typeface="Times New Roman" panose="02020603050405020304" pitchFamily="18" charset="0"/>
              </a:rPr>
              <a:t>со Стратегией </a:t>
            </a:r>
            <a:r>
              <a:rPr lang="ru-RU" sz="2000" dirty="0">
                <a:solidFill>
                  <a:schemeClr val="tx1"/>
                </a:solidFill>
                <a:latin typeface="Times New Roman" panose="02020603050405020304" pitchFamily="18" charset="0"/>
                <a:cs typeface="Times New Roman" panose="02020603050405020304" pitchFamily="18" charset="0"/>
              </a:rPr>
              <a:t>социально-экономического развития Тулунского муниципального района на 2019 - 2030 годы, утвержденной решением Думы Тулунского муниципального района от 25.12.2018 г. № 25;</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907999" y="583436"/>
            <a:ext cx="7840466" cy="707886"/>
          </a:xfrm>
          <a:prstGeom prst="rect">
            <a:avLst/>
          </a:prstGeom>
          <a:noFill/>
          <a:ln>
            <a:noFill/>
          </a:ln>
        </p:spPr>
        <p:txBody>
          <a:bodyPr wrap="square" rtlCol="0">
            <a:spAutoFit/>
          </a:bodyPr>
          <a:lstStyle/>
          <a:p>
            <a:pPr indent="450000" algn="just"/>
            <a:r>
              <a:rPr lang="ru-RU" sz="2000" dirty="0" smtClean="0">
                <a:latin typeface="Times New Roman" panose="02020603050405020304" pitchFamily="18" charset="0"/>
                <a:cs typeface="Times New Roman" panose="02020603050405020304" pitchFamily="18" charset="0"/>
              </a:rPr>
              <a:t>В 2022 году развитие </a:t>
            </a:r>
            <a:r>
              <a:rPr lang="ru-RU" sz="2000" dirty="0">
                <a:latin typeface="Times New Roman" panose="02020603050405020304" pitchFamily="18" charset="0"/>
                <a:cs typeface="Times New Roman" panose="02020603050405020304" pitchFamily="18" charset="0"/>
              </a:rPr>
              <a:t>отраслей экономики и социальной сферы Тулунского муниципального района </a:t>
            </a:r>
            <a:r>
              <a:rPr lang="ru-RU" sz="2000" dirty="0" smtClean="0">
                <a:latin typeface="Times New Roman" panose="02020603050405020304" pitchFamily="18" charset="0"/>
                <a:cs typeface="Times New Roman" panose="02020603050405020304" pitchFamily="18" charset="0"/>
              </a:rPr>
              <a:t>осуществлялось </a:t>
            </a:r>
            <a:r>
              <a:rPr lang="ru-RU" sz="2000" dirty="0">
                <a:latin typeface="Times New Roman" panose="02020603050405020304" pitchFamily="18" charset="0"/>
                <a:cs typeface="Times New Roman" panose="02020603050405020304" pitchFamily="18" charset="0"/>
              </a:rPr>
              <a:t>в </a:t>
            </a:r>
            <a:r>
              <a:rPr lang="ru-RU" sz="2000" dirty="0" smtClean="0">
                <a:latin typeface="Times New Roman" panose="02020603050405020304" pitchFamily="18" charset="0"/>
                <a:cs typeface="Times New Roman" panose="02020603050405020304" pitchFamily="18" charset="0"/>
              </a:rPr>
              <a:t>соответствии: </a:t>
            </a:r>
            <a:endParaRPr lang="ru-RU" sz="2000" dirty="0">
              <a:latin typeface="Times New Roman" panose="02020603050405020304" pitchFamily="18" charset="0"/>
              <a:cs typeface="Times New Roman" panose="02020603050405020304" pitchFamily="18" charset="0"/>
            </a:endParaRPr>
          </a:p>
        </p:txBody>
      </p:sp>
      <p:sp>
        <p:nvSpPr>
          <p:cNvPr id="16" name="Скругленный прямоугольник 15"/>
          <p:cNvSpPr/>
          <p:nvPr/>
        </p:nvSpPr>
        <p:spPr>
          <a:xfrm>
            <a:off x="1835695" y="3140968"/>
            <a:ext cx="6912769" cy="158417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smtClean="0">
                <a:solidFill>
                  <a:schemeClr val="tx1"/>
                </a:solidFill>
                <a:latin typeface="Times New Roman" panose="02020603050405020304" pitchFamily="18" charset="0"/>
                <a:cs typeface="Times New Roman" panose="02020603050405020304" pitchFamily="18" charset="0"/>
              </a:rPr>
              <a:t>Планом </a:t>
            </a:r>
            <a:r>
              <a:rPr lang="ru-RU" sz="2000" dirty="0">
                <a:solidFill>
                  <a:schemeClr val="tx1"/>
                </a:solidFill>
                <a:latin typeface="Times New Roman" panose="02020603050405020304" pitchFamily="18" charset="0"/>
                <a:cs typeface="Times New Roman" panose="02020603050405020304" pitchFamily="18" charset="0"/>
              </a:rPr>
              <a:t>мероприятий по реализации Стратегии социально-экономического развития Тулунского муниципального района на 2019 - 2030 годы, </a:t>
            </a:r>
            <a:r>
              <a:rPr lang="ru-RU" sz="2000" dirty="0" smtClean="0">
                <a:solidFill>
                  <a:schemeClr val="tx1"/>
                </a:solidFill>
                <a:latin typeface="Times New Roman" panose="02020603050405020304" pitchFamily="18" charset="0"/>
                <a:cs typeface="Times New Roman" panose="02020603050405020304" pitchFamily="18" charset="0"/>
              </a:rPr>
              <a:t>утвержденным постановлением администрации </a:t>
            </a:r>
            <a:r>
              <a:rPr lang="ru-RU" sz="2000" dirty="0" err="1" smtClean="0">
                <a:solidFill>
                  <a:schemeClr val="tx1"/>
                </a:solidFill>
                <a:latin typeface="Times New Roman" panose="02020603050405020304" pitchFamily="18" charset="0"/>
                <a:cs typeface="Times New Roman" panose="02020603050405020304" pitchFamily="18" charset="0"/>
              </a:rPr>
              <a:t>Тулунского</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a:solidFill>
                  <a:schemeClr val="tx1"/>
                </a:solidFill>
                <a:latin typeface="Times New Roman" panose="02020603050405020304" pitchFamily="18" charset="0"/>
                <a:cs typeface="Times New Roman" panose="02020603050405020304" pitchFamily="18" charset="0"/>
              </a:rPr>
              <a:t>муниципального района от 15.02.2019 г. № </a:t>
            </a:r>
            <a:r>
              <a:rPr lang="ru-RU" sz="2000" dirty="0" smtClean="0">
                <a:solidFill>
                  <a:schemeClr val="tx1"/>
                </a:solidFill>
                <a:latin typeface="Times New Roman" panose="02020603050405020304" pitchFamily="18" charset="0"/>
                <a:cs typeface="Times New Roman" panose="02020603050405020304" pitchFamily="18" charset="0"/>
              </a:rPr>
              <a:t>12-пг (в </a:t>
            </a:r>
            <a:r>
              <a:rPr lang="ru-RU" sz="2000" dirty="0">
                <a:solidFill>
                  <a:schemeClr val="tx1"/>
                </a:solidFill>
                <a:latin typeface="Times New Roman" panose="02020603050405020304" pitchFamily="18" charset="0"/>
                <a:cs typeface="Times New Roman" panose="02020603050405020304" pitchFamily="18" charset="0"/>
              </a:rPr>
              <a:t>редакции от </a:t>
            </a:r>
            <a:r>
              <a:rPr lang="ru-RU" sz="2000" dirty="0" smtClean="0">
                <a:solidFill>
                  <a:schemeClr val="tx1"/>
                </a:solidFill>
                <a:latin typeface="Times New Roman" panose="02020603050405020304" pitchFamily="18" charset="0"/>
                <a:cs typeface="Times New Roman" panose="02020603050405020304" pitchFamily="18" charset="0"/>
              </a:rPr>
              <a:t>01.03.2022 </a:t>
            </a:r>
            <a:r>
              <a:rPr lang="ru-RU" sz="2000" dirty="0">
                <a:solidFill>
                  <a:schemeClr val="tx1"/>
                </a:solidFill>
                <a:latin typeface="Times New Roman" panose="02020603050405020304" pitchFamily="18" charset="0"/>
                <a:cs typeface="Times New Roman" panose="02020603050405020304" pitchFamily="18" charset="0"/>
              </a:rPr>
              <a:t>г. № </a:t>
            </a:r>
            <a:r>
              <a:rPr lang="ru-RU" sz="2000" dirty="0" smtClean="0">
                <a:solidFill>
                  <a:schemeClr val="tx1"/>
                </a:solidFill>
                <a:latin typeface="Times New Roman" panose="02020603050405020304" pitchFamily="18" charset="0"/>
                <a:cs typeface="Times New Roman" panose="02020603050405020304" pitchFamily="18" charset="0"/>
              </a:rPr>
              <a:t>32-пг)</a:t>
            </a:r>
            <a:endParaRPr lang="ru-RU" sz="2000" dirty="0">
              <a:solidFill>
                <a:schemeClr val="tx1"/>
              </a:solidFill>
              <a:latin typeface="Times New Roman" panose="02020603050405020304" pitchFamily="18" charset="0"/>
              <a:cs typeface="Times New Roman" panose="02020603050405020304" pitchFamily="18" charset="0"/>
            </a:endParaRPr>
          </a:p>
        </p:txBody>
      </p:sp>
      <p:sp>
        <p:nvSpPr>
          <p:cNvPr id="8" name="Заголовок 1"/>
          <p:cNvSpPr txBox="1">
            <a:spLocks/>
          </p:cNvSpPr>
          <p:nvPr/>
        </p:nvSpPr>
        <p:spPr>
          <a:xfrm>
            <a:off x="1043608" y="1"/>
            <a:ext cx="8100392" cy="548680"/>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2400" b="1" dirty="0">
                <a:solidFill>
                  <a:schemeClr val="accent1">
                    <a:lumMod val="50000"/>
                  </a:schemeClr>
                </a:solidFill>
                <a:latin typeface="Times New Roman" panose="02020603050405020304" pitchFamily="18" charset="0"/>
                <a:cs typeface="Times New Roman" panose="02020603050405020304" pitchFamily="18" charset="0"/>
              </a:rPr>
              <a:t>8. Экономика</a:t>
            </a:r>
          </a:p>
        </p:txBody>
      </p:sp>
      <p:sp>
        <p:nvSpPr>
          <p:cNvPr id="9" name="Стрелка вниз 8"/>
          <p:cNvSpPr/>
          <p:nvPr/>
        </p:nvSpPr>
        <p:spPr>
          <a:xfrm rot="16200000">
            <a:off x="1011810" y="1774594"/>
            <a:ext cx="584469"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rot="16200000">
            <a:off x="1011808" y="3469207"/>
            <a:ext cx="584469"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4869161"/>
            <a:ext cx="3024336" cy="1988840"/>
          </a:xfrm>
          <a:prstGeom prst="rect">
            <a:avLst/>
          </a:prstGeom>
        </p:spPr>
      </p:pic>
    </p:spTree>
    <p:extLst>
      <p:ext uri="{BB962C8B-B14F-4D97-AF65-F5344CB8AC3E}">
        <p14:creationId xmlns:p14="http://schemas.microsoft.com/office/powerpoint/2010/main" val="2047138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B54CF04-829E-4533-9E22-1DEDBBC55A26}" type="slidenum">
              <a:rPr lang="ru-RU" smtClean="0"/>
              <a:pPr/>
              <a:t>35</a:t>
            </a:fld>
            <a:endParaRPr lang="ru-RU"/>
          </a:p>
        </p:txBody>
      </p:sp>
      <p:sp>
        <p:nvSpPr>
          <p:cNvPr id="4" name="Скругленный прямоугольник 3"/>
          <p:cNvSpPr/>
          <p:nvPr/>
        </p:nvSpPr>
        <p:spPr>
          <a:xfrm>
            <a:off x="1187624" y="402803"/>
            <a:ext cx="7499176" cy="11966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000" algn="just"/>
            <a:r>
              <a:rPr lang="ru-RU" sz="2000" b="1" dirty="0">
                <a:solidFill>
                  <a:srgbClr val="C00000"/>
                </a:solidFill>
                <a:latin typeface="Times New Roman" panose="02020603050405020304" pitchFamily="18" charset="0"/>
                <a:cs typeface="Times New Roman" panose="02020603050405020304" pitchFamily="18" charset="0"/>
              </a:rPr>
              <a:t>Основная цель Стратегии </a:t>
            </a:r>
            <a:r>
              <a:rPr lang="ru-RU" sz="2000" dirty="0">
                <a:solidFill>
                  <a:schemeClr val="tx1"/>
                </a:solidFill>
                <a:latin typeface="Times New Roman" panose="02020603050405020304" pitchFamily="18" charset="0"/>
                <a:cs typeface="Times New Roman" panose="02020603050405020304" pitchFamily="18" charset="0"/>
              </a:rPr>
              <a:t>- повышение качества жизни населения Тулунского муниципального района и развитие экономического потенциала</a:t>
            </a:r>
          </a:p>
        </p:txBody>
      </p:sp>
      <p:sp>
        <p:nvSpPr>
          <p:cNvPr id="5" name="Скругленный прямоугольник 4"/>
          <p:cNvSpPr/>
          <p:nvPr/>
        </p:nvSpPr>
        <p:spPr>
          <a:xfrm>
            <a:off x="1187622" y="1844824"/>
            <a:ext cx="7499177" cy="1152129"/>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000"/>
            <a:r>
              <a:rPr lang="ru-RU" sz="2400" dirty="0">
                <a:solidFill>
                  <a:schemeClr val="tx1"/>
                </a:solidFill>
                <a:latin typeface="Times New Roman" panose="02020603050405020304" pitchFamily="18" charset="0"/>
                <a:cs typeface="Times New Roman" panose="02020603050405020304" pitchFamily="18" charset="0"/>
              </a:rPr>
              <a:t>Стратегические задачи социально-экономической </a:t>
            </a:r>
            <a:r>
              <a:rPr lang="ru-RU" sz="2000" dirty="0">
                <a:solidFill>
                  <a:schemeClr val="tx1"/>
                </a:solidFill>
                <a:latin typeface="Times New Roman" panose="02020603050405020304" pitchFamily="18" charset="0"/>
                <a:cs typeface="Times New Roman" panose="02020603050405020304" pitchFamily="18" charset="0"/>
              </a:rPr>
              <a:t>политики</a:t>
            </a:r>
            <a:r>
              <a:rPr lang="ru-RU" sz="2400" dirty="0">
                <a:solidFill>
                  <a:schemeClr val="tx1"/>
                </a:solidFill>
                <a:latin typeface="Times New Roman" panose="02020603050405020304" pitchFamily="18" charset="0"/>
                <a:cs typeface="Times New Roman" panose="02020603050405020304" pitchFamily="18" charset="0"/>
              </a:rPr>
              <a:t> Тулунского муниципального района:</a:t>
            </a:r>
          </a:p>
        </p:txBody>
      </p:sp>
      <p:sp>
        <p:nvSpPr>
          <p:cNvPr id="6" name="TextBox 5"/>
          <p:cNvSpPr txBox="1"/>
          <p:nvPr/>
        </p:nvSpPr>
        <p:spPr>
          <a:xfrm flipH="1">
            <a:off x="1475656" y="4262744"/>
            <a:ext cx="1691070" cy="1015663"/>
          </a:xfrm>
          <a:prstGeom prst="rect">
            <a:avLst/>
          </a:prstGeom>
          <a:solidFill>
            <a:schemeClr val="accent2">
              <a:lumMod val="40000"/>
              <a:lumOff val="60000"/>
            </a:schemeClr>
          </a:solidFill>
          <a:ln w="19050">
            <a:solidFill>
              <a:schemeClr val="accent1">
                <a:lumMod val="50000"/>
              </a:schemeClr>
            </a:solidFill>
          </a:ln>
        </p:spPr>
        <p:txBody>
          <a:bodyPr wrap="square" rtlCol="0">
            <a:spAutoFit/>
          </a:bodyPr>
          <a:lstStyle/>
          <a:p>
            <a:pPr algn="ctr"/>
            <a:r>
              <a:rPr lang="ru-RU" sz="2000" dirty="0">
                <a:latin typeface="Times New Roman" panose="02020603050405020304" pitchFamily="18" charset="0"/>
                <a:cs typeface="Times New Roman" panose="02020603050405020304" pitchFamily="18" charset="0"/>
              </a:rPr>
              <a:t>Достойные условия жизни</a:t>
            </a:r>
          </a:p>
        </p:txBody>
      </p:sp>
      <p:sp>
        <p:nvSpPr>
          <p:cNvPr id="7" name="TextBox 6"/>
          <p:cNvSpPr txBox="1"/>
          <p:nvPr/>
        </p:nvSpPr>
        <p:spPr>
          <a:xfrm>
            <a:off x="4001106" y="4282209"/>
            <a:ext cx="1872207" cy="1015663"/>
          </a:xfrm>
          <a:prstGeom prst="rect">
            <a:avLst/>
          </a:prstGeom>
          <a:solidFill>
            <a:schemeClr val="accent2">
              <a:lumMod val="20000"/>
              <a:lumOff val="80000"/>
            </a:schemeClr>
          </a:solidFill>
          <a:ln w="19050">
            <a:solidFill>
              <a:schemeClr val="accent1">
                <a:lumMod val="50000"/>
              </a:schemeClr>
            </a:solidFill>
          </a:ln>
        </p:spPr>
        <p:txBody>
          <a:bodyPr wrap="square" rtlCol="0" anchor="ctr" anchorCtr="0">
            <a:spAutoFit/>
          </a:bodyPr>
          <a:lstStyle/>
          <a:p>
            <a:pPr algn="ctr"/>
            <a:r>
              <a:rPr lang="ru-RU" sz="2000" dirty="0">
                <a:latin typeface="Times New Roman" panose="02020603050405020304" pitchFamily="18" charset="0"/>
                <a:cs typeface="Times New Roman" panose="02020603050405020304" pitchFamily="18" charset="0"/>
              </a:rPr>
              <a:t>Возможности для работы и бизнеса</a:t>
            </a:r>
          </a:p>
        </p:txBody>
      </p:sp>
      <p:sp>
        <p:nvSpPr>
          <p:cNvPr id="8" name="TextBox 7"/>
          <p:cNvSpPr txBox="1"/>
          <p:nvPr/>
        </p:nvSpPr>
        <p:spPr>
          <a:xfrm>
            <a:off x="6566297" y="4293096"/>
            <a:ext cx="1685093" cy="1015663"/>
          </a:xfrm>
          <a:prstGeom prst="rect">
            <a:avLst/>
          </a:prstGeom>
          <a:solidFill>
            <a:schemeClr val="accent3">
              <a:lumMod val="40000"/>
              <a:lumOff val="60000"/>
            </a:schemeClr>
          </a:solidFill>
          <a:ln w="19050">
            <a:solidFill>
              <a:schemeClr val="accent1">
                <a:lumMod val="50000"/>
              </a:schemeClr>
            </a:solidFill>
          </a:ln>
        </p:spPr>
        <p:txBody>
          <a:bodyPr wrap="square" rtlCol="0">
            <a:spAutoFit/>
          </a:bodyPr>
          <a:lstStyle/>
          <a:p>
            <a:pPr algn="ctr"/>
            <a:r>
              <a:rPr lang="ru-RU" sz="2000" dirty="0">
                <a:latin typeface="Times New Roman" panose="02020603050405020304" pitchFamily="18" charset="0"/>
                <a:cs typeface="Times New Roman" panose="02020603050405020304" pitchFamily="18" charset="0"/>
              </a:rPr>
              <a:t>Высокий уровень управления</a:t>
            </a:r>
          </a:p>
        </p:txBody>
      </p:sp>
      <p:sp>
        <p:nvSpPr>
          <p:cNvPr id="9" name="Стрелка вниз 8"/>
          <p:cNvSpPr/>
          <p:nvPr/>
        </p:nvSpPr>
        <p:spPr>
          <a:xfrm>
            <a:off x="1862851" y="3161797"/>
            <a:ext cx="988688" cy="9361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a:off x="4397150" y="3151069"/>
            <a:ext cx="1080120" cy="9468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p:cNvSpPr/>
          <p:nvPr/>
        </p:nvSpPr>
        <p:spPr>
          <a:xfrm>
            <a:off x="7363125" y="3161797"/>
            <a:ext cx="45719" cy="45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низ 11"/>
          <p:cNvSpPr/>
          <p:nvPr/>
        </p:nvSpPr>
        <p:spPr>
          <a:xfrm>
            <a:off x="6842491" y="3151068"/>
            <a:ext cx="1132704" cy="9361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27948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4" name="Номер слайда 13"/>
          <p:cNvSpPr>
            <a:spLocks noGrp="1"/>
          </p:cNvSpPr>
          <p:nvPr>
            <p:ph type="sldNum" sz="quarter" idx="12"/>
          </p:nvPr>
        </p:nvSpPr>
        <p:spPr>
          <a:xfrm>
            <a:off x="8258967" y="6108173"/>
            <a:ext cx="417489" cy="365125"/>
          </a:xfrm>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36</a:t>
            </a:fld>
            <a:endParaRPr lang="ru-RU" sz="1200" dirty="0">
              <a:latin typeface="Times New Roman" panose="02020603050405020304" pitchFamily="18" charset="0"/>
              <a:cs typeface="Times New Roman" panose="02020603050405020304" pitchFamily="18" charset="0"/>
            </a:endParaRPr>
          </a:p>
        </p:txBody>
      </p:sp>
      <p:sp>
        <p:nvSpPr>
          <p:cNvPr id="7" name="Объект 2"/>
          <p:cNvSpPr txBox="1">
            <a:spLocks/>
          </p:cNvSpPr>
          <p:nvPr/>
        </p:nvSpPr>
        <p:spPr>
          <a:xfrm>
            <a:off x="1043609" y="0"/>
            <a:ext cx="8100391" cy="148478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spcBef>
                <a:spcPts val="0"/>
              </a:spcBef>
              <a:spcAft>
                <a:spcPts val="0"/>
              </a:spcAft>
              <a:buFont typeface="Arial"/>
              <a:buNone/>
            </a:pPr>
            <a:r>
              <a:rPr lang="ru-RU" sz="1600" dirty="0" smtClean="0">
                <a:latin typeface="Times New Roman" panose="02020603050405020304" pitchFamily="18" charset="0"/>
                <a:cs typeface="Times New Roman" panose="02020603050405020304" pitchFamily="18" charset="0"/>
              </a:rPr>
              <a:t>По своим производственно-экономическим показателям Тулунский район является индустриально-аграрным, одним из крупнейших районов Иркутской области по добыче угля.</a:t>
            </a:r>
          </a:p>
          <a:p>
            <a:pPr marL="0" indent="450000">
              <a:spcBef>
                <a:spcPts val="0"/>
              </a:spcBef>
              <a:spcAft>
                <a:spcPts val="0"/>
              </a:spcAft>
              <a:buFont typeface="Arial"/>
              <a:buNone/>
            </a:pPr>
            <a:r>
              <a:rPr lang="ru-RU" sz="1600" dirty="0" smtClean="0">
                <a:latin typeface="Times New Roman" panose="02020603050405020304" pitchFamily="18" charset="0"/>
                <a:cs typeface="Times New Roman" panose="02020603050405020304" pitchFamily="18" charset="0"/>
              </a:rPr>
              <a:t>В общем объеме товарной продукции района основную долю занимает добыча полезных ископаемых – 84,0 %, на сельское хозяйство приходится 12,8 %.</a:t>
            </a:r>
          </a:p>
        </p:txBody>
      </p:sp>
      <p:graphicFrame>
        <p:nvGraphicFramePr>
          <p:cNvPr id="8" name="Диаграмма 7"/>
          <p:cNvGraphicFramePr/>
          <p:nvPr>
            <p:extLst>
              <p:ext uri="{D42A27DB-BD31-4B8C-83A1-F6EECF244321}">
                <p14:modId xmlns:p14="http://schemas.microsoft.com/office/powerpoint/2010/main" val="947580766"/>
              </p:ext>
            </p:extLst>
          </p:nvPr>
        </p:nvGraphicFramePr>
        <p:xfrm>
          <a:off x="1403648" y="1484784"/>
          <a:ext cx="6912768" cy="53732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0966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accent3">
            <a:lumMod val="20000"/>
            <a:lumOff val="80000"/>
          </a:schemeClr>
        </a:solidFill>
        <a:effectLst/>
      </p:bgPr>
    </p:bg>
    <p:spTree>
      <p:nvGrpSpPr>
        <p:cNvPr id="1" name=""/>
        <p:cNvGrpSpPr/>
        <p:nvPr/>
      </p:nvGrpSpPr>
      <p:grpSpPr>
        <a:xfrm>
          <a:off x="0" y="0"/>
          <a:ext cx="0" cy="0"/>
          <a:chOff x="0" y="0"/>
          <a:chExt cx="0" cy="0"/>
        </a:xfrm>
      </p:grpSpPr>
      <p:graphicFrame>
        <p:nvGraphicFramePr>
          <p:cNvPr id="6" name="Диаграмма 5"/>
          <p:cNvGraphicFramePr/>
          <p:nvPr>
            <p:extLst>
              <p:ext uri="{D42A27DB-BD31-4B8C-83A1-F6EECF244321}">
                <p14:modId xmlns:p14="http://schemas.microsoft.com/office/powerpoint/2010/main" val="2125678848"/>
              </p:ext>
            </p:extLst>
          </p:nvPr>
        </p:nvGraphicFramePr>
        <p:xfrm>
          <a:off x="2465511" y="3212976"/>
          <a:ext cx="5130825" cy="3391318"/>
        </p:xfrm>
        <a:graphic>
          <a:graphicData uri="http://schemas.openxmlformats.org/drawingml/2006/chart">
            <c:chart xmlns:c="http://schemas.openxmlformats.org/drawingml/2006/chart" xmlns:r="http://schemas.openxmlformats.org/officeDocument/2006/relationships" r:id="rId3"/>
          </a:graphicData>
        </a:graphic>
      </p:graphicFrame>
      <p:sp>
        <p:nvSpPr>
          <p:cNvPr id="14" name="Номер слайда 13"/>
          <p:cNvSpPr>
            <a:spLocks noGrp="1"/>
          </p:cNvSpPr>
          <p:nvPr>
            <p:ph type="sldNum" sz="quarter" idx="12"/>
          </p:nvPr>
        </p:nvSpPr>
        <p:spPr>
          <a:xfrm>
            <a:off x="8258967" y="6108173"/>
            <a:ext cx="417489" cy="365125"/>
          </a:xfrm>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37</a:t>
            </a:fld>
            <a:endParaRPr lang="ru-RU" sz="1200" dirty="0">
              <a:latin typeface="Times New Roman" panose="02020603050405020304" pitchFamily="18" charset="0"/>
              <a:cs typeface="Times New Roman" panose="02020603050405020304" pitchFamily="18" charset="0"/>
            </a:endParaRPr>
          </a:p>
        </p:txBody>
      </p:sp>
      <p:sp>
        <p:nvSpPr>
          <p:cNvPr id="7" name="Объект 2"/>
          <p:cNvSpPr txBox="1">
            <a:spLocks/>
          </p:cNvSpPr>
          <p:nvPr/>
        </p:nvSpPr>
        <p:spPr>
          <a:xfrm>
            <a:off x="1043608" y="0"/>
            <a:ext cx="8100391" cy="3212976"/>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spcBef>
                <a:spcPts val="0"/>
              </a:spcBef>
              <a:spcAft>
                <a:spcPts val="0"/>
              </a:spcAft>
              <a:buFont typeface="Arial"/>
              <a:buNone/>
            </a:pPr>
            <a:r>
              <a:rPr lang="ru-RU" sz="1600" dirty="0" smtClean="0">
                <a:latin typeface="Times New Roman" panose="02020603050405020304" pitchFamily="18" charset="0"/>
                <a:cs typeface="Times New Roman" panose="02020603050405020304" pitchFamily="18" charset="0"/>
              </a:rPr>
              <a:t>Социально-экономическая ситуация в районе до 2019 года оставалась стабильной. Ежегодно увеличивался объем произведенной товарной продукции, выполненных работ и оказанных услуг. Произошедшая в 2019 году чрезвычайная ситуация, связанная с выпадением большого количества осадков в июне-июле 2019 года и подъемом уровня воды в реках Ия, Кирей, </a:t>
            </a:r>
            <a:r>
              <a:rPr lang="ru-RU" sz="1600" dirty="0" err="1" smtClean="0">
                <a:latin typeface="Times New Roman" panose="02020603050405020304" pitchFamily="18" charset="0"/>
                <a:cs typeface="Times New Roman" panose="02020603050405020304" pitchFamily="18" charset="0"/>
              </a:rPr>
              <a:t>Икей</a:t>
            </a:r>
            <a:r>
              <a:rPr lang="ru-RU" sz="1600" dirty="0" smtClean="0">
                <a:latin typeface="Times New Roman" panose="02020603050405020304" pitchFamily="18" charset="0"/>
                <a:cs typeface="Times New Roman" panose="02020603050405020304" pitchFamily="18" charset="0"/>
              </a:rPr>
              <a:t> (далее – ЧС), резко подорвала экономику района. Сложившаяся ЧС затронула большинство сфер деятельности, осуществляемых на территории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района.</a:t>
            </a:r>
          </a:p>
          <a:p>
            <a:pPr marL="0" indent="450000">
              <a:spcBef>
                <a:spcPts val="0"/>
              </a:spcBef>
              <a:spcAft>
                <a:spcPts val="0"/>
              </a:spcAft>
              <a:buNone/>
            </a:pPr>
            <a:r>
              <a:rPr lang="ru-RU" sz="1600" dirty="0" smtClean="0">
                <a:latin typeface="Times New Roman" panose="02020603050405020304" pitchFamily="18" charset="0"/>
                <a:cs typeface="Times New Roman" panose="02020603050405020304" pitchFamily="18" charset="0"/>
              </a:rPr>
              <a:t>2020-2021 гг. – годы пандемии </a:t>
            </a:r>
            <a:r>
              <a:rPr lang="ru-RU" sz="1600" dirty="0" err="1" smtClean="0">
                <a:latin typeface="Times New Roman" panose="02020603050405020304" pitchFamily="18" charset="0"/>
                <a:cs typeface="Times New Roman" panose="02020603050405020304" pitchFamily="18" charset="0"/>
              </a:rPr>
              <a:t>коронавирусной</a:t>
            </a:r>
            <a:r>
              <a:rPr lang="ru-RU" sz="1600" dirty="0" smtClean="0">
                <a:latin typeface="Times New Roman" panose="02020603050405020304" pitchFamily="18" charset="0"/>
                <a:cs typeface="Times New Roman" panose="02020603050405020304" pitchFamily="18" charset="0"/>
              </a:rPr>
              <a:t> инфекции</a:t>
            </a:r>
            <a:r>
              <a:rPr lang="en-US" sz="1600"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которая также негативно повлияла на развитие всех сфер экономики района. </a:t>
            </a:r>
          </a:p>
          <a:p>
            <a:pPr marL="0" indent="450000">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За 2022 </a:t>
            </a:r>
            <a:r>
              <a:rPr lang="ru-RU" sz="1600" dirty="0">
                <a:latin typeface="Times New Roman" panose="02020603050405020304" pitchFamily="18" charset="0"/>
                <a:cs typeface="Times New Roman" panose="02020603050405020304" pitchFamily="18" charset="0"/>
              </a:rPr>
              <a:t>год </a:t>
            </a:r>
            <a:r>
              <a:rPr lang="ru-RU" sz="1600" dirty="0" smtClean="0">
                <a:latin typeface="Times New Roman" panose="02020603050405020304" pitchFamily="18" charset="0"/>
                <a:cs typeface="Times New Roman" panose="02020603050405020304" pitchFamily="18" charset="0"/>
              </a:rPr>
              <a:t>наблюдается следующая динамика развития территории: объем </a:t>
            </a:r>
            <a:r>
              <a:rPr lang="ru-RU" sz="1600" dirty="0">
                <a:latin typeface="Times New Roman" panose="02020603050405020304" pitchFamily="18" charset="0"/>
                <a:cs typeface="Times New Roman" panose="02020603050405020304" pitchFamily="18" charset="0"/>
              </a:rPr>
              <a:t>отгруженных товаров, выполненных работ и услуг в действующих ценах </a:t>
            </a:r>
            <a:r>
              <a:rPr lang="ru-RU" sz="1600" dirty="0" smtClean="0">
                <a:latin typeface="Times New Roman" panose="02020603050405020304" pitchFamily="18" charset="0"/>
                <a:cs typeface="Times New Roman" panose="02020603050405020304" pitchFamily="18" charset="0"/>
              </a:rPr>
              <a:t>увеличился на 1815,9 млн</a:t>
            </a:r>
            <a:r>
              <a:rPr lang="ru-RU" sz="1600" dirty="0">
                <a:latin typeface="Times New Roman" panose="02020603050405020304" pitchFamily="18" charset="0"/>
                <a:cs typeface="Times New Roman" panose="02020603050405020304" pitchFamily="18" charset="0"/>
              </a:rPr>
              <a:t>. руб. </a:t>
            </a:r>
            <a:r>
              <a:rPr lang="ru-RU" sz="1600" dirty="0" smtClean="0">
                <a:latin typeface="Times New Roman" panose="02020603050405020304" pitchFamily="18" charset="0"/>
                <a:cs typeface="Times New Roman" panose="02020603050405020304" pitchFamily="18" charset="0"/>
              </a:rPr>
              <a:t>или 28,2 % по </a:t>
            </a:r>
            <a:r>
              <a:rPr lang="ru-RU" sz="1600" dirty="0">
                <a:latin typeface="Times New Roman" panose="02020603050405020304" pitchFamily="18" charset="0"/>
                <a:cs typeface="Times New Roman" panose="02020603050405020304" pitchFamily="18" charset="0"/>
              </a:rPr>
              <a:t>сравнению с прошлым годом и составил</a:t>
            </a:r>
            <a:r>
              <a:rPr lang="ru-RU" sz="1600" b="1" dirty="0">
                <a:latin typeface="Times New Roman" panose="02020603050405020304" pitchFamily="18" charset="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8259,8 </a:t>
            </a:r>
            <a:r>
              <a:rPr lang="ru-RU" sz="1600" b="1" dirty="0">
                <a:latin typeface="Times New Roman" panose="02020603050405020304" pitchFamily="18" charset="0"/>
                <a:cs typeface="Times New Roman" panose="02020603050405020304" pitchFamily="18" charset="0"/>
              </a:rPr>
              <a:t>млн. руб</a:t>
            </a:r>
            <a:r>
              <a:rPr lang="ru-RU" sz="1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54197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43608" y="260648"/>
            <a:ext cx="7776864" cy="1656184"/>
          </a:xfrm>
        </p:spPr>
        <p:txBody>
          <a:bodyPr>
            <a:normAutofit fontScale="92500" lnSpcReduction="10000"/>
          </a:bodyPr>
          <a:lstStyle/>
          <a:p>
            <a:pPr marL="0" indent="450000" algn="just">
              <a:lnSpc>
                <a:spcPct val="110000"/>
              </a:lnSpc>
              <a:spcBef>
                <a:spcPts val="0"/>
              </a:spcBef>
              <a:spcAft>
                <a:spcPts val="0"/>
              </a:spcAft>
              <a:buNone/>
            </a:pPr>
            <a:r>
              <a:rPr lang="ru-RU" sz="1700" dirty="0">
                <a:latin typeface="Times New Roman" panose="02020603050405020304" pitchFamily="18" charset="0"/>
                <a:cs typeface="Times New Roman" panose="02020603050405020304" pitchFamily="18" charset="0"/>
              </a:rPr>
              <a:t>Выручка от реализации товаров, выполненных работ и услуг </a:t>
            </a:r>
            <a:r>
              <a:rPr lang="ru-RU" sz="1700" dirty="0" smtClean="0">
                <a:latin typeface="Times New Roman" panose="02020603050405020304" pitchFamily="18" charset="0"/>
                <a:cs typeface="Times New Roman" panose="02020603050405020304" pitchFamily="18" charset="0"/>
              </a:rPr>
              <a:t>за 2022 </a:t>
            </a:r>
            <a:r>
              <a:rPr lang="ru-RU" sz="1700" dirty="0">
                <a:latin typeface="Times New Roman" panose="02020603050405020304" pitchFamily="18" charset="0"/>
                <a:cs typeface="Times New Roman" panose="02020603050405020304" pitchFamily="18" charset="0"/>
              </a:rPr>
              <a:t>год </a:t>
            </a:r>
            <a:r>
              <a:rPr lang="ru-RU" sz="1700" dirty="0" smtClean="0">
                <a:latin typeface="Times New Roman" panose="02020603050405020304" pitchFamily="18" charset="0"/>
                <a:cs typeface="Times New Roman" panose="02020603050405020304" pitchFamily="18" charset="0"/>
              </a:rPr>
              <a:t>составила </a:t>
            </a:r>
            <a:r>
              <a:rPr lang="ru-RU" sz="1700" b="1" dirty="0" smtClean="0">
                <a:latin typeface="Times New Roman" panose="02020603050405020304" pitchFamily="18" charset="0"/>
                <a:cs typeface="Times New Roman" panose="02020603050405020304" pitchFamily="18" charset="0"/>
              </a:rPr>
              <a:t>8377,1 </a:t>
            </a:r>
            <a:r>
              <a:rPr lang="ru-RU" sz="1700" b="1" dirty="0">
                <a:latin typeface="Times New Roman" panose="02020603050405020304" pitchFamily="18" charset="0"/>
                <a:cs typeface="Times New Roman" panose="02020603050405020304" pitchFamily="18" charset="0"/>
              </a:rPr>
              <a:t>млн. руб.</a:t>
            </a:r>
            <a:r>
              <a:rPr lang="ru-RU" sz="1700" dirty="0">
                <a:latin typeface="Times New Roman" panose="02020603050405020304" pitchFamily="18" charset="0"/>
                <a:cs typeface="Times New Roman" panose="02020603050405020304" pitchFamily="18" charset="0"/>
              </a:rPr>
              <a:t>, </a:t>
            </a:r>
            <a:r>
              <a:rPr lang="ru-RU" sz="1700" dirty="0" smtClean="0">
                <a:latin typeface="Times New Roman" panose="02020603050405020304" pitchFamily="18" charset="0"/>
                <a:cs typeface="Times New Roman" panose="02020603050405020304" pitchFamily="18" charset="0"/>
              </a:rPr>
              <a:t>увеличилась по сравнению с 2021 годом на 1859,1 млн. руб. (28,5 %).</a:t>
            </a:r>
            <a:endParaRPr lang="ru-RU" sz="1700" dirty="0">
              <a:latin typeface="Times New Roman" panose="02020603050405020304" pitchFamily="18" charset="0"/>
              <a:cs typeface="Times New Roman" panose="02020603050405020304" pitchFamily="18" charset="0"/>
            </a:endParaRPr>
          </a:p>
          <a:p>
            <a:pPr marL="0" indent="450000" algn="just">
              <a:lnSpc>
                <a:spcPct val="110000"/>
              </a:lnSpc>
              <a:spcBef>
                <a:spcPts val="0"/>
              </a:spcBef>
              <a:spcAft>
                <a:spcPts val="0"/>
              </a:spcAft>
              <a:buNone/>
            </a:pPr>
            <a:r>
              <a:rPr lang="ru-RU" sz="1700" dirty="0">
                <a:latin typeface="Times New Roman" panose="02020603050405020304" pitchFamily="18" charset="0"/>
                <a:cs typeface="Times New Roman" panose="02020603050405020304" pitchFamily="18" charset="0"/>
              </a:rPr>
              <a:t>За </a:t>
            </a:r>
            <a:r>
              <a:rPr lang="ru-RU" sz="1700" dirty="0" smtClean="0">
                <a:latin typeface="Times New Roman" panose="02020603050405020304" pitchFamily="18" charset="0"/>
                <a:cs typeface="Times New Roman" panose="02020603050405020304" pitchFamily="18" charset="0"/>
              </a:rPr>
              <a:t>2022 </a:t>
            </a:r>
            <a:r>
              <a:rPr lang="ru-RU" sz="1700" dirty="0">
                <a:latin typeface="Times New Roman" panose="02020603050405020304" pitchFamily="18" charset="0"/>
                <a:cs typeface="Times New Roman" panose="02020603050405020304" pitchFamily="18" charset="0"/>
              </a:rPr>
              <a:t>год </a:t>
            </a:r>
            <a:r>
              <a:rPr lang="ru-RU" sz="1700" dirty="0" smtClean="0">
                <a:latin typeface="Times New Roman" panose="02020603050405020304" pitchFamily="18" charset="0"/>
                <a:cs typeface="Times New Roman" panose="02020603050405020304" pitchFamily="18" charset="0"/>
              </a:rPr>
              <a:t>предприятиями района вложены инвестиции в основной капитал на сумму 3670,9 млн. руб., из них 3147,3 млн. руб. - бюджетные средства, что на 51,9 % больше уровня прошлого года (за 2021 г. – 2416,9 млн. руб.).</a:t>
            </a:r>
            <a:endParaRPr lang="ru-RU" sz="1600" dirty="0">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1920011248"/>
              </p:ext>
            </p:extLst>
          </p:nvPr>
        </p:nvGraphicFramePr>
        <p:xfrm>
          <a:off x="2267744" y="2060848"/>
          <a:ext cx="5544616" cy="3744416"/>
        </p:xfrm>
        <a:graphic>
          <a:graphicData uri="http://schemas.openxmlformats.org/drawingml/2006/chart">
            <c:chart xmlns:c="http://schemas.openxmlformats.org/drawingml/2006/chart" xmlns:r="http://schemas.openxmlformats.org/officeDocument/2006/relationships" r:id="rId2"/>
          </a:graphicData>
        </a:graphic>
      </p:graphicFrame>
      <p:sp>
        <p:nvSpPr>
          <p:cNvPr id="2" name="Номер слайда 1"/>
          <p:cNvSpPr>
            <a:spLocks noGrp="1"/>
          </p:cNvSpPr>
          <p:nvPr>
            <p:ph type="sldNum" sz="quarter" idx="12"/>
          </p:nvPr>
        </p:nvSpPr>
        <p:spPr>
          <a:xfrm>
            <a:off x="8172400" y="6093296"/>
            <a:ext cx="427833" cy="365125"/>
          </a:xfrm>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38</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4879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43608" y="1"/>
            <a:ext cx="7848872" cy="789252"/>
          </a:xfrm>
        </p:spPr>
        <p:txBody>
          <a:bodyPr>
            <a:normAutofit/>
          </a:bodyPr>
          <a:lstStyle/>
          <a:p>
            <a:pPr marL="0" indent="450000">
              <a:spcBef>
                <a:spcPts val="0"/>
              </a:spcBef>
              <a:spcAft>
                <a:spcPts val="0"/>
              </a:spcAft>
              <a:buNone/>
            </a:pPr>
            <a:r>
              <a:rPr lang="ru-RU" sz="1800" dirty="0">
                <a:latin typeface="Times New Roman" panose="02020603050405020304" pitchFamily="18" charset="0"/>
                <a:cs typeface="Times New Roman" panose="02020603050405020304" pitchFamily="18" charset="0"/>
              </a:rPr>
              <a:t>Существующее положение района определяется развитием основных отраслей экономики, а именно:</a:t>
            </a:r>
          </a:p>
        </p:txBody>
      </p:sp>
      <p:sp>
        <p:nvSpPr>
          <p:cNvPr id="8" name="Скругленный прямоугольник 7"/>
          <p:cNvSpPr/>
          <p:nvPr/>
        </p:nvSpPr>
        <p:spPr>
          <a:xfrm>
            <a:off x="755577" y="2876629"/>
            <a:ext cx="2602418" cy="170449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u="sng" dirty="0">
                <a:solidFill>
                  <a:schemeClr val="bg1"/>
                </a:solidFill>
                <a:latin typeface="Times New Roman" panose="02020603050405020304" pitchFamily="18" charset="0"/>
                <a:cs typeface="Times New Roman" panose="02020603050405020304" pitchFamily="18" charset="0"/>
              </a:rPr>
              <a:t>Добыча полезных ископаемых</a:t>
            </a:r>
          </a:p>
          <a:p>
            <a:pPr algn="ctr"/>
            <a:endParaRPr lang="ru-RU" sz="1400" b="1" u="sng" dirty="0">
              <a:solidFill>
                <a:schemeClr val="bg1"/>
              </a:solidFill>
              <a:latin typeface="Times New Roman" panose="02020603050405020304" pitchFamily="18" charset="0"/>
              <a:cs typeface="Times New Roman" panose="02020603050405020304" pitchFamily="18" charset="0"/>
            </a:endParaRPr>
          </a:p>
          <a:p>
            <a:r>
              <a:rPr lang="ru-RU" sz="1400" b="1" dirty="0">
                <a:solidFill>
                  <a:schemeClr val="bg1"/>
                </a:solidFill>
                <a:latin typeface="Times New Roman" panose="02020603050405020304" pitchFamily="18" charset="0"/>
                <a:cs typeface="Times New Roman" panose="02020603050405020304" pitchFamily="18" charset="0"/>
              </a:rPr>
              <a:t>Основное предприятие – Филиал «Разрез </a:t>
            </a:r>
            <a:r>
              <a:rPr lang="ru-RU" sz="1400" b="1" dirty="0" err="1">
                <a:solidFill>
                  <a:schemeClr val="bg1"/>
                </a:solidFill>
                <a:latin typeface="Times New Roman" panose="02020603050405020304" pitchFamily="18" charset="0"/>
                <a:cs typeface="Times New Roman" panose="02020603050405020304" pitchFamily="18" charset="0"/>
              </a:rPr>
              <a:t>Тулунуголь</a:t>
            </a:r>
            <a:r>
              <a:rPr lang="ru-RU" sz="1400" b="1" dirty="0">
                <a:solidFill>
                  <a:schemeClr val="bg1"/>
                </a:solidFill>
                <a:latin typeface="Times New Roman" panose="02020603050405020304" pitchFamily="18" charset="0"/>
                <a:cs typeface="Times New Roman" panose="02020603050405020304" pitchFamily="18" charset="0"/>
              </a:rPr>
              <a:t>» ООО «Компания «</a:t>
            </a:r>
            <a:r>
              <a:rPr lang="ru-RU" sz="1400" b="1" dirty="0" err="1">
                <a:solidFill>
                  <a:schemeClr val="bg1"/>
                </a:solidFill>
                <a:latin typeface="Times New Roman" panose="02020603050405020304" pitchFamily="18" charset="0"/>
                <a:cs typeface="Times New Roman" panose="02020603050405020304" pitchFamily="18" charset="0"/>
              </a:rPr>
              <a:t>Востсибуголь</a:t>
            </a:r>
            <a:r>
              <a:rPr lang="ru-RU" sz="1400" b="1" dirty="0">
                <a:solidFill>
                  <a:schemeClr val="bg1"/>
                </a:solidFill>
                <a:latin typeface="Times New Roman" panose="02020603050405020304" pitchFamily="18" charset="0"/>
                <a:cs typeface="Times New Roman" panose="02020603050405020304" pitchFamily="18" charset="0"/>
              </a:rPr>
              <a:t>»</a:t>
            </a:r>
          </a:p>
        </p:txBody>
      </p:sp>
      <p:sp>
        <p:nvSpPr>
          <p:cNvPr id="9" name="Скругленный прямоугольник 8"/>
          <p:cNvSpPr/>
          <p:nvPr/>
        </p:nvSpPr>
        <p:spPr>
          <a:xfrm>
            <a:off x="818119" y="4725145"/>
            <a:ext cx="2530410" cy="115212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latin typeface="Times New Roman" panose="02020603050405020304" pitchFamily="18" charset="0"/>
                <a:cs typeface="Times New Roman" panose="02020603050405020304" pitchFamily="18" charset="0"/>
              </a:rPr>
              <a:t>За </a:t>
            </a:r>
            <a:r>
              <a:rPr lang="ru-RU" sz="1400" b="1" dirty="0" smtClean="0">
                <a:latin typeface="Times New Roman" panose="02020603050405020304" pitchFamily="18" charset="0"/>
                <a:cs typeface="Times New Roman" panose="02020603050405020304" pitchFamily="18" charset="0"/>
              </a:rPr>
              <a:t>2022 </a:t>
            </a:r>
            <a:r>
              <a:rPr lang="ru-RU" sz="1400" b="1" dirty="0">
                <a:latin typeface="Times New Roman" panose="02020603050405020304" pitchFamily="18" charset="0"/>
                <a:cs typeface="Times New Roman" panose="02020603050405020304" pitchFamily="18" charset="0"/>
              </a:rPr>
              <a:t>год добыто </a:t>
            </a:r>
            <a:r>
              <a:rPr lang="ru-RU" sz="1400" b="1" dirty="0" smtClean="0">
                <a:latin typeface="Times New Roman" panose="02020603050405020304" pitchFamily="18" charset="0"/>
                <a:cs typeface="Times New Roman" panose="02020603050405020304" pitchFamily="18" charset="0"/>
              </a:rPr>
              <a:t>4905,7 </a:t>
            </a:r>
            <a:r>
              <a:rPr lang="ru-RU" sz="1400" b="1" dirty="0">
                <a:latin typeface="Times New Roman" panose="02020603050405020304" pitchFamily="18" charset="0"/>
                <a:cs typeface="Times New Roman" panose="02020603050405020304" pitchFamily="18" charset="0"/>
              </a:rPr>
              <a:t>тыс. тонн угля, что на </a:t>
            </a:r>
            <a:r>
              <a:rPr lang="ru-RU" sz="1400" b="1" dirty="0" smtClean="0">
                <a:latin typeface="Times New Roman" panose="02020603050405020304" pitchFamily="18" charset="0"/>
                <a:cs typeface="Times New Roman" panose="02020603050405020304" pitchFamily="18" charset="0"/>
              </a:rPr>
              <a:t>807,5 </a:t>
            </a:r>
            <a:r>
              <a:rPr lang="ru-RU" sz="1400" b="1" dirty="0">
                <a:latin typeface="Times New Roman" panose="02020603050405020304" pitchFamily="18" charset="0"/>
                <a:cs typeface="Times New Roman" panose="02020603050405020304" pitchFamily="18" charset="0"/>
              </a:rPr>
              <a:t>тыс. тонн или на </a:t>
            </a:r>
            <a:r>
              <a:rPr lang="ru-RU" sz="1400" b="1" dirty="0" smtClean="0">
                <a:latin typeface="Times New Roman" panose="02020603050405020304" pitchFamily="18" charset="0"/>
                <a:cs typeface="Times New Roman" panose="02020603050405020304" pitchFamily="18" charset="0"/>
              </a:rPr>
              <a:t>14,1 </a:t>
            </a:r>
            <a:r>
              <a:rPr lang="ru-RU" sz="1400" b="1" dirty="0">
                <a:latin typeface="Times New Roman" panose="02020603050405020304" pitchFamily="18" charset="0"/>
                <a:cs typeface="Times New Roman" panose="02020603050405020304" pitchFamily="18" charset="0"/>
              </a:rPr>
              <a:t>% меньше, чем за </a:t>
            </a:r>
            <a:r>
              <a:rPr lang="ru-RU" sz="1400" b="1" dirty="0" smtClean="0">
                <a:latin typeface="Times New Roman" panose="02020603050405020304" pitchFamily="18" charset="0"/>
                <a:cs typeface="Times New Roman" panose="02020603050405020304" pitchFamily="18" charset="0"/>
              </a:rPr>
              <a:t>2021 </a:t>
            </a:r>
            <a:r>
              <a:rPr lang="ru-RU" sz="1400" b="1" dirty="0">
                <a:latin typeface="Times New Roman" panose="02020603050405020304" pitchFamily="18" charset="0"/>
                <a:cs typeface="Times New Roman" panose="02020603050405020304" pitchFamily="18" charset="0"/>
              </a:rPr>
              <a:t>год. </a:t>
            </a:r>
          </a:p>
        </p:txBody>
      </p:sp>
      <p:sp>
        <p:nvSpPr>
          <p:cNvPr id="2" name="Скругленный прямоугольник 1"/>
          <p:cNvSpPr/>
          <p:nvPr/>
        </p:nvSpPr>
        <p:spPr>
          <a:xfrm>
            <a:off x="3586988" y="2876629"/>
            <a:ext cx="2580319" cy="359666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u="sng" dirty="0">
                <a:solidFill>
                  <a:schemeClr val="bg1"/>
                </a:solidFill>
                <a:latin typeface="Times New Roman" panose="02020603050405020304" pitchFamily="18" charset="0"/>
              </a:rPr>
              <a:t>Сельское </a:t>
            </a:r>
            <a:r>
              <a:rPr lang="ru-RU" sz="1600" b="1" u="sng" dirty="0" smtClean="0">
                <a:solidFill>
                  <a:schemeClr val="bg1"/>
                </a:solidFill>
                <a:latin typeface="Times New Roman" panose="02020603050405020304" pitchFamily="18" charset="0"/>
              </a:rPr>
              <a:t>хозяйство</a:t>
            </a:r>
          </a:p>
          <a:p>
            <a:pPr algn="ctr"/>
            <a:endParaRPr lang="ru-RU" sz="1600" b="1" u="sng" dirty="0">
              <a:solidFill>
                <a:schemeClr val="bg1"/>
              </a:solidFill>
              <a:latin typeface="Times New Roman" panose="02020603050405020304" pitchFamily="18" charset="0"/>
            </a:endParaRPr>
          </a:p>
          <a:p>
            <a:r>
              <a:rPr lang="ru-RU" sz="1400" b="1" dirty="0" smtClean="0">
                <a:solidFill>
                  <a:schemeClr val="bg1"/>
                </a:solidFill>
                <a:latin typeface="Times New Roman" panose="02020603050405020304" pitchFamily="18" charset="0"/>
              </a:rPr>
              <a:t>Основные предприятия</a:t>
            </a:r>
            <a:r>
              <a:rPr lang="ru-RU" sz="1400" b="1" dirty="0">
                <a:solidFill>
                  <a:schemeClr val="bg1"/>
                </a:solidFill>
                <a:latin typeface="Times New Roman" panose="02020603050405020304" pitchFamily="18" charset="0"/>
              </a:rPr>
              <a:t>:</a:t>
            </a:r>
          </a:p>
          <a:p>
            <a:r>
              <a:rPr lang="ru-RU" sz="1400" b="1" dirty="0">
                <a:solidFill>
                  <a:schemeClr val="bg1"/>
                </a:solidFill>
                <a:latin typeface="Times New Roman" panose="02020603050405020304" pitchFamily="18" charset="0"/>
              </a:rPr>
              <a:t>- ООО «Монолит»;</a:t>
            </a:r>
          </a:p>
          <a:p>
            <a:r>
              <a:rPr lang="ru-RU" sz="1400" b="1" dirty="0">
                <a:solidFill>
                  <a:schemeClr val="bg1"/>
                </a:solidFill>
                <a:latin typeface="Times New Roman" panose="02020603050405020304" pitchFamily="18" charset="0"/>
              </a:rPr>
              <a:t>- ООО «Парижское»;</a:t>
            </a:r>
          </a:p>
          <a:p>
            <a:r>
              <a:rPr lang="ru-RU" sz="1400" b="1" dirty="0">
                <a:solidFill>
                  <a:schemeClr val="bg1"/>
                </a:solidFill>
                <a:latin typeface="Times New Roman" panose="02020603050405020304" pitchFamily="18" charset="0"/>
              </a:rPr>
              <a:t>- ООО «Урожай»;</a:t>
            </a:r>
          </a:p>
          <a:p>
            <a:r>
              <a:rPr lang="ru-RU" sz="1400" b="1" dirty="0">
                <a:solidFill>
                  <a:schemeClr val="bg1"/>
                </a:solidFill>
                <a:latin typeface="Times New Roman" panose="02020603050405020304" pitchFamily="18" charset="0"/>
              </a:rPr>
              <a:t>- ООО «</a:t>
            </a:r>
            <a:r>
              <a:rPr lang="ru-RU" sz="1400" b="1" dirty="0" err="1">
                <a:solidFill>
                  <a:schemeClr val="bg1"/>
                </a:solidFill>
                <a:latin typeface="Times New Roman" panose="02020603050405020304" pitchFamily="18" charset="0"/>
              </a:rPr>
              <a:t>Шерагульское</a:t>
            </a:r>
            <a:r>
              <a:rPr lang="ru-RU" sz="1400" b="1" dirty="0">
                <a:solidFill>
                  <a:schemeClr val="bg1"/>
                </a:solidFill>
                <a:latin typeface="Times New Roman" panose="02020603050405020304" pitchFamily="18" charset="0"/>
              </a:rPr>
              <a:t>»;</a:t>
            </a:r>
          </a:p>
          <a:p>
            <a:r>
              <a:rPr lang="ru-RU" sz="1400" b="1" dirty="0">
                <a:solidFill>
                  <a:schemeClr val="bg1"/>
                </a:solidFill>
                <a:latin typeface="Times New Roman" panose="02020603050405020304" pitchFamily="18" charset="0"/>
              </a:rPr>
              <a:t>- </a:t>
            </a:r>
            <a:r>
              <a:rPr lang="ru-RU" sz="1400" b="1" dirty="0" smtClean="0">
                <a:solidFill>
                  <a:schemeClr val="bg1"/>
                </a:solidFill>
                <a:latin typeface="Times New Roman" panose="02020603050405020304" pitchFamily="18" charset="0"/>
              </a:rPr>
              <a:t>КФХ «</a:t>
            </a:r>
            <a:r>
              <a:rPr lang="ru-RU" sz="1400" b="1" dirty="0" err="1" smtClean="0">
                <a:solidFill>
                  <a:schemeClr val="bg1"/>
                </a:solidFill>
                <a:latin typeface="Times New Roman" panose="02020603050405020304" pitchFamily="18" charset="0"/>
              </a:rPr>
              <a:t>Асаенок</a:t>
            </a:r>
            <a:r>
              <a:rPr lang="ru-RU" sz="1400" b="1" dirty="0" smtClean="0">
                <a:solidFill>
                  <a:schemeClr val="bg1"/>
                </a:solidFill>
                <a:latin typeface="Times New Roman" panose="02020603050405020304" pitchFamily="18" charset="0"/>
              </a:rPr>
              <a:t> С.С.»;</a:t>
            </a:r>
          </a:p>
          <a:p>
            <a:r>
              <a:rPr lang="ru-RU" sz="1400" b="1" dirty="0" smtClean="0">
                <a:solidFill>
                  <a:schemeClr val="bg1"/>
                </a:solidFill>
                <a:latin typeface="Times New Roman" panose="02020603050405020304" pitchFamily="18" charset="0"/>
              </a:rPr>
              <a:t>- КФХ </a:t>
            </a:r>
            <a:r>
              <a:rPr lang="ru-RU" sz="1400" b="1" dirty="0">
                <a:solidFill>
                  <a:schemeClr val="bg1"/>
                </a:solidFill>
                <a:latin typeface="Times New Roman" panose="02020603050405020304" pitchFamily="18" charset="0"/>
              </a:rPr>
              <a:t>«Гамаюнов А.А.»;</a:t>
            </a:r>
          </a:p>
          <a:p>
            <a:r>
              <a:rPr lang="ru-RU" sz="1400" b="1" dirty="0" smtClean="0">
                <a:solidFill>
                  <a:schemeClr val="bg1"/>
                </a:solidFill>
                <a:latin typeface="Times New Roman" panose="02020603050405020304" pitchFamily="18" charset="0"/>
              </a:rPr>
              <a:t>- КФХ </a:t>
            </a:r>
            <a:r>
              <a:rPr lang="ru-RU" sz="1400" b="1" dirty="0">
                <a:solidFill>
                  <a:schemeClr val="bg1"/>
                </a:solidFill>
                <a:latin typeface="Times New Roman" panose="02020603050405020304" pitchFamily="18" charset="0"/>
              </a:rPr>
              <a:t>«Столяров Н.М</a:t>
            </a:r>
            <a:r>
              <a:rPr lang="ru-RU" sz="1400" b="1" dirty="0" smtClean="0">
                <a:solidFill>
                  <a:schemeClr val="bg1"/>
                </a:solidFill>
                <a:latin typeface="Times New Roman" panose="02020603050405020304" pitchFamily="18" charset="0"/>
              </a:rPr>
              <a:t>.»;</a:t>
            </a:r>
          </a:p>
          <a:p>
            <a:r>
              <a:rPr lang="ru-RU" sz="1400" b="1" dirty="0" smtClean="0">
                <a:solidFill>
                  <a:schemeClr val="bg1"/>
                </a:solidFill>
                <a:latin typeface="Times New Roman" panose="02020603050405020304" pitchFamily="18" charset="0"/>
              </a:rPr>
              <a:t>- КФХ «Смычков А.В.»;</a:t>
            </a:r>
            <a:endParaRPr lang="ru-RU" sz="1400" b="1" dirty="0">
              <a:solidFill>
                <a:schemeClr val="bg1"/>
              </a:solidFill>
              <a:latin typeface="Times New Roman" panose="02020603050405020304" pitchFamily="18" charset="0"/>
            </a:endParaRPr>
          </a:p>
          <a:p>
            <a:r>
              <a:rPr lang="ru-RU" sz="1400" b="1" dirty="0">
                <a:solidFill>
                  <a:schemeClr val="bg1"/>
                </a:solidFill>
                <a:latin typeface="Times New Roman" panose="02020603050405020304" pitchFamily="18" charset="0"/>
              </a:rPr>
              <a:t>- КФХ «Тюков В.Ю.»;</a:t>
            </a:r>
          </a:p>
          <a:p>
            <a:r>
              <a:rPr lang="ru-RU" sz="1400" b="1" dirty="0">
                <a:solidFill>
                  <a:schemeClr val="bg1"/>
                </a:solidFill>
                <a:latin typeface="Times New Roman" panose="02020603050405020304" pitchFamily="18" charset="0"/>
              </a:rPr>
              <a:t>- КФХ «Шевцов А.М</a:t>
            </a:r>
            <a:r>
              <a:rPr lang="ru-RU" sz="1400" b="1" dirty="0" smtClean="0">
                <a:solidFill>
                  <a:schemeClr val="bg1"/>
                </a:solidFill>
                <a:latin typeface="Times New Roman" panose="02020603050405020304" pitchFamily="18" charset="0"/>
              </a:rPr>
              <a:t>.»;</a:t>
            </a:r>
          </a:p>
          <a:p>
            <a:r>
              <a:rPr lang="ru-RU" sz="1400" b="1" dirty="0" smtClean="0">
                <a:solidFill>
                  <a:schemeClr val="bg1"/>
                </a:solidFill>
                <a:latin typeface="Times New Roman" panose="02020603050405020304" pitchFamily="18" charset="0"/>
              </a:rPr>
              <a:t>- КФХ «Царев Н.А.»</a:t>
            </a:r>
            <a:endParaRPr lang="ru-RU" sz="1400" b="1" dirty="0">
              <a:solidFill>
                <a:schemeClr val="bg1"/>
              </a:solidFill>
              <a:latin typeface="Times New Roman" panose="02020603050405020304" pitchFamily="18" charset="0"/>
            </a:endParaRPr>
          </a:p>
        </p:txBody>
      </p:sp>
      <p:sp>
        <p:nvSpPr>
          <p:cNvPr id="5" name="Номер слайда 4"/>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39</a:t>
            </a:fld>
            <a:endParaRPr lang="ru-RU" sz="1200" dirty="0">
              <a:latin typeface="Times New Roman" panose="02020603050405020304" pitchFamily="18" charset="0"/>
              <a:cs typeface="Times New Roman" panose="02020603050405020304" pitchFamily="18" charset="0"/>
            </a:endParaRPr>
          </a:p>
        </p:txBody>
      </p:sp>
      <p:sp>
        <p:nvSpPr>
          <p:cNvPr id="13" name="Скругленный прямоугольник 12"/>
          <p:cNvSpPr/>
          <p:nvPr/>
        </p:nvSpPr>
        <p:spPr>
          <a:xfrm>
            <a:off x="6372201" y="2876629"/>
            <a:ext cx="2520279" cy="359667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latin typeface="Times New Roman" panose="02020603050405020304" pitchFamily="18" charset="0"/>
                <a:cs typeface="Times New Roman" panose="02020603050405020304" pitchFamily="18" charset="0"/>
              </a:rPr>
              <a:t>За </a:t>
            </a:r>
            <a:r>
              <a:rPr lang="ru-RU" sz="1400" b="1" dirty="0" smtClean="0">
                <a:latin typeface="Times New Roman" panose="02020603050405020304" pitchFamily="18" charset="0"/>
                <a:cs typeface="Times New Roman" panose="02020603050405020304" pitchFamily="18" charset="0"/>
              </a:rPr>
              <a:t>2022 </a:t>
            </a:r>
            <a:r>
              <a:rPr lang="ru-RU" sz="1400" b="1" dirty="0">
                <a:latin typeface="Times New Roman" panose="02020603050405020304" pitchFamily="18" charset="0"/>
                <a:cs typeface="Times New Roman" panose="02020603050405020304" pitchFamily="18" charset="0"/>
              </a:rPr>
              <a:t>год всеми категориями хозяйств произведено:</a:t>
            </a:r>
          </a:p>
          <a:p>
            <a:r>
              <a:rPr lang="ru-RU" sz="1400" b="1" dirty="0" smtClean="0">
                <a:latin typeface="Times New Roman" panose="02020603050405020304" pitchFamily="18" charset="0"/>
                <a:cs typeface="Times New Roman" panose="02020603050405020304" pitchFamily="18" charset="0"/>
              </a:rPr>
              <a:t>- 80,7 </a:t>
            </a:r>
            <a:r>
              <a:rPr lang="ru-RU" sz="1400" b="1" dirty="0">
                <a:latin typeface="Times New Roman" panose="02020603050405020304" pitchFamily="18" charset="0"/>
                <a:cs typeface="Times New Roman" panose="02020603050405020304" pitchFamily="18" charset="0"/>
              </a:rPr>
              <a:t>тыс. тонн зерна </a:t>
            </a:r>
            <a:r>
              <a:rPr lang="ru-RU" sz="1400" b="1" dirty="0" smtClean="0">
                <a:latin typeface="Times New Roman" panose="02020603050405020304" pitchFamily="18" charset="0"/>
                <a:cs typeface="Times New Roman" panose="02020603050405020304" pitchFamily="18" charset="0"/>
              </a:rPr>
              <a:t>(87,6 % </a:t>
            </a:r>
            <a:r>
              <a:rPr lang="ru-RU" sz="1400" b="1" dirty="0">
                <a:latin typeface="Times New Roman" panose="02020603050405020304" pitchFamily="18" charset="0"/>
                <a:cs typeface="Times New Roman" panose="02020603050405020304" pitchFamily="18" charset="0"/>
              </a:rPr>
              <a:t>к  уровню </a:t>
            </a:r>
            <a:r>
              <a:rPr lang="ru-RU" sz="1400" b="1" dirty="0" smtClean="0">
                <a:latin typeface="Times New Roman" panose="02020603050405020304" pitchFamily="18" charset="0"/>
                <a:cs typeface="Times New Roman" panose="02020603050405020304" pitchFamily="18" charset="0"/>
              </a:rPr>
              <a:t>2021 </a:t>
            </a:r>
            <a:r>
              <a:rPr lang="ru-RU" sz="1400" b="1" dirty="0">
                <a:latin typeface="Times New Roman" panose="02020603050405020304" pitchFamily="18" charset="0"/>
                <a:cs typeface="Times New Roman" panose="02020603050405020304" pitchFamily="18" charset="0"/>
              </a:rPr>
              <a:t>года</a:t>
            </a:r>
            <a:r>
              <a:rPr lang="ru-RU" sz="1400" b="1" dirty="0" smtClean="0">
                <a:latin typeface="Times New Roman" panose="02020603050405020304" pitchFamily="18" charset="0"/>
                <a:cs typeface="Times New Roman" panose="02020603050405020304" pitchFamily="18" charset="0"/>
              </a:rPr>
              <a:t>);</a:t>
            </a:r>
          </a:p>
          <a:p>
            <a:r>
              <a:rPr lang="ru-RU" sz="1400" b="1" dirty="0" smtClean="0">
                <a:latin typeface="Times New Roman" panose="02020603050405020304" pitchFamily="18" charset="0"/>
                <a:cs typeface="Times New Roman" panose="02020603050405020304" pitchFamily="18" charset="0"/>
              </a:rPr>
              <a:t>- 25,6 тыс. тонн рапса (322,5 %);</a:t>
            </a:r>
          </a:p>
          <a:p>
            <a:r>
              <a:rPr lang="ru-RU" sz="1400" b="1" dirty="0" smtClean="0">
                <a:latin typeface="Times New Roman" panose="02020603050405020304" pitchFamily="18" charset="0"/>
                <a:cs typeface="Times New Roman" panose="02020603050405020304" pitchFamily="18" charset="0"/>
              </a:rPr>
              <a:t>- 319,0 тонн </a:t>
            </a:r>
            <a:r>
              <a:rPr lang="ru-RU" sz="1400" b="1" dirty="0">
                <a:latin typeface="Times New Roman" panose="02020603050405020304" pitchFamily="18" charset="0"/>
                <a:cs typeface="Times New Roman" panose="02020603050405020304" pitchFamily="18" charset="0"/>
              </a:rPr>
              <a:t>картофеля </a:t>
            </a:r>
            <a:r>
              <a:rPr lang="ru-RU" sz="1400" b="1" dirty="0" smtClean="0">
                <a:latin typeface="Times New Roman" panose="02020603050405020304" pitchFamily="18" charset="0"/>
                <a:cs typeface="Times New Roman" panose="02020603050405020304" pitchFamily="18" charset="0"/>
              </a:rPr>
              <a:t>(73,9 </a:t>
            </a:r>
            <a:r>
              <a:rPr lang="ru-RU" sz="1400" b="1" dirty="0">
                <a:latin typeface="Times New Roman" panose="02020603050405020304" pitchFamily="18" charset="0"/>
                <a:cs typeface="Times New Roman" panose="02020603050405020304" pitchFamily="18" charset="0"/>
              </a:rPr>
              <a:t>%);</a:t>
            </a:r>
          </a:p>
          <a:p>
            <a:r>
              <a:rPr lang="ru-RU" sz="1400" b="1" dirty="0">
                <a:latin typeface="Times New Roman" panose="02020603050405020304" pitchFamily="18" charset="0"/>
                <a:cs typeface="Times New Roman" panose="02020603050405020304" pitchFamily="18" charset="0"/>
              </a:rPr>
              <a:t>- </a:t>
            </a:r>
            <a:r>
              <a:rPr lang="ru-RU" sz="1400" b="1" dirty="0" smtClean="0">
                <a:latin typeface="Times New Roman" panose="02020603050405020304" pitchFamily="18" charset="0"/>
                <a:cs typeface="Times New Roman" panose="02020603050405020304" pitchFamily="18" charset="0"/>
              </a:rPr>
              <a:t>287,9 </a:t>
            </a:r>
            <a:r>
              <a:rPr lang="ru-RU" sz="1400" b="1" dirty="0">
                <a:latin typeface="Times New Roman" panose="02020603050405020304" pitchFamily="18" charset="0"/>
                <a:cs typeface="Times New Roman" panose="02020603050405020304" pitchFamily="18" charset="0"/>
              </a:rPr>
              <a:t>тонн овощей </a:t>
            </a:r>
            <a:r>
              <a:rPr lang="ru-RU" sz="1400" b="1" dirty="0" smtClean="0">
                <a:latin typeface="Times New Roman" panose="02020603050405020304" pitchFamily="18" charset="0"/>
                <a:cs typeface="Times New Roman" panose="02020603050405020304" pitchFamily="18" charset="0"/>
              </a:rPr>
              <a:t>(90,8 %);</a:t>
            </a:r>
            <a:endParaRPr lang="ru-RU" sz="1400" b="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 </a:t>
            </a:r>
            <a:r>
              <a:rPr lang="ru-RU" sz="1400" b="1" dirty="0" smtClean="0">
                <a:latin typeface="Times New Roman" panose="02020603050405020304" pitchFamily="18" charset="0"/>
                <a:cs typeface="Times New Roman" panose="02020603050405020304" pitchFamily="18" charset="0"/>
              </a:rPr>
              <a:t>617,8 </a:t>
            </a:r>
            <a:r>
              <a:rPr lang="ru-RU" sz="1400" b="1" dirty="0">
                <a:latin typeface="Times New Roman" panose="02020603050405020304" pitchFamily="18" charset="0"/>
                <a:cs typeface="Times New Roman" panose="02020603050405020304" pitchFamily="18" charset="0"/>
              </a:rPr>
              <a:t>тонн молока </a:t>
            </a:r>
            <a:r>
              <a:rPr lang="ru-RU" sz="1400" b="1" dirty="0" smtClean="0">
                <a:latin typeface="Times New Roman" panose="02020603050405020304" pitchFamily="18" charset="0"/>
                <a:cs typeface="Times New Roman" panose="02020603050405020304" pitchFamily="18" charset="0"/>
              </a:rPr>
              <a:t>(42,0 %);</a:t>
            </a:r>
            <a:endParaRPr lang="ru-RU" sz="1400" b="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 </a:t>
            </a:r>
            <a:r>
              <a:rPr lang="ru-RU" sz="1400" b="1" dirty="0" smtClean="0">
                <a:latin typeface="Times New Roman" panose="02020603050405020304" pitchFamily="18" charset="0"/>
                <a:cs typeface="Times New Roman" panose="02020603050405020304" pitchFamily="18" charset="0"/>
              </a:rPr>
              <a:t>194,9 тонн мяса (67,7 %)</a:t>
            </a:r>
            <a:r>
              <a:rPr lang="ru-RU" b="1" dirty="0" smtClean="0">
                <a:latin typeface="Times New Roman" panose="02020603050405020304" pitchFamily="18" charset="0"/>
                <a:cs typeface="Times New Roman" panose="02020603050405020304" pitchFamily="18" charset="0"/>
              </a:rPr>
              <a:t> </a:t>
            </a:r>
            <a:endParaRPr lang="ru-RU" b="1" kern="5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1" y="789252"/>
            <a:ext cx="2520280" cy="18041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5896" y="799453"/>
            <a:ext cx="2510380" cy="17939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2" y="789252"/>
            <a:ext cx="2448938" cy="18041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2175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Объект 1"/>
          <p:cNvSpPr>
            <a:spLocks noGrp="1"/>
          </p:cNvSpPr>
          <p:nvPr>
            <p:ph idx="1"/>
          </p:nvPr>
        </p:nvSpPr>
        <p:spPr>
          <a:xfrm>
            <a:off x="1081596" y="0"/>
            <a:ext cx="7738876" cy="2306620"/>
          </a:xfrm>
        </p:spPr>
        <p:txBody>
          <a:bodyPr>
            <a:normAutofit/>
          </a:bodyPr>
          <a:lstStyle/>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18. </a:t>
            </a:r>
            <a:r>
              <a:rPr lang="ru-RU" sz="1600" dirty="0" smtClean="0">
                <a:solidFill>
                  <a:schemeClr val="tx1">
                    <a:lumMod val="95000"/>
                    <a:lumOff val="5000"/>
                  </a:schemeClr>
                </a:solidFill>
                <a:latin typeface="Times New Roman" pitchFamily="18" charset="0"/>
                <a:cs typeface="Times New Roman" pitchFamily="18" charset="0"/>
              </a:rPr>
              <a:t>Реализуемые инвестиционные </a:t>
            </a:r>
            <a:r>
              <a:rPr lang="ru-RU" sz="1600" dirty="0">
                <a:solidFill>
                  <a:schemeClr val="tx1">
                    <a:lumMod val="95000"/>
                    <a:lumOff val="5000"/>
                  </a:schemeClr>
                </a:solidFill>
                <a:latin typeface="Times New Roman" pitchFamily="18" charset="0"/>
                <a:cs typeface="Times New Roman" pitchFamily="18" charset="0"/>
              </a:rPr>
              <a:t>проекты </a:t>
            </a:r>
            <a:r>
              <a:rPr lang="ru-RU" sz="1600" dirty="0" smtClean="0">
                <a:solidFill>
                  <a:schemeClr val="tx1">
                    <a:lumMod val="95000"/>
                    <a:lumOff val="5000"/>
                  </a:schemeClr>
                </a:solidFill>
                <a:latin typeface="Times New Roman" pitchFamily="18" charset="0"/>
                <a:cs typeface="Times New Roman" pitchFamily="18" charset="0"/>
              </a:rPr>
              <a:t>…………………………………………… 52</a:t>
            </a:r>
            <a:endParaRPr lang="ru-RU" sz="1600"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19. Развитие транспортной инфраструктуры …………………………………………... </a:t>
            </a:r>
            <a:r>
              <a:rPr lang="ru-RU" sz="1600" dirty="0" smtClean="0">
                <a:solidFill>
                  <a:schemeClr val="tx1">
                    <a:lumMod val="95000"/>
                    <a:lumOff val="5000"/>
                  </a:schemeClr>
                </a:solidFill>
                <a:latin typeface="Times New Roman" pitchFamily="18" charset="0"/>
                <a:cs typeface="Times New Roman" pitchFamily="18" charset="0"/>
              </a:rPr>
              <a:t>53</a:t>
            </a:r>
            <a:endParaRPr lang="ru-RU" sz="1600"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20. Меры государственной поддержки …………………………………………………. </a:t>
            </a:r>
            <a:r>
              <a:rPr lang="ru-RU" sz="1600" dirty="0" smtClean="0">
                <a:solidFill>
                  <a:schemeClr val="tx1">
                    <a:lumMod val="95000"/>
                    <a:lumOff val="5000"/>
                  </a:schemeClr>
                </a:solidFill>
                <a:latin typeface="Times New Roman" pitchFamily="18" charset="0"/>
                <a:cs typeface="Times New Roman" pitchFamily="18" charset="0"/>
              </a:rPr>
              <a:t>54</a:t>
            </a:r>
            <a:endParaRPr lang="ru-RU" sz="1600"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21. Инфраструктура поддержки ……………………………………………………….... </a:t>
            </a:r>
            <a:r>
              <a:rPr lang="ru-RU" sz="1600" dirty="0" smtClean="0">
                <a:solidFill>
                  <a:schemeClr val="tx1">
                    <a:lumMod val="95000"/>
                    <a:lumOff val="5000"/>
                  </a:schemeClr>
                </a:solidFill>
                <a:latin typeface="Times New Roman" pitchFamily="18" charset="0"/>
                <a:cs typeface="Times New Roman" pitchFamily="18" charset="0"/>
              </a:rPr>
              <a:t>55</a:t>
            </a:r>
            <a:endParaRPr lang="ru-RU" sz="1600"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22. Объекты для инвесторов …………………………………………………………...... </a:t>
            </a:r>
            <a:r>
              <a:rPr lang="ru-RU" sz="1600" dirty="0" smtClean="0">
                <a:solidFill>
                  <a:schemeClr val="tx1">
                    <a:lumMod val="95000"/>
                    <a:lumOff val="5000"/>
                  </a:schemeClr>
                </a:solidFill>
                <a:latin typeface="Times New Roman" pitchFamily="18" charset="0"/>
                <a:cs typeface="Times New Roman" pitchFamily="18" charset="0"/>
              </a:rPr>
              <a:t>61</a:t>
            </a:r>
            <a:endParaRPr lang="ru-RU" sz="1600"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23. Предложения инвесторам …………………………………………………………… </a:t>
            </a:r>
            <a:r>
              <a:rPr lang="ru-RU" sz="1600" dirty="0" smtClean="0">
                <a:solidFill>
                  <a:schemeClr val="tx1">
                    <a:lumMod val="95000"/>
                    <a:lumOff val="5000"/>
                  </a:schemeClr>
                </a:solidFill>
                <a:latin typeface="Times New Roman" pitchFamily="18" charset="0"/>
                <a:cs typeface="Times New Roman" pitchFamily="18" charset="0"/>
              </a:rPr>
              <a:t>65</a:t>
            </a:r>
            <a:endParaRPr lang="ru-RU" sz="1600" dirty="0">
              <a:solidFill>
                <a:schemeClr val="tx1">
                  <a:lumMod val="95000"/>
                  <a:lumOff val="5000"/>
                </a:schemeClr>
              </a:solidFill>
              <a:latin typeface="Times New Roman" pitchFamily="18" charset="0"/>
              <a:cs typeface="Times New Roman" pitchFamily="18" charset="0"/>
            </a:endParaRPr>
          </a:p>
          <a:p>
            <a:pPr marL="0" indent="0">
              <a:spcBef>
                <a:spcPts val="0"/>
              </a:spcBef>
              <a:spcAft>
                <a:spcPts val="0"/>
              </a:spcAft>
              <a:buNone/>
            </a:pPr>
            <a:r>
              <a:rPr lang="ru-RU" sz="1600" dirty="0">
                <a:solidFill>
                  <a:schemeClr val="tx1">
                    <a:lumMod val="95000"/>
                    <a:lumOff val="5000"/>
                  </a:schemeClr>
                </a:solidFill>
                <a:latin typeface="Times New Roman" pitchFamily="18" charset="0"/>
                <a:cs typeface="Times New Roman" pitchFamily="18" charset="0"/>
              </a:rPr>
              <a:t>24. Контакты Администрации </a:t>
            </a:r>
            <a:r>
              <a:rPr lang="ru-RU" sz="1600" dirty="0" err="1">
                <a:solidFill>
                  <a:schemeClr val="tx1">
                    <a:lumMod val="95000"/>
                    <a:lumOff val="5000"/>
                  </a:schemeClr>
                </a:solidFill>
                <a:latin typeface="Times New Roman" pitchFamily="18" charset="0"/>
                <a:cs typeface="Times New Roman" pitchFamily="18" charset="0"/>
              </a:rPr>
              <a:t>Тулунского</a:t>
            </a:r>
            <a:r>
              <a:rPr lang="ru-RU" sz="1600" dirty="0">
                <a:solidFill>
                  <a:schemeClr val="tx1">
                    <a:lumMod val="95000"/>
                    <a:lumOff val="5000"/>
                  </a:schemeClr>
                </a:solidFill>
                <a:latin typeface="Times New Roman" pitchFamily="18" charset="0"/>
                <a:cs typeface="Times New Roman" pitchFamily="18" charset="0"/>
              </a:rPr>
              <a:t> муниципального района …………..…….. </a:t>
            </a:r>
            <a:r>
              <a:rPr lang="ru-RU" sz="1600" dirty="0" smtClean="0">
                <a:solidFill>
                  <a:schemeClr val="tx1">
                    <a:lumMod val="95000"/>
                    <a:lumOff val="5000"/>
                  </a:schemeClr>
                </a:solidFill>
                <a:latin typeface="Times New Roman" pitchFamily="18" charset="0"/>
                <a:cs typeface="Times New Roman" pitchFamily="18" charset="0"/>
              </a:rPr>
              <a:t>74</a:t>
            </a:r>
            <a:endParaRPr lang="ru-RU" sz="1600" dirty="0">
              <a:solidFill>
                <a:schemeClr val="tx1">
                  <a:lumMod val="95000"/>
                  <a:lumOff val="5000"/>
                </a:schemeClr>
              </a:solidFill>
              <a:latin typeface="Times New Roman" pitchFamily="18" charset="0"/>
              <a:cs typeface="Times New Roman" pitchFamily="18" charset="0"/>
            </a:endParaRPr>
          </a:p>
        </p:txBody>
      </p:sp>
      <p:sp>
        <p:nvSpPr>
          <p:cNvPr id="3" name="Номер слайда 2"/>
          <p:cNvSpPr>
            <a:spLocks noGrp="1"/>
          </p:cNvSpPr>
          <p:nvPr>
            <p:ph type="sldNum" sz="quarter" idx="12"/>
          </p:nvPr>
        </p:nvSpPr>
        <p:spPr/>
        <p:txBody>
          <a:bodyPr/>
          <a:lstStyle/>
          <a:p>
            <a:pPr algn="ctr"/>
            <a:fld id="{6B54CF04-829E-4533-9E22-1DEDBBC55A26}" type="slidenum">
              <a:rPr lang="ru-RU" sz="1200" smtClean="0">
                <a:solidFill>
                  <a:schemeClr val="tx2">
                    <a:lumMod val="75000"/>
                    <a:lumOff val="25000"/>
                  </a:schemeClr>
                </a:solidFill>
                <a:latin typeface="Times New Roman" panose="02020603050405020304" pitchFamily="18" charset="0"/>
                <a:cs typeface="Times New Roman" panose="02020603050405020304" pitchFamily="18" charset="0"/>
              </a:rPr>
              <a:pPr algn="ctr"/>
              <a:t>4</a:t>
            </a:fld>
            <a:endParaRPr lang="ru-RU" sz="1200" dirty="0">
              <a:solidFill>
                <a:schemeClr val="tx2">
                  <a:lumMod val="75000"/>
                  <a:lumOff val="25000"/>
                </a:schemeClr>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2564905"/>
            <a:ext cx="3592286" cy="2448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3284984"/>
            <a:ext cx="3419872" cy="2564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66646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2133" y="1"/>
            <a:ext cx="8161867" cy="620688"/>
          </a:xfrm>
        </p:spPr>
        <p:txBody>
          <a:bodyPr>
            <a:noAutofit/>
          </a:bodyPr>
          <a:lstStyle/>
          <a:p>
            <a:r>
              <a:rPr lang="ru-RU" sz="2000" b="1" dirty="0">
                <a:solidFill>
                  <a:schemeClr val="accent1">
                    <a:lumMod val="50000"/>
                  </a:schemeClr>
                </a:solidFill>
                <a:latin typeface="Times New Roman" panose="02020603050405020304" pitchFamily="18" charset="0"/>
                <a:cs typeface="Times New Roman" panose="02020603050405020304" pitchFamily="18" charset="0"/>
              </a:rPr>
              <a:t>9. Промышленность</a:t>
            </a:r>
          </a:p>
        </p:txBody>
      </p:sp>
      <p:sp>
        <p:nvSpPr>
          <p:cNvPr id="3" name="Объект 2"/>
          <p:cNvSpPr>
            <a:spLocks noGrp="1"/>
          </p:cNvSpPr>
          <p:nvPr>
            <p:ph idx="1"/>
          </p:nvPr>
        </p:nvSpPr>
        <p:spPr>
          <a:xfrm>
            <a:off x="982133" y="548680"/>
            <a:ext cx="7838339" cy="2232248"/>
          </a:xfrm>
        </p:spPr>
        <p:txBody>
          <a:bodyPr>
            <a:normAutofit/>
          </a:bodyPr>
          <a:lstStyle/>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Промышленный комплекс </a:t>
            </a:r>
            <a:r>
              <a:rPr lang="ru-RU" sz="1600" dirty="0" err="1">
                <a:latin typeface="Times New Roman" panose="02020603050405020304" pitchFamily="18" charset="0"/>
                <a:cs typeface="Times New Roman" panose="02020603050405020304" pitchFamily="18" charset="0"/>
              </a:rPr>
              <a:t>Тулунского</a:t>
            </a:r>
            <a:r>
              <a:rPr lang="ru-RU" sz="1600" dirty="0">
                <a:latin typeface="Times New Roman" panose="02020603050405020304" pitchFamily="18" charset="0"/>
                <a:cs typeface="Times New Roman" panose="02020603050405020304" pitchFamily="18" charset="0"/>
              </a:rPr>
              <a:t> района представлен такими отраслями как «Добыча полезных ископаемых», «Обрабатывающие производства» и «Обеспечение электрической энергией, газом и паром; кондиционирование воздуха».</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Объем отгруженных товаров, выполненных работ и оказанных услуг предприятиями промышленного комплекса за </a:t>
            </a:r>
            <a:r>
              <a:rPr lang="ru-RU" sz="1600" dirty="0" smtClean="0">
                <a:latin typeface="Times New Roman" panose="02020603050405020304" pitchFamily="18" charset="0"/>
                <a:cs typeface="Times New Roman" panose="02020603050405020304" pitchFamily="18" charset="0"/>
              </a:rPr>
              <a:t>2022 </a:t>
            </a:r>
            <a:r>
              <a:rPr lang="ru-RU" sz="1600" dirty="0">
                <a:latin typeface="Times New Roman" panose="02020603050405020304" pitchFamily="18" charset="0"/>
                <a:cs typeface="Times New Roman" panose="02020603050405020304" pitchFamily="18" charset="0"/>
              </a:rPr>
              <a:t>год </a:t>
            </a:r>
            <a:r>
              <a:rPr lang="ru-RU" sz="1600" dirty="0" smtClean="0">
                <a:latin typeface="Times New Roman" panose="02020603050405020304" pitchFamily="18" charset="0"/>
                <a:cs typeface="Times New Roman" panose="02020603050405020304" pitchFamily="18" charset="0"/>
              </a:rPr>
              <a:t>увеличился по сравнению с прошлым годом на 1884,2 млн. руб. или 36,2 % и составил 7084,3 </a:t>
            </a:r>
            <a:r>
              <a:rPr lang="ru-RU" sz="1600" dirty="0">
                <a:latin typeface="Times New Roman" panose="02020603050405020304" pitchFamily="18" charset="0"/>
                <a:cs typeface="Times New Roman" panose="02020603050405020304" pitchFamily="18" charset="0"/>
              </a:rPr>
              <a:t>млн. руб.</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Наибольшая доля промышленного производства приходится на отрасль «Добыча полезных ископаемых» (</a:t>
            </a:r>
            <a:r>
              <a:rPr lang="ru-RU" sz="1600" dirty="0" smtClean="0">
                <a:latin typeface="Times New Roman" panose="02020603050405020304" pitchFamily="18" charset="0"/>
                <a:cs typeface="Times New Roman" panose="02020603050405020304" pitchFamily="18" charset="0"/>
              </a:rPr>
              <a:t>98,0 </a:t>
            </a:r>
            <a:r>
              <a:rPr lang="ru-RU" sz="1600" dirty="0">
                <a:latin typeface="Times New Roman" panose="02020603050405020304" pitchFamily="18" charset="0"/>
                <a:cs typeface="Times New Roman" panose="02020603050405020304" pitchFamily="18" charset="0"/>
              </a:rPr>
              <a:t>%).</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40</a:t>
            </a:fld>
            <a:endParaRPr lang="ru-RU" sz="1200" dirty="0">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3764950446"/>
              </p:ext>
            </p:extLst>
          </p:nvPr>
        </p:nvGraphicFramePr>
        <p:xfrm>
          <a:off x="1331640" y="2789456"/>
          <a:ext cx="7355160" cy="40770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7702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2133" y="1"/>
            <a:ext cx="8161867" cy="576064"/>
          </a:xfrm>
        </p:spPr>
        <p:txBody>
          <a:bodyPr>
            <a:noAutofit/>
          </a:bodyPr>
          <a:lstStyle/>
          <a:p>
            <a:r>
              <a:rPr lang="ru-RU" sz="2000" b="1" dirty="0">
                <a:solidFill>
                  <a:schemeClr val="accent1">
                    <a:lumMod val="50000"/>
                  </a:schemeClr>
                </a:solidFill>
                <a:latin typeface="Times New Roman" panose="02020603050405020304" pitchFamily="18" charset="0"/>
                <a:cs typeface="Times New Roman" panose="02020603050405020304" pitchFamily="18" charset="0"/>
              </a:rPr>
              <a:t>10. Сельское хозяйство</a:t>
            </a:r>
          </a:p>
        </p:txBody>
      </p:sp>
      <p:sp>
        <p:nvSpPr>
          <p:cNvPr id="3" name="Объект 2"/>
          <p:cNvSpPr>
            <a:spLocks noGrp="1"/>
          </p:cNvSpPr>
          <p:nvPr>
            <p:ph idx="1"/>
          </p:nvPr>
        </p:nvSpPr>
        <p:spPr>
          <a:xfrm>
            <a:off x="982133" y="576064"/>
            <a:ext cx="7838339" cy="1412776"/>
          </a:xfrm>
        </p:spPr>
        <p:txBody>
          <a:bodyPr>
            <a:normAutofit fontScale="92500" lnSpcReduction="10000"/>
          </a:bodyPr>
          <a:lstStyle/>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В </a:t>
            </a:r>
            <a:r>
              <a:rPr lang="ru-RU" sz="1600" dirty="0" smtClean="0">
                <a:latin typeface="Times New Roman" panose="02020603050405020304" pitchFamily="18" charset="0"/>
                <a:cs typeface="Times New Roman" panose="02020603050405020304" pitchFamily="18" charset="0"/>
              </a:rPr>
              <a:t>течение 2022 года </a:t>
            </a:r>
            <a:r>
              <a:rPr lang="ru-RU" sz="1600" dirty="0">
                <a:latin typeface="Times New Roman" panose="02020603050405020304" pitchFamily="18" charset="0"/>
                <a:cs typeface="Times New Roman" panose="02020603050405020304" pitchFamily="18" charset="0"/>
              </a:rPr>
              <a:t>на территории Тулунского района </a:t>
            </a:r>
            <a:r>
              <a:rPr lang="ru-RU" sz="1600" dirty="0" smtClean="0">
                <a:latin typeface="Times New Roman" panose="02020603050405020304" pitchFamily="18" charset="0"/>
                <a:cs typeface="Times New Roman" panose="02020603050405020304" pitchFamily="18" charset="0"/>
              </a:rPr>
              <a:t>производственно-хозяйственную деятельность вели 4 </a:t>
            </a:r>
            <a:r>
              <a:rPr lang="ru-RU" sz="1600" dirty="0">
                <a:latin typeface="Times New Roman" panose="02020603050405020304" pitchFamily="18" charset="0"/>
                <a:cs typeface="Times New Roman" panose="02020603050405020304" pitchFamily="18" charset="0"/>
              </a:rPr>
              <a:t>сельскохозяйственных </a:t>
            </a:r>
            <a:r>
              <a:rPr lang="ru-RU" sz="1600" dirty="0" smtClean="0">
                <a:latin typeface="Times New Roman" panose="02020603050405020304" pitchFamily="18" charset="0"/>
                <a:cs typeface="Times New Roman" panose="02020603050405020304" pitchFamily="18" charset="0"/>
              </a:rPr>
              <a:t>предприятия, 44 </a:t>
            </a:r>
            <a:r>
              <a:rPr lang="ru-RU" sz="1600" dirty="0">
                <a:latin typeface="Times New Roman" panose="02020603050405020304" pitchFamily="18" charset="0"/>
                <a:cs typeface="Times New Roman" panose="02020603050405020304" pitchFamily="18" charset="0"/>
              </a:rPr>
              <a:t>крестьянских (фермерских) </a:t>
            </a:r>
            <a:r>
              <a:rPr lang="ru-RU" sz="1600" dirty="0" smtClean="0">
                <a:latin typeface="Times New Roman" panose="02020603050405020304" pitchFamily="18" charset="0"/>
                <a:cs typeface="Times New Roman" panose="02020603050405020304" pitchFamily="18" charset="0"/>
              </a:rPr>
              <a:t>хозяйства </a:t>
            </a:r>
            <a:r>
              <a:rPr lang="ru-RU" sz="1600" dirty="0">
                <a:latin typeface="Times New Roman" panose="02020603050405020304" pitchFamily="18" charset="0"/>
                <a:cs typeface="Times New Roman" panose="02020603050405020304" pitchFamily="18" charset="0"/>
              </a:rPr>
              <a:t>(далее - КФХ), </a:t>
            </a:r>
            <a:r>
              <a:rPr lang="ru-RU" sz="1600" dirty="0" smtClean="0">
                <a:latin typeface="Times New Roman" panose="02020603050405020304" pitchFamily="18" charset="0"/>
                <a:cs typeface="Times New Roman" panose="02020603050405020304" pitchFamily="18" charset="0"/>
              </a:rPr>
              <a:t>Тулунский аграрный техникум, </a:t>
            </a:r>
            <a:r>
              <a:rPr lang="ru-RU" sz="1600" dirty="0" err="1" smtClean="0">
                <a:latin typeface="Times New Roman" panose="02020603050405020304" pitchFamily="18" charset="0"/>
                <a:cs typeface="Times New Roman" panose="02020603050405020304" pitchFamily="18" charset="0"/>
              </a:rPr>
              <a:t>Тулунское</a:t>
            </a:r>
            <a:r>
              <a:rPr lang="ru-RU" sz="1600" dirty="0" smtClean="0">
                <a:latin typeface="Times New Roman" panose="02020603050405020304" pitchFamily="18" charset="0"/>
                <a:cs typeface="Times New Roman" panose="02020603050405020304" pitchFamily="18" charset="0"/>
              </a:rPr>
              <a:t> отделение НИИСХ и 10247 </a:t>
            </a:r>
            <a:r>
              <a:rPr lang="ru-RU" sz="1600" dirty="0">
                <a:latin typeface="Times New Roman" panose="02020603050405020304" pitchFamily="18" charset="0"/>
                <a:cs typeface="Times New Roman" panose="02020603050405020304" pitchFamily="18" charset="0"/>
              </a:rPr>
              <a:t>личных подсобных хозяйств </a:t>
            </a:r>
            <a:r>
              <a:rPr lang="ru-RU" sz="1600" dirty="0" smtClean="0">
                <a:latin typeface="Times New Roman" panose="02020603050405020304" pitchFamily="18" charset="0"/>
                <a:cs typeface="Times New Roman" panose="02020603050405020304" pitchFamily="18" charset="0"/>
              </a:rPr>
              <a:t>населения</a:t>
            </a:r>
            <a:r>
              <a:rPr lang="ru-RU" sz="1600" dirty="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Валовая продукция, произведенная с/х предприятиями и </a:t>
            </a:r>
            <a:r>
              <a:rPr lang="ru-RU" sz="1600" dirty="0" smtClean="0">
                <a:latin typeface="Times New Roman" panose="02020603050405020304" pitchFamily="18" charset="0"/>
                <a:cs typeface="Times New Roman" panose="02020603050405020304" pitchFamily="18" charset="0"/>
              </a:rPr>
              <a:t>КФХ, </a:t>
            </a:r>
            <a:r>
              <a:rPr lang="ru-RU" sz="1600" dirty="0">
                <a:latin typeface="Times New Roman" panose="02020603050405020304" pitchFamily="18" charset="0"/>
                <a:cs typeface="Times New Roman" panose="02020603050405020304" pitchFamily="18" charset="0"/>
              </a:rPr>
              <a:t>в действующих ценах </a:t>
            </a:r>
            <a:r>
              <a:rPr lang="ru-RU" sz="1600" dirty="0" smtClean="0">
                <a:latin typeface="Times New Roman" panose="02020603050405020304" pitchFamily="18" charset="0"/>
                <a:cs typeface="Times New Roman" panose="02020603050405020304" pitchFamily="18" charset="0"/>
              </a:rPr>
              <a:t>за 2022 год увеличился на 11,3 </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по сравнению с 2021 годом и </a:t>
            </a:r>
            <a:r>
              <a:rPr lang="ru-RU" sz="1600">
                <a:latin typeface="Times New Roman" panose="02020603050405020304" pitchFamily="18" charset="0"/>
                <a:cs typeface="Times New Roman" panose="02020603050405020304" pitchFamily="18" charset="0"/>
              </a:rPr>
              <a:t>составила </a:t>
            </a:r>
            <a:r>
              <a:rPr lang="ru-RU" sz="1600" smtClean="0">
                <a:latin typeface="Times New Roman" panose="02020603050405020304" pitchFamily="18" charset="0"/>
                <a:cs typeface="Times New Roman" panose="02020603050405020304" pitchFamily="18" charset="0"/>
              </a:rPr>
              <a:t>1456,3 </a:t>
            </a:r>
            <a:r>
              <a:rPr lang="ru-RU" sz="1600" dirty="0">
                <a:latin typeface="Times New Roman" panose="02020603050405020304" pitchFamily="18" charset="0"/>
                <a:cs typeface="Times New Roman" panose="02020603050405020304" pitchFamily="18" charset="0"/>
              </a:rPr>
              <a:t>млн. руб.</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41</a:t>
            </a:fld>
            <a:endParaRPr lang="ru-RU" sz="1200" dirty="0">
              <a:latin typeface="Times New Roman" panose="02020603050405020304" pitchFamily="18" charset="0"/>
              <a:cs typeface="Times New Roman" panose="02020603050405020304" pitchFamily="18" charset="0"/>
            </a:endParaRPr>
          </a:p>
        </p:txBody>
      </p:sp>
      <p:graphicFrame>
        <p:nvGraphicFramePr>
          <p:cNvPr id="7" name="Диаграмма 6"/>
          <p:cNvGraphicFramePr/>
          <p:nvPr>
            <p:extLst>
              <p:ext uri="{D42A27DB-BD31-4B8C-83A1-F6EECF244321}">
                <p14:modId xmlns:p14="http://schemas.microsoft.com/office/powerpoint/2010/main" val="3190104324"/>
              </p:ext>
            </p:extLst>
          </p:nvPr>
        </p:nvGraphicFramePr>
        <p:xfrm>
          <a:off x="3779912" y="2204864"/>
          <a:ext cx="5364088" cy="4653136"/>
        </p:xfrm>
        <a:graphic>
          <a:graphicData uri="http://schemas.openxmlformats.org/drawingml/2006/chart">
            <c:chart xmlns:c="http://schemas.openxmlformats.org/drawingml/2006/chart" xmlns:r="http://schemas.openxmlformats.org/officeDocument/2006/relationships" r:id="rId2"/>
          </a:graphicData>
        </a:graphic>
      </p:graphicFrame>
      <p:pic>
        <p:nvPicPr>
          <p:cNvPr id="8" name="Рисунок 7"/>
          <p:cNvPicPr>
            <a:picLocks noChangeAspect="1"/>
          </p:cNvPicPr>
          <p:nvPr/>
        </p:nvPicPr>
        <p:blipFill>
          <a:blip r:embed="rId3"/>
          <a:stretch>
            <a:fillRect/>
          </a:stretch>
        </p:blipFill>
        <p:spPr>
          <a:xfrm>
            <a:off x="899592" y="2924944"/>
            <a:ext cx="3018666" cy="2304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69603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2133" y="1"/>
            <a:ext cx="8126371" cy="620688"/>
          </a:xfrm>
        </p:spPr>
        <p:txBody>
          <a:bodyPr>
            <a:noAutofit/>
          </a:bodyPr>
          <a:lstStyle/>
          <a:p>
            <a:r>
              <a:rPr lang="ru-RU" sz="2000" b="1" dirty="0">
                <a:solidFill>
                  <a:schemeClr val="accent1">
                    <a:lumMod val="50000"/>
                  </a:schemeClr>
                </a:solidFill>
                <a:latin typeface="Times New Roman" panose="02020603050405020304" pitchFamily="18" charset="0"/>
                <a:cs typeface="Times New Roman" panose="02020603050405020304" pitchFamily="18" charset="0"/>
              </a:rPr>
              <a:t>Показатели развития сельскохозяйственного производства                                   за </a:t>
            </a:r>
            <a:r>
              <a:rPr lang="ru-RU" sz="2000" b="1" dirty="0" smtClean="0">
                <a:solidFill>
                  <a:schemeClr val="accent1">
                    <a:lumMod val="50000"/>
                  </a:schemeClr>
                </a:solidFill>
                <a:latin typeface="Times New Roman" panose="02020603050405020304" pitchFamily="18" charset="0"/>
                <a:cs typeface="Times New Roman" panose="02020603050405020304" pitchFamily="18" charset="0"/>
              </a:rPr>
              <a:t>2022 </a:t>
            </a:r>
            <a:r>
              <a:rPr lang="ru-RU" sz="2000" b="1" dirty="0">
                <a:solidFill>
                  <a:schemeClr val="accent1">
                    <a:lumMod val="50000"/>
                  </a:schemeClr>
                </a:solidFill>
                <a:latin typeface="Times New Roman" panose="02020603050405020304" pitchFamily="18" charset="0"/>
                <a:cs typeface="Times New Roman" panose="02020603050405020304" pitchFamily="18" charset="0"/>
              </a:rPr>
              <a:t>год</a:t>
            </a:r>
          </a:p>
        </p:txBody>
      </p:sp>
      <p:graphicFrame>
        <p:nvGraphicFramePr>
          <p:cNvPr id="7" name="Объект 6"/>
          <p:cNvGraphicFramePr>
            <a:graphicFrameLocks noGrp="1"/>
          </p:cNvGraphicFramePr>
          <p:nvPr>
            <p:ph idx="1"/>
            <p:extLst>
              <p:ext uri="{D42A27DB-BD31-4B8C-83A1-F6EECF244321}">
                <p14:modId xmlns:p14="http://schemas.microsoft.com/office/powerpoint/2010/main" val="1039173036"/>
              </p:ext>
            </p:extLst>
          </p:nvPr>
        </p:nvGraphicFramePr>
        <p:xfrm>
          <a:off x="899592" y="836712"/>
          <a:ext cx="3528391" cy="2664296"/>
        </p:xfrm>
        <a:graphic>
          <a:graphicData uri="http://schemas.openxmlformats.org/drawingml/2006/chart">
            <c:chart xmlns:c="http://schemas.openxmlformats.org/drawingml/2006/chart" xmlns:r="http://schemas.openxmlformats.org/officeDocument/2006/relationships" r:id="rId3"/>
          </a:graphicData>
        </a:graphic>
      </p:graphicFrame>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42</a:t>
            </a:fld>
            <a:endParaRPr lang="ru-RU" sz="1200" dirty="0">
              <a:latin typeface="Times New Roman" panose="02020603050405020304" pitchFamily="18" charset="0"/>
              <a:cs typeface="Times New Roman" panose="02020603050405020304" pitchFamily="18" charset="0"/>
            </a:endParaRPr>
          </a:p>
        </p:txBody>
      </p:sp>
      <p:cxnSp>
        <p:nvCxnSpPr>
          <p:cNvPr id="9" name="Прямая со стрелкой 8"/>
          <p:cNvCxnSpPr>
            <a:cxnSpLocks/>
          </p:cNvCxnSpPr>
          <p:nvPr/>
        </p:nvCxnSpPr>
        <p:spPr>
          <a:xfrm>
            <a:off x="2663787" y="1556792"/>
            <a:ext cx="716763" cy="1080120"/>
          </a:xfrm>
          <a:prstGeom prst="straightConnector1">
            <a:avLst/>
          </a:prstGeom>
          <a:ln w="2540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Диаграмма 20"/>
          <p:cNvGraphicFramePr/>
          <p:nvPr>
            <p:extLst>
              <p:ext uri="{D42A27DB-BD31-4B8C-83A1-F6EECF244321}">
                <p14:modId xmlns:p14="http://schemas.microsoft.com/office/powerpoint/2010/main" val="2244549810"/>
              </p:ext>
            </p:extLst>
          </p:nvPr>
        </p:nvGraphicFramePr>
        <p:xfrm>
          <a:off x="1629184" y="3780226"/>
          <a:ext cx="3502732" cy="2670933"/>
        </p:xfrm>
        <a:graphic>
          <a:graphicData uri="http://schemas.openxmlformats.org/drawingml/2006/chart">
            <c:chart xmlns:c="http://schemas.openxmlformats.org/drawingml/2006/chart" xmlns:r="http://schemas.openxmlformats.org/officeDocument/2006/relationships" r:id="rId4"/>
          </a:graphicData>
        </a:graphic>
      </p:graphicFrame>
      <p:sp>
        <p:nvSpPr>
          <p:cNvPr id="22" name="Овал 21"/>
          <p:cNvSpPr/>
          <p:nvPr/>
        </p:nvSpPr>
        <p:spPr>
          <a:xfrm>
            <a:off x="3599726" y="4520477"/>
            <a:ext cx="892192" cy="576064"/>
          </a:xfrm>
          <a:prstGeom prst="ellipse">
            <a:avLst/>
          </a:prstGeom>
          <a:solidFill>
            <a:schemeClr val="bg1"/>
          </a:solid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b="1" dirty="0" smtClean="0">
                <a:solidFill>
                  <a:schemeClr val="tx1"/>
                </a:solidFill>
                <a:latin typeface="Times New Roman" panose="02020603050405020304" pitchFamily="18" charset="0"/>
                <a:cs typeface="Times New Roman" panose="02020603050405020304" pitchFamily="18" charset="0"/>
              </a:rPr>
              <a:t>- 840,3 тонн</a:t>
            </a:r>
            <a:endParaRPr lang="ru-RU" sz="1000" b="1" dirty="0">
              <a:solidFill>
                <a:schemeClr val="tx1"/>
              </a:solidFill>
              <a:latin typeface="Times New Roman" panose="02020603050405020304" pitchFamily="18" charset="0"/>
              <a:cs typeface="Times New Roman" panose="02020603050405020304" pitchFamily="18" charset="0"/>
            </a:endParaRPr>
          </a:p>
        </p:txBody>
      </p:sp>
      <p:cxnSp>
        <p:nvCxnSpPr>
          <p:cNvPr id="25" name="Прямая со стрелкой 24"/>
          <p:cNvCxnSpPr>
            <a:cxnSpLocks/>
          </p:cNvCxnSpPr>
          <p:nvPr/>
        </p:nvCxnSpPr>
        <p:spPr>
          <a:xfrm>
            <a:off x="3203848" y="4437112"/>
            <a:ext cx="648072" cy="944920"/>
          </a:xfrm>
          <a:prstGeom prst="straightConnector1">
            <a:avLst/>
          </a:prstGeom>
          <a:ln w="25400">
            <a:solidFill>
              <a:schemeClr val="accent3">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30" name="Диаграмма 29"/>
          <p:cNvGraphicFramePr/>
          <p:nvPr>
            <p:extLst>
              <p:ext uri="{D42A27DB-BD31-4B8C-83A1-F6EECF244321}">
                <p14:modId xmlns:p14="http://schemas.microsoft.com/office/powerpoint/2010/main" val="1015891966"/>
              </p:ext>
            </p:extLst>
          </p:nvPr>
        </p:nvGraphicFramePr>
        <p:xfrm>
          <a:off x="4777172" y="836712"/>
          <a:ext cx="3827276" cy="2664296"/>
        </p:xfrm>
        <a:graphic>
          <a:graphicData uri="http://schemas.openxmlformats.org/drawingml/2006/chart">
            <c:chart xmlns:c="http://schemas.openxmlformats.org/drawingml/2006/chart" xmlns:r="http://schemas.openxmlformats.org/officeDocument/2006/relationships" r:id="rId5"/>
          </a:graphicData>
        </a:graphic>
      </p:graphicFrame>
      <p:sp>
        <p:nvSpPr>
          <p:cNvPr id="32" name="Овал 31"/>
          <p:cNvSpPr/>
          <p:nvPr/>
        </p:nvSpPr>
        <p:spPr>
          <a:xfrm>
            <a:off x="5837566" y="1671467"/>
            <a:ext cx="1008111" cy="497393"/>
          </a:xfrm>
          <a:prstGeom prst="ellipse">
            <a:avLst/>
          </a:prstGeom>
          <a:solidFill>
            <a:schemeClr val="bg1"/>
          </a:solid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b="1" dirty="0" smtClean="0">
                <a:solidFill>
                  <a:schemeClr val="tx1"/>
                </a:solidFill>
                <a:latin typeface="Times New Roman" panose="02020603050405020304" pitchFamily="18" charset="0"/>
                <a:cs typeface="Times New Roman" panose="02020603050405020304" pitchFamily="18" charset="0"/>
              </a:rPr>
              <a:t>+ 17628,4 тонн</a:t>
            </a:r>
            <a:endParaRPr lang="ru-RU" sz="1000" b="1" dirty="0">
              <a:solidFill>
                <a:schemeClr val="tx1"/>
              </a:solidFill>
              <a:latin typeface="Times New Roman" panose="02020603050405020304" pitchFamily="18" charset="0"/>
              <a:cs typeface="Times New Roman" panose="02020603050405020304" pitchFamily="18" charset="0"/>
            </a:endParaRPr>
          </a:p>
        </p:txBody>
      </p:sp>
      <p:cxnSp>
        <p:nvCxnSpPr>
          <p:cNvPr id="34" name="Прямая со стрелкой 33"/>
          <p:cNvCxnSpPr>
            <a:cxnSpLocks/>
          </p:cNvCxnSpPr>
          <p:nvPr/>
        </p:nvCxnSpPr>
        <p:spPr>
          <a:xfrm flipV="1">
            <a:off x="6516216" y="1556792"/>
            <a:ext cx="792088" cy="1080120"/>
          </a:xfrm>
          <a:prstGeom prst="straightConnector1">
            <a:avLst/>
          </a:prstGeom>
          <a:ln w="25400">
            <a:solidFill>
              <a:schemeClr val="accent3">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40" name="Диаграмма 39"/>
          <p:cNvGraphicFramePr/>
          <p:nvPr>
            <p:extLst>
              <p:ext uri="{D42A27DB-BD31-4B8C-83A1-F6EECF244321}">
                <p14:modId xmlns:p14="http://schemas.microsoft.com/office/powerpoint/2010/main" val="1656682292"/>
              </p:ext>
            </p:extLst>
          </p:nvPr>
        </p:nvGraphicFramePr>
        <p:xfrm>
          <a:off x="5507596" y="3802365"/>
          <a:ext cx="3636404" cy="264879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704936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43</a:t>
            </a:fld>
            <a:endParaRPr lang="ru-RU" sz="1200" dirty="0">
              <a:latin typeface="Times New Roman" panose="02020603050405020304" pitchFamily="18" charset="0"/>
              <a:cs typeface="Times New Roman" panose="02020603050405020304" pitchFamily="18" charset="0"/>
            </a:endParaRPr>
          </a:p>
        </p:txBody>
      </p:sp>
      <p:graphicFrame>
        <p:nvGraphicFramePr>
          <p:cNvPr id="7" name="Диаграмма 6"/>
          <p:cNvGraphicFramePr/>
          <p:nvPr>
            <p:extLst>
              <p:ext uri="{D42A27DB-BD31-4B8C-83A1-F6EECF244321}">
                <p14:modId xmlns:p14="http://schemas.microsoft.com/office/powerpoint/2010/main" val="645263429"/>
              </p:ext>
            </p:extLst>
          </p:nvPr>
        </p:nvGraphicFramePr>
        <p:xfrm>
          <a:off x="5004048" y="404663"/>
          <a:ext cx="3816424" cy="26443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Диаграмма 9"/>
          <p:cNvGraphicFramePr/>
          <p:nvPr>
            <p:extLst>
              <p:ext uri="{D42A27DB-BD31-4B8C-83A1-F6EECF244321}">
                <p14:modId xmlns:p14="http://schemas.microsoft.com/office/powerpoint/2010/main" val="3960811470"/>
              </p:ext>
            </p:extLst>
          </p:nvPr>
        </p:nvGraphicFramePr>
        <p:xfrm>
          <a:off x="5004048" y="3356993"/>
          <a:ext cx="3816424" cy="30243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Диаграмма 15"/>
          <p:cNvGraphicFramePr/>
          <p:nvPr>
            <p:extLst>
              <p:ext uri="{D42A27DB-BD31-4B8C-83A1-F6EECF244321}">
                <p14:modId xmlns:p14="http://schemas.microsoft.com/office/powerpoint/2010/main" val="2881061597"/>
              </p:ext>
            </p:extLst>
          </p:nvPr>
        </p:nvGraphicFramePr>
        <p:xfrm>
          <a:off x="1115616" y="404663"/>
          <a:ext cx="3672408" cy="2644335"/>
        </p:xfrm>
        <a:graphic>
          <a:graphicData uri="http://schemas.openxmlformats.org/drawingml/2006/chart">
            <c:chart xmlns:c="http://schemas.openxmlformats.org/drawingml/2006/chart" xmlns:r="http://schemas.openxmlformats.org/officeDocument/2006/relationships" r:id="rId5"/>
          </a:graphicData>
        </a:graphic>
      </p:graphicFrame>
      <p:cxnSp>
        <p:nvCxnSpPr>
          <p:cNvPr id="18" name="Прямая со стрелкой 17"/>
          <p:cNvCxnSpPr>
            <a:cxnSpLocks/>
          </p:cNvCxnSpPr>
          <p:nvPr/>
        </p:nvCxnSpPr>
        <p:spPr>
          <a:xfrm>
            <a:off x="3059832" y="1196752"/>
            <a:ext cx="504056" cy="864096"/>
          </a:xfrm>
          <a:prstGeom prst="straightConnector1">
            <a:avLst/>
          </a:prstGeom>
          <a:ln w="25400">
            <a:solidFill>
              <a:schemeClr val="accent2">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608" y="3356993"/>
            <a:ext cx="3672408" cy="2565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56222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0" y="1"/>
            <a:ext cx="4536504" cy="692696"/>
          </a:xfrm>
        </p:spPr>
        <p:txBody>
          <a:bodyPr>
            <a:noAutofit/>
          </a:bodyPr>
          <a:lstStyle/>
          <a:p>
            <a:r>
              <a:rPr lang="ru-RU" sz="2400" b="1" dirty="0">
                <a:solidFill>
                  <a:schemeClr val="accent1">
                    <a:lumMod val="50000"/>
                  </a:schemeClr>
                </a:solidFill>
                <a:latin typeface="Times New Roman" panose="02020603050405020304" pitchFamily="18" charset="0"/>
                <a:cs typeface="Times New Roman" panose="02020603050405020304" pitchFamily="18" charset="0"/>
              </a:rPr>
              <a:t>11. Малый и средний бизнес</a:t>
            </a:r>
          </a:p>
        </p:txBody>
      </p:sp>
      <p:sp>
        <p:nvSpPr>
          <p:cNvPr id="3" name="Объект 2"/>
          <p:cNvSpPr>
            <a:spLocks noGrp="1"/>
          </p:cNvSpPr>
          <p:nvPr>
            <p:ph idx="1"/>
          </p:nvPr>
        </p:nvSpPr>
        <p:spPr>
          <a:xfrm>
            <a:off x="4572000" y="476672"/>
            <a:ext cx="4248472" cy="6048672"/>
          </a:xfrm>
        </p:spPr>
        <p:txBody>
          <a:bodyPr>
            <a:noAutofit/>
          </a:bodyPr>
          <a:lstStyle/>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В 2022 году на территории района осуществляли свою деятельность 160 субъектов малого и среднего предпринимательства (далее – СМСП), из них: </a:t>
            </a:r>
          </a:p>
          <a:p>
            <a:pPr algn="just">
              <a:spcBef>
                <a:spcPts val="0"/>
              </a:spcBef>
              <a:spcAft>
                <a:spcPts val="0"/>
              </a:spcAft>
              <a:buFont typeface="Wingdings" panose="05000000000000000000" pitchFamily="2" charset="2"/>
              <a:buChar char="Ø"/>
            </a:pPr>
            <a:r>
              <a:rPr lang="ru-RU" sz="1600" dirty="0" smtClean="0">
                <a:latin typeface="Times New Roman" panose="02020603050405020304" pitchFamily="18" charset="0"/>
                <a:cs typeface="Times New Roman" panose="02020603050405020304" pitchFamily="18" charset="0"/>
              </a:rPr>
              <a:t>14 малых предприятий, в том числе 6 </a:t>
            </a:r>
            <a:r>
              <a:rPr lang="ru-RU" sz="1600" dirty="0" err="1" smtClean="0">
                <a:latin typeface="Times New Roman" panose="02020603050405020304" pitchFamily="18" charset="0"/>
                <a:cs typeface="Times New Roman" panose="02020603050405020304" pitchFamily="18" charset="0"/>
              </a:rPr>
              <a:t>микропредприятий</a:t>
            </a:r>
            <a:r>
              <a:rPr lang="ru-RU" sz="1600" dirty="0" smtClean="0">
                <a:latin typeface="Times New Roman" panose="02020603050405020304" pitchFamily="18" charset="0"/>
                <a:cs typeface="Times New Roman" panose="02020603050405020304" pitchFamily="18" charset="0"/>
              </a:rPr>
              <a:t>;</a:t>
            </a:r>
          </a:p>
          <a:p>
            <a:pPr algn="just">
              <a:spcBef>
                <a:spcPts val="0"/>
              </a:spcBef>
              <a:spcAft>
                <a:spcPts val="0"/>
              </a:spcAft>
              <a:buFont typeface="Wingdings" panose="05000000000000000000" pitchFamily="2" charset="2"/>
              <a:buChar char="Ø"/>
            </a:pPr>
            <a:r>
              <a:rPr lang="ru-RU" sz="1600" dirty="0" smtClean="0">
                <a:latin typeface="Times New Roman" panose="02020603050405020304" pitchFamily="18" charset="0"/>
                <a:cs typeface="Times New Roman" panose="02020603050405020304" pitchFamily="18" charset="0"/>
              </a:rPr>
              <a:t>44 </a:t>
            </a:r>
            <a:r>
              <a:rPr lang="ru-RU" sz="1600" dirty="0">
                <a:latin typeface="Times New Roman" panose="02020603050405020304" pitchFamily="18" charset="0"/>
                <a:cs typeface="Times New Roman" panose="02020603050405020304" pitchFamily="18" charset="0"/>
              </a:rPr>
              <a:t>крестьянских (фермерских) </a:t>
            </a:r>
            <a:r>
              <a:rPr lang="ru-RU" sz="1600" dirty="0" smtClean="0">
                <a:latin typeface="Times New Roman" panose="02020603050405020304" pitchFamily="18" charset="0"/>
                <a:cs typeface="Times New Roman" panose="02020603050405020304" pitchFamily="18" charset="0"/>
              </a:rPr>
              <a:t>хозяйства;</a:t>
            </a:r>
            <a:endParaRPr lang="ru-RU" sz="1600" dirty="0">
              <a:latin typeface="Times New Roman" panose="02020603050405020304" pitchFamily="18" charset="0"/>
              <a:cs typeface="Times New Roman" panose="02020603050405020304" pitchFamily="18" charset="0"/>
            </a:endParaRPr>
          </a:p>
          <a:p>
            <a:pPr algn="just">
              <a:spcBef>
                <a:spcPts val="0"/>
              </a:spcBef>
              <a:spcAft>
                <a:spcPts val="0"/>
              </a:spcAft>
              <a:buFont typeface="Wingdings" panose="05000000000000000000" pitchFamily="2" charset="2"/>
              <a:buChar char="Ø"/>
            </a:pPr>
            <a:r>
              <a:rPr lang="ru-RU" sz="1600" dirty="0" smtClean="0">
                <a:latin typeface="Times New Roman" panose="02020603050405020304" pitchFamily="18" charset="0"/>
                <a:cs typeface="Times New Roman" panose="02020603050405020304" pitchFamily="18" charset="0"/>
              </a:rPr>
              <a:t>102 </a:t>
            </a:r>
            <a:r>
              <a:rPr lang="ru-RU" sz="1600" dirty="0">
                <a:latin typeface="Times New Roman" panose="02020603050405020304" pitchFamily="18" charset="0"/>
                <a:cs typeface="Times New Roman" panose="02020603050405020304" pitchFamily="18" charset="0"/>
              </a:rPr>
              <a:t>индивидуальных предпринимателей. </a:t>
            </a:r>
          </a:p>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Объем товарной продукции,  произведенной СМСП, за 2022 год снизился </a:t>
            </a:r>
            <a:r>
              <a:rPr lang="ru-RU" sz="1600" dirty="0">
                <a:latin typeface="Times New Roman" panose="02020603050405020304" pitchFamily="18" charset="0"/>
                <a:cs typeface="Times New Roman" panose="02020603050405020304" pitchFamily="18" charset="0"/>
              </a:rPr>
              <a:t>на </a:t>
            </a:r>
            <a:r>
              <a:rPr lang="ru-RU" sz="1600" dirty="0" smtClean="0">
                <a:latin typeface="Times New Roman" panose="02020603050405020304" pitchFamily="18" charset="0"/>
                <a:cs typeface="Times New Roman" panose="02020603050405020304" pitchFamily="18" charset="0"/>
              </a:rPr>
              <a:t>4,3 </a:t>
            </a:r>
            <a:r>
              <a:rPr lang="ru-RU" sz="1600" dirty="0">
                <a:latin typeface="Times New Roman" panose="02020603050405020304" pitchFamily="18" charset="0"/>
                <a:cs typeface="Times New Roman" panose="02020603050405020304" pitchFamily="18" charset="0"/>
              </a:rPr>
              <a:t>% по сравнению с прошлым годом и составил </a:t>
            </a:r>
            <a:r>
              <a:rPr lang="ru-RU" sz="1600" dirty="0" smtClean="0">
                <a:latin typeface="Times New Roman" panose="02020603050405020304" pitchFamily="18" charset="0"/>
                <a:cs typeface="Times New Roman" panose="02020603050405020304" pitchFamily="18" charset="0"/>
              </a:rPr>
              <a:t>1258,1 </a:t>
            </a:r>
            <a:r>
              <a:rPr lang="ru-RU" sz="1600" dirty="0">
                <a:latin typeface="Times New Roman" panose="02020603050405020304" pitchFamily="18" charset="0"/>
                <a:cs typeface="Times New Roman" panose="02020603050405020304" pitchFamily="18" charset="0"/>
              </a:rPr>
              <a:t>млн. руб. </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В общем объеме </a:t>
            </a:r>
            <a:r>
              <a:rPr lang="ru-RU" sz="1600" dirty="0" smtClean="0">
                <a:latin typeface="Times New Roman" panose="02020603050405020304" pitchFamily="18" charset="0"/>
                <a:cs typeface="Times New Roman" panose="02020603050405020304" pitchFamily="18" charset="0"/>
              </a:rPr>
              <a:t>произведенной товарной продукции, выполненных работ (услуг) </a:t>
            </a:r>
            <a:r>
              <a:rPr lang="ru-RU" sz="1600" dirty="0">
                <a:latin typeface="Times New Roman" panose="02020603050405020304" pitchFamily="18" charset="0"/>
                <a:cs typeface="Times New Roman" panose="02020603050405020304" pitchFamily="18" charset="0"/>
              </a:rPr>
              <a:t>основную долю </a:t>
            </a:r>
            <a:r>
              <a:rPr lang="ru-RU" sz="1600" dirty="0" smtClean="0">
                <a:latin typeface="Times New Roman" panose="02020603050405020304" pitchFamily="18" charset="0"/>
                <a:cs typeface="Times New Roman" panose="02020603050405020304" pitchFamily="18" charset="0"/>
              </a:rPr>
              <a:t>83,8 </a:t>
            </a:r>
            <a:r>
              <a:rPr lang="ru-RU" sz="1600" dirty="0">
                <a:latin typeface="Times New Roman" panose="02020603050405020304" pitchFamily="18" charset="0"/>
                <a:cs typeface="Times New Roman" panose="02020603050405020304" pitchFamily="18" charset="0"/>
              </a:rPr>
              <a:t>% занимает сельское хозяйство, </a:t>
            </a:r>
            <a:r>
              <a:rPr lang="ru-RU" sz="1600" kern="50" dirty="0">
                <a:effectLst/>
                <a:latin typeface="Times New Roman" panose="02020603050405020304" pitchFamily="18" charset="0"/>
                <a:ea typeface="Times New Roman" panose="02020603050405020304" pitchFamily="18" charset="0"/>
              </a:rPr>
              <a:t>на </a:t>
            </a:r>
            <a:r>
              <a:rPr lang="ru-RU" sz="1600" kern="50" dirty="0" smtClean="0">
                <a:effectLst/>
                <a:latin typeface="Times New Roman" panose="02020603050405020304" pitchFamily="18" charset="0"/>
                <a:ea typeface="Times New Roman" panose="02020603050405020304" pitchFamily="18" charset="0"/>
              </a:rPr>
              <a:t>лесное хозяйство приходится 5,2 %, на торговлю – 4,5 %,  обрабатывающее производство – 3,3 %, обеспечение электрической энергией, </a:t>
            </a:r>
            <a:r>
              <a:rPr lang="ru-RU" sz="1600" kern="50" dirty="0" smtClean="0">
                <a:latin typeface="Times New Roman" panose="02020603050405020304" pitchFamily="18" charset="0"/>
                <a:ea typeface="Times New Roman" panose="02020603050405020304" pitchFamily="18" charset="0"/>
              </a:rPr>
              <a:t>газом и паром – 3,2 %. </a:t>
            </a:r>
          </a:p>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Доля </a:t>
            </a:r>
            <a:r>
              <a:rPr lang="ru-RU" sz="1600" dirty="0">
                <a:latin typeface="Times New Roman" panose="02020603050405020304" pitchFamily="18" charset="0"/>
                <a:cs typeface="Times New Roman" panose="02020603050405020304" pitchFamily="18" charset="0"/>
              </a:rPr>
              <a:t>произведенной товарной продукции, выполненных работ (услуг) СМСП в общем объеме составляет </a:t>
            </a:r>
            <a:r>
              <a:rPr lang="ru-RU" sz="1600" dirty="0" smtClean="0">
                <a:latin typeface="Times New Roman" panose="02020603050405020304" pitchFamily="18" charset="0"/>
                <a:cs typeface="Times New Roman" panose="02020603050405020304" pitchFamily="18" charset="0"/>
              </a:rPr>
              <a:t>15,2 </a:t>
            </a:r>
            <a:r>
              <a:rPr lang="ru-RU" sz="1600" dirty="0">
                <a:latin typeface="Times New Roman" panose="02020603050405020304" pitchFamily="18" charset="0"/>
                <a:cs typeface="Times New Roman" panose="02020603050405020304" pitchFamily="18" charset="0"/>
              </a:rPr>
              <a:t>%.</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44</a:t>
            </a:fld>
            <a:endParaRPr lang="ru-RU" sz="1200" dirty="0">
              <a:latin typeface="Times New Roman" panose="02020603050405020304" pitchFamily="18" charset="0"/>
              <a:cs typeface="Times New Roman" panose="02020603050405020304" pitchFamily="18" charset="0"/>
            </a:endParaRPr>
          </a:p>
        </p:txBody>
      </p:sp>
      <p:graphicFrame>
        <p:nvGraphicFramePr>
          <p:cNvPr id="7" name="Диаграмма 6"/>
          <p:cNvGraphicFramePr/>
          <p:nvPr>
            <p:extLst>
              <p:ext uri="{D42A27DB-BD31-4B8C-83A1-F6EECF244321}">
                <p14:modId xmlns:p14="http://schemas.microsoft.com/office/powerpoint/2010/main" val="3621288916"/>
              </p:ext>
            </p:extLst>
          </p:nvPr>
        </p:nvGraphicFramePr>
        <p:xfrm>
          <a:off x="610531" y="242063"/>
          <a:ext cx="3960440" cy="60486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3049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827584" y="260648"/>
            <a:ext cx="4104456" cy="4896544"/>
          </a:xfrm>
        </p:spPr>
        <p:txBody>
          <a:bodyPr>
            <a:noAutofit/>
          </a:bodyPr>
          <a:lstStyle/>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Выручка от реализации товаров, выполненных работ и услуг всеми СМСП за </a:t>
            </a:r>
            <a:r>
              <a:rPr lang="ru-RU" sz="1600" dirty="0" smtClean="0">
                <a:latin typeface="Times New Roman" panose="02020603050405020304" pitchFamily="18" charset="0"/>
                <a:cs typeface="Times New Roman" panose="02020603050405020304" pitchFamily="18" charset="0"/>
              </a:rPr>
              <a:t>2022 </a:t>
            </a:r>
            <a:r>
              <a:rPr lang="ru-RU" sz="1600" dirty="0">
                <a:latin typeface="Times New Roman" panose="02020603050405020304" pitchFamily="18" charset="0"/>
                <a:cs typeface="Times New Roman" panose="02020603050405020304" pitchFamily="18" charset="0"/>
              </a:rPr>
              <a:t>год составила </a:t>
            </a:r>
            <a:r>
              <a:rPr lang="ru-RU" sz="1600" dirty="0" smtClean="0">
                <a:latin typeface="Times New Roman" panose="02020603050405020304" pitchFamily="18" charset="0"/>
                <a:cs typeface="Times New Roman" panose="02020603050405020304" pitchFamily="18" charset="0"/>
              </a:rPr>
              <a:t>1370,2 </a:t>
            </a:r>
            <a:r>
              <a:rPr lang="ru-RU" sz="1600" dirty="0">
                <a:latin typeface="Times New Roman" panose="02020603050405020304" pitchFamily="18" charset="0"/>
                <a:cs typeface="Times New Roman" panose="02020603050405020304" pitchFamily="18" charset="0"/>
              </a:rPr>
              <a:t>млн. руб. </a:t>
            </a:r>
            <a:r>
              <a:rPr lang="ru-RU" sz="1600" dirty="0" smtClean="0">
                <a:latin typeface="Times New Roman" panose="02020603050405020304" pitchFamily="18" charset="0"/>
                <a:cs typeface="Times New Roman" panose="02020603050405020304" pitchFamily="18" charset="0"/>
              </a:rPr>
              <a:t>(99,2 </a:t>
            </a:r>
            <a:r>
              <a:rPr lang="ru-RU" sz="1600" dirty="0">
                <a:latin typeface="Times New Roman" panose="02020603050405020304" pitchFamily="18" charset="0"/>
                <a:cs typeface="Times New Roman" panose="02020603050405020304" pitchFamily="18" charset="0"/>
              </a:rPr>
              <a:t>% к прошлому году). </a:t>
            </a:r>
            <a:endParaRPr lang="ru-RU" sz="1600" dirty="0" smtClean="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Основная </a:t>
            </a:r>
            <a:r>
              <a:rPr lang="ru-RU" sz="1600" dirty="0">
                <a:latin typeface="Times New Roman" panose="02020603050405020304" pitchFamily="18" charset="0"/>
                <a:cs typeface="Times New Roman" panose="02020603050405020304" pitchFamily="18" charset="0"/>
              </a:rPr>
              <a:t>доля выручки </a:t>
            </a:r>
            <a:r>
              <a:rPr lang="ru-RU" sz="1600" dirty="0" smtClean="0">
                <a:latin typeface="Times New Roman" panose="02020603050405020304" pitchFamily="18" charset="0"/>
                <a:cs typeface="Times New Roman" panose="02020603050405020304" pitchFamily="18" charset="0"/>
              </a:rPr>
              <a:t>45,1 % </a:t>
            </a:r>
            <a:r>
              <a:rPr lang="ru-RU" sz="1600" dirty="0">
                <a:latin typeface="Times New Roman" panose="02020603050405020304" pitchFamily="18" charset="0"/>
                <a:cs typeface="Times New Roman" panose="02020603050405020304" pitchFamily="18" charset="0"/>
              </a:rPr>
              <a:t>приходится на </a:t>
            </a:r>
            <a:r>
              <a:rPr lang="ru-RU" sz="1600" dirty="0" smtClean="0">
                <a:latin typeface="Times New Roman" panose="02020603050405020304" pitchFamily="18" charset="0"/>
                <a:cs typeface="Times New Roman" panose="02020603050405020304" pitchFamily="18" charset="0"/>
              </a:rPr>
              <a:t>торговлю, 44,4 </a:t>
            </a:r>
            <a:r>
              <a:rPr lang="ru-RU" sz="1600" dirty="0">
                <a:latin typeface="Times New Roman" panose="02020603050405020304" pitchFamily="18" charset="0"/>
                <a:cs typeface="Times New Roman" panose="02020603050405020304" pitchFamily="18" charset="0"/>
              </a:rPr>
              <a:t>% - на сельское хозяйство, </a:t>
            </a:r>
            <a:r>
              <a:rPr lang="ru-RU" sz="1600" dirty="0" smtClean="0">
                <a:latin typeface="Times New Roman" panose="02020603050405020304" pitchFamily="18" charset="0"/>
                <a:cs typeface="Times New Roman" panose="02020603050405020304" pitchFamily="18" charset="0"/>
              </a:rPr>
              <a:t>4,8 </a:t>
            </a:r>
            <a:r>
              <a:rPr lang="ru-RU" sz="1600" dirty="0">
                <a:latin typeface="Times New Roman" panose="02020603050405020304" pitchFamily="18" charset="0"/>
                <a:cs typeface="Times New Roman" panose="02020603050405020304" pitchFamily="18" charset="0"/>
              </a:rPr>
              <a:t>% - на </a:t>
            </a:r>
            <a:r>
              <a:rPr lang="ru-RU" sz="1600" dirty="0" smtClean="0">
                <a:latin typeface="Times New Roman" panose="02020603050405020304" pitchFamily="18" charset="0"/>
                <a:cs typeface="Times New Roman" panose="02020603050405020304" pitchFamily="18" charset="0"/>
              </a:rPr>
              <a:t>лесное хозяйство (лесозаготовки),  на обеспечение электрической энергией, газом и паром – 3,0 %, обрабатывающее производство – 2,7 %.</a:t>
            </a:r>
          </a:p>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Удельный </a:t>
            </a:r>
            <a:r>
              <a:rPr lang="ru-RU" sz="1600" dirty="0">
                <a:latin typeface="Times New Roman" panose="02020603050405020304" pitchFamily="18" charset="0"/>
                <a:cs typeface="Times New Roman" panose="02020603050405020304" pitchFamily="18" charset="0"/>
              </a:rPr>
              <a:t>вес выручки СМСП в выручке в целом по району составляет </a:t>
            </a:r>
            <a:r>
              <a:rPr lang="ru-RU" sz="1600" dirty="0" smtClean="0">
                <a:latin typeface="Times New Roman" panose="02020603050405020304" pitchFamily="18" charset="0"/>
                <a:cs typeface="Times New Roman" panose="02020603050405020304" pitchFamily="18" charset="0"/>
              </a:rPr>
              <a:t>16,4 </a:t>
            </a:r>
            <a:r>
              <a:rPr lang="ru-RU" sz="1600" dirty="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Среднесписочная численность </a:t>
            </a:r>
            <a:r>
              <a:rPr lang="ru-RU" sz="1600" dirty="0">
                <a:latin typeface="Times New Roman" panose="02020603050405020304" pitchFamily="18" charset="0"/>
                <a:cs typeface="Times New Roman" panose="02020603050405020304" pitchFamily="18" charset="0"/>
              </a:rPr>
              <a:t>работающих у СМСП составила </a:t>
            </a:r>
            <a:r>
              <a:rPr lang="ru-RU" sz="1600" dirty="0" smtClean="0">
                <a:latin typeface="Times New Roman" panose="02020603050405020304" pitchFamily="18" charset="0"/>
                <a:cs typeface="Times New Roman" panose="02020603050405020304" pitchFamily="18" charset="0"/>
              </a:rPr>
              <a:t>400 </a:t>
            </a:r>
            <a:r>
              <a:rPr lang="ru-RU" sz="1600" dirty="0">
                <a:latin typeface="Times New Roman" panose="02020603050405020304" pitchFamily="18" charset="0"/>
                <a:cs typeface="Times New Roman" panose="02020603050405020304" pitchFamily="18" charset="0"/>
              </a:rPr>
              <a:t>чел., </a:t>
            </a:r>
            <a:r>
              <a:rPr lang="ru-RU" sz="1600" dirty="0" smtClean="0">
                <a:latin typeface="Times New Roman" panose="02020603050405020304" pitchFamily="18" charset="0"/>
                <a:cs typeface="Times New Roman" panose="02020603050405020304" pitchFamily="18" charset="0"/>
              </a:rPr>
              <a:t>снизилась к уровню 2021 </a:t>
            </a:r>
            <a:r>
              <a:rPr lang="ru-RU" sz="1600" dirty="0">
                <a:latin typeface="Times New Roman" panose="02020603050405020304" pitchFamily="18" charset="0"/>
                <a:cs typeface="Times New Roman" panose="02020603050405020304" pitchFamily="18" charset="0"/>
              </a:rPr>
              <a:t>года на </a:t>
            </a:r>
            <a:r>
              <a:rPr lang="ru-RU" sz="1600" dirty="0" smtClean="0">
                <a:latin typeface="Times New Roman" panose="02020603050405020304" pitchFamily="18" charset="0"/>
                <a:cs typeface="Times New Roman" panose="02020603050405020304" pitchFamily="18" charset="0"/>
              </a:rPr>
              <a:t>52 чел</a:t>
            </a:r>
            <a:r>
              <a:rPr lang="ru-RU" sz="1600" dirty="0">
                <a:latin typeface="Times New Roman" panose="02020603050405020304" pitchFamily="18" charset="0"/>
                <a:cs typeface="Times New Roman" panose="02020603050405020304" pitchFamily="18" charset="0"/>
              </a:rPr>
              <a:t>. или </a:t>
            </a:r>
            <a:r>
              <a:rPr lang="ru-RU" sz="1600" dirty="0" smtClean="0">
                <a:latin typeface="Times New Roman" panose="02020603050405020304" pitchFamily="18" charset="0"/>
                <a:cs typeface="Times New Roman" panose="02020603050405020304" pitchFamily="18" charset="0"/>
              </a:rPr>
              <a:t>на 11,5 %. Доля </a:t>
            </a:r>
            <a:r>
              <a:rPr lang="ru-RU" sz="1600" dirty="0">
                <a:latin typeface="Times New Roman" panose="02020603050405020304" pitchFamily="18" charset="0"/>
                <a:cs typeface="Times New Roman" panose="02020603050405020304" pitchFamily="18" charset="0"/>
              </a:rPr>
              <a:t>занятых в малом и среднем бизнесе в общей численности занятых в экономике района составила </a:t>
            </a:r>
            <a:r>
              <a:rPr lang="ru-RU" sz="1600" dirty="0" smtClean="0">
                <a:latin typeface="Times New Roman" panose="02020603050405020304" pitchFamily="18" charset="0"/>
                <a:cs typeface="Times New Roman" panose="02020603050405020304" pitchFamily="18" charset="0"/>
              </a:rPr>
              <a:t>9,0 </a:t>
            </a:r>
            <a:r>
              <a:rPr lang="ru-RU" sz="1600" dirty="0">
                <a:latin typeface="Times New Roman" panose="02020603050405020304" pitchFamily="18" charset="0"/>
                <a:cs typeface="Times New Roman" panose="02020603050405020304" pitchFamily="18" charset="0"/>
              </a:rPr>
              <a:t>%.</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45</a:t>
            </a:fld>
            <a:endParaRPr lang="ru-RU" sz="1200" dirty="0">
              <a:latin typeface="Times New Roman" panose="02020603050405020304" pitchFamily="18" charset="0"/>
              <a:cs typeface="Times New Roman" panose="02020603050405020304" pitchFamily="18" charset="0"/>
            </a:endParaRPr>
          </a:p>
        </p:txBody>
      </p:sp>
      <p:graphicFrame>
        <p:nvGraphicFramePr>
          <p:cNvPr id="7" name="Диаграмма 6"/>
          <p:cNvGraphicFramePr/>
          <p:nvPr>
            <p:extLst>
              <p:ext uri="{D42A27DB-BD31-4B8C-83A1-F6EECF244321}">
                <p14:modId xmlns:p14="http://schemas.microsoft.com/office/powerpoint/2010/main" val="2435562599"/>
              </p:ext>
            </p:extLst>
          </p:nvPr>
        </p:nvGraphicFramePr>
        <p:xfrm>
          <a:off x="4788023" y="315883"/>
          <a:ext cx="4355977" cy="6157415"/>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8" descr="http://www.b-soc.ru/userfiles/images/5%20sozdanie%20obschei%20cennost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0765" y="5157192"/>
            <a:ext cx="2973327" cy="1527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7344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0"/>
            <a:ext cx="8100392" cy="683041"/>
          </a:xfrm>
        </p:spPr>
        <p:txBody>
          <a:bodyPr>
            <a:normAutofit/>
          </a:bodyPr>
          <a:lstStyle/>
          <a:p>
            <a:r>
              <a:rPr lang="ru-RU" sz="2400" b="1" dirty="0">
                <a:solidFill>
                  <a:schemeClr val="accent1">
                    <a:lumMod val="50000"/>
                  </a:schemeClr>
                </a:solidFill>
                <a:latin typeface="Times New Roman" panose="02020603050405020304" pitchFamily="18" charset="0"/>
                <a:cs typeface="Times New Roman" panose="02020603050405020304" pitchFamily="18" charset="0"/>
              </a:rPr>
              <a:t>12. Бюджет</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46</a:t>
            </a:fld>
            <a:endParaRPr lang="ru-RU" sz="1200" dirty="0">
              <a:latin typeface="Times New Roman" panose="02020603050405020304" pitchFamily="18" charset="0"/>
              <a:cs typeface="Times New Roman" panose="02020603050405020304" pitchFamily="18" charset="0"/>
            </a:endParaRPr>
          </a:p>
        </p:txBody>
      </p:sp>
      <p:graphicFrame>
        <p:nvGraphicFramePr>
          <p:cNvPr id="13" name="Объект 12"/>
          <p:cNvGraphicFramePr>
            <a:graphicFrameLocks noGrp="1"/>
          </p:cNvGraphicFramePr>
          <p:nvPr>
            <p:ph idx="1"/>
            <p:extLst>
              <p:ext uri="{D42A27DB-BD31-4B8C-83A1-F6EECF244321}">
                <p14:modId xmlns:p14="http://schemas.microsoft.com/office/powerpoint/2010/main" val="253887322"/>
              </p:ext>
            </p:extLst>
          </p:nvPr>
        </p:nvGraphicFramePr>
        <p:xfrm>
          <a:off x="4499993" y="946744"/>
          <a:ext cx="4320480" cy="1058830"/>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706932077"/>
                    </a:ext>
                  </a:extLst>
                </a:gridCol>
                <a:gridCol w="1440160">
                  <a:extLst>
                    <a:ext uri="{9D8B030D-6E8A-4147-A177-3AD203B41FA5}">
                      <a16:colId xmlns:a16="http://schemas.microsoft.com/office/drawing/2014/main" val="2154129589"/>
                    </a:ext>
                  </a:extLst>
                </a:gridCol>
                <a:gridCol w="1440160">
                  <a:extLst>
                    <a:ext uri="{9D8B030D-6E8A-4147-A177-3AD203B41FA5}">
                      <a16:colId xmlns:a16="http://schemas.microsoft.com/office/drawing/2014/main" val="3876510977"/>
                    </a:ext>
                  </a:extLst>
                </a:gridCol>
              </a:tblGrid>
              <a:tr h="370227">
                <a:tc gridSpan="3">
                  <a:txBody>
                    <a:bodyPr/>
                    <a:lstStyle/>
                    <a:p>
                      <a:pPr algn="ctr"/>
                      <a:r>
                        <a:rPr lang="ru-RU" sz="2000" b="1" dirty="0">
                          <a:solidFill>
                            <a:schemeClr val="tx1"/>
                          </a:solidFill>
                          <a:latin typeface="Times New Roman" panose="02020603050405020304" pitchFamily="18" charset="0"/>
                          <a:cs typeface="Times New Roman" panose="02020603050405020304" pitchFamily="18" charset="0"/>
                        </a:rPr>
                        <a:t>Доходы</a:t>
                      </a:r>
                      <a:r>
                        <a:rPr lang="ru-RU" sz="2000" b="1" baseline="0" dirty="0">
                          <a:solidFill>
                            <a:schemeClr val="tx1"/>
                          </a:solidFill>
                          <a:latin typeface="Times New Roman" panose="02020603050405020304" pitchFamily="18" charset="0"/>
                          <a:cs typeface="Times New Roman" panose="02020603050405020304" pitchFamily="18" charset="0"/>
                        </a:rPr>
                        <a:t> (</a:t>
                      </a:r>
                      <a:r>
                        <a:rPr lang="ru-RU" sz="2000" b="1" dirty="0">
                          <a:solidFill>
                            <a:schemeClr val="tx1"/>
                          </a:solidFill>
                          <a:latin typeface="Times New Roman" panose="02020603050405020304" pitchFamily="18" charset="0"/>
                          <a:cs typeface="Times New Roman" panose="02020603050405020304" pitchFamily="18" charset="0"/>
                        </a:rPr>
                        <a:t>млн. руб.)</a:t>
                      </a:r>
                    </a:p>
                  </a:txBody>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915064488"/>
                  </a:ext>
                </a:extLst>
              </a:tr>
              <a:tr h="327310">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 </a:t>
                      </a:r>
                      <a:r>
                        <a:rPr lang="ru-RU" sz="1400" dirty="0">
                          <a:solidFill>
                            <a:schemeClr val="tx1"/>
                          </a:solidFill>
                          <a:latin typeface="Times New Roman" panose="02020603050405020304" pitchFamily="18" charset="0"/>
                          <a:cs typeface="Times New Roman" panose="02020603050405020304" pitchFamily="18" charset="0"/>
                        </a:rPr>
                        <a:t>год (факт)</a:t>
                      </a:r>
                    </a:p>
                  </a:txBody>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 </a:t>
                      </a:r>
                      <a:r>
                        <a:rPr lang="ru-RU" sz="1400" dirty="0">
                          <a:solidFill>
                            <a:schemeClr val="tx1"/>
                          </a:solidFill>
                          <a:latin typeface="Times New Roman" panose="02020603050405020304" pitchFamily="18" charset="0"/>
                          <a:cs typeface="Times New Roman" panose="02020603050405020304" pitchFamily="18" charset="0"/>
                        </a:rPr>
                        <a:t>год (факт)</a:t>
                      </a:r>
                    </a:p>
                  </a:txBody>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 </a:t>
                      </a:r>
                      <a:r>
                        <a:rPr lang="ru-RU" sz="1400" dirty="0">
                          <a:solidFill>
                            <a:schemeClr val="tx1"/>
                          </a:solidFill>
                          <a:latin typeface="Times New Roman" panose="02020603050405020304" pitchFamily="18" charset="0"/>
                          <a:cs typeface="Times New Roman" panose="02020603050405020304" pitchFamily="18" charset="0"/>
                        </a:rPr>
                        <a:t>год (план)</a:t>
                      </a:r>
                    </a:p>
                  </a:txBody>
                  <a:tcPr/>
                </a:tc>
                <a:extLst>
                  <a:ext uri="{0D108BD9-81ED-4DB2-BD59-A6C34878D82A}">
                    <a16:rowId xmlns:a16="http://schemas.microsoft.com/office/drawing/2014/main" val="1277183484"/>
                  </a:ext>
                </a:extLst>
              </a:tr>
              <a:tr h="327310">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1678,8</a:t>
                      </a:r>
                      <a:endParaRPr lang="ru-RU" sz="16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1745,6</a:t>
                      </a:r>
                      <a:endParaRPr lang="ru-RU" sz="16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1761,6</a:t>
                      </a:r>
                      <a:endParaRPr lang="ru-RU" sz="16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8960060"/>
                  </a:ext>
                </a:extLst>
              </a:tr>
            </a:tbl>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576825262"/>
              </p:ext>
            </p:extLst>
          </p:nvPr>
        </p:nvGraphicFramePr>
        <p:xfrm>
          <a:off x="4499994" y="2789293"/>
          <a:ext cx="4320477" cy="1287774"/>
        </p:xfrm>
        <a:graphic>
          <a:graphicData uri="http://schemas.openxmlformats.org/drawingml/2006/table">
            <a:tbl>
              <a:tblPr firstRow="1" bandRow="1">
                <a:tableStyleId>{5C22544A-7EE6-4342-B048-85BDC9FD1C3A}</a:tableStyleId>
              </a:tblPr>
              <a:tblGrid>
                <a:gridCol w="1440159">
                  <a:extLst>
                    <a:ext uri="{9D8B030D-6E8A-4147-A177-3AD203B41FA5}">
                      <a16:colId xmlns:a16="http://schemas.microsoft.com/office/drawing/2014/main" val="2046354434"/>
                    </a:ext>
                  </a:extLst>
                </a:gridCol>
                <a:gridCol w="1440159">
                  <a:extLst>
                    <a:ext uri="{9D8B030D-6E8A-4147-A177-3AD203B41FA5}">
                      <a16:colId xmlns:a16="http://schemas.microsoft.com/office/drawing/2014/main" val="744881313"/>
                    </a:ext>
                  </a:extLst>
                </a:gridCol>
                <a:gridCol w="1440159">
                  <a:extLst>
                    <a:ext uri="{9D8B030D-6E8A-4147-A177-3AD203B41FA5}">
                      <a16:colId xmlns:a16="http://schemas.microsoft.com/office/drawing/2014/main" val="3485846004"/>
                    </a:ext>
                  </a:extLst>
                </a:gridCol>
              </a:tblGrid>
              <a:tr h="429258">
                <a:tc gridSpan="3">
                  <a:txBody>
                    <a:bodyPr/>
                    <a:lstStyle/>
                    <a:p>
                      <a:pPr algn="ctr"/>
                      <a:r>
                        <a:rPr lang="ru-RU" dirty="0">
                          <a:solidFill>
                            <a:schemeClr val="tx1"/>
                          </a:solidFill>
                          <a:latin typeface="Times New Roman" panose="02020603050405020304" pitchFamily="18" charset="0"/>
                          <a:cs typeface="Times New Roman" panose="02020603050405020304" pitchFamily="18" charset="0"/>
                        </a:rPr>
                        <a:t>Расходы (млн. руб.)</a:t>
                      </a:r>
                    </a:p>
                  </a:txBody>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86643708"/>
                  </a:ext>
                </a:extLst>
              </a:tr>
              <a:tr h="429258">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 </a:t>
                      </a:r>
                      <a:r>
                        <a:rPr lang="ru-RU" sz="1400" dirty="0">
                          <a:solidFill>
                            <a:schemeClr val="tx1"/>
                          </a:solidFill>
                          <a:latin typeface="Times New Roman" panose="02020603050405020304" pitchFamily="18" charset="0"/>
                          <a:cs typeface="Times New Roman" panose="02020603050405020304" pitchFamily="18" charset="0"/>
                        </a:rPr>
                        <a:t>год (факт)</a:t>
                      </a:r>
                    </a:p>
                  </a:txBody>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 </a:t>
                      </a:r>
                      <a:r>
                        <a:rPr lang="ru-RU" sz="1400" dirty="0">
                          <a:solidFill>
                            <a:schemeClr val="tx1"/>
                          </a:solidFill>
                          <a:latin typeface="Times New Roman" panose="02020603050405020304" pitchFamily="18" charset="0"/>
                          <a:cs typeface="Times New Roman" panose="02020603050405020304" pitchFamily="18" charset="0"/>
                        </a:rPr>
                        <a:t>год</a:t>
                      </a:r>
                      <a:r>
                        <a:rPr lang="ru-RU" sz="1400" baseline="0" dirty="0">
                          <a:solidFill>
                            <a:schemeClr val="tx1"/>
                          </a:solidFill>
                          <a:latin typeface="Times New Roman" panose="02020603050405020304" pitchFamily="18" charset="0"/>
                          <a:cs typeface="Times New Roman" panose="02020603050405020304" pitchFamily="18" charset="0"/>
                        </a:rPr>
                        <a:t> (факт)</a:t>
                      </a:r>
                      <a:endParaRPr lang="ru-RU"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 </a:t>
                      </a:r>
                      <a:r>
                        <a:rPr lang="ru-RU" sz="1400" dirty="0">
                          <a:solidFill>
                            <a:schemeClr val="tx1"/>
                          </a:solidFill>
                          <a:latin typeface="Times New Roman" panose="02020603050405020304" pitchFamily="18" charset="0"/>
                          <a:cs typeface="Times New Roman" panose="02020603050405020304" pitchFamily="18" charset="0"/>
                        </a:rPr>
                        <a:t>год</a:t>
                      </a:r>
                      <a:r>
                        <a:rPr lang="ru-RU" sz="1400" baseline="0" dirty="0">
                          <a:solidFill>
                            <a:schemeClr val="tx1"/>
                          </a:solidFill>
                          <a:latin typeface="Times New Roman" panose="02020603050405020304" pitchFamily="18" charset="0"/>
                          <a:cs typeface="Times New Roman" panose="02020603050405020304" pitchFamily="18" charset="0"/>
                        </a:rPr>
                        <a:t> (план)</a:t>
                      </a:r>
                      <a:endParaRPr lang="ru-RU" sz="1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31110753"/>
                  </a:ext>
                </a:extLst>
              </a:tr>
              <a:tr h="429258">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1669,2</a:t>
                      </a:r>
                      <a:endParaRPr lang="ru-RU" sz="16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1798,7</a:t>
                      </a:r>
                      <a:endParaRPr lang="ru-RU" sz="16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1791,0</a:t>
                      </a:r>
                      <a:endParaRPr lang="ru-RU" sz="16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09395098"/>
                  </a:ext>
                </a:extLst>
              </a:tr>
            </a:tbl>
          </a:graphicData>
        </a:graphic>
      </p:graphicFrame>
      <p:graphicFrame>
        <p:nvGraphicFramePr>
          <p:cNvPr id="15" name="Таблица 14"/>
          <p:cNvGraphicFramePr>
            <a:graphicFrameLocks noGrp="1"/>
          </p:cNvGraphicFramePr>
          <p:nvPr>
            <p:extLst>
              <p:ext uri="{D42A27DB-BD31-4B8C-83A1-F6EECF244321}">
                <p14:modId xmlns:p14="http://schemas.microsoft.com/office/powerpoint/2010/main" val="320528473"/>
              </p:ext>
            </p:extLst>
          </p:nvPr>
        </p:nvGraphicFramePr>
        <p:xfrm>
          <a:off x="4499992" y="4941167"/>
          <a:ext cx="4320477" cy="1085342"/>
        </p:xfrm>
        <a:graphic>
          <a:graphicData uri="http://schemas.openxmlformats.org/drawingml/2006/table">
            <a:tbl>
              <a:tblPr firstRow="1" bandRow="1">
                <a:tableStyleId>{5C22544A-7EE6-4342-B048-85BDC9FD1C3A}</a:tableStyleId>
              </a:tblPr>
              <a:tblGrid>
                <a:gridCol w="1440159">
                  <a:extLst>
                    <a:ext uri="{9D8B030D-6E8A-4147-A177-3AD203B41FA5}">
                      <a16:colId xmlns:a16="http://schemas.microsoft.com/office/drawing/2014/main" val="1270269556"/>
                    </a:ext>
                  </a:extLst>
                </a:gridCol>
                <a:gridCol w="1440159">
                  <a:extLst>
                    <a:ext uri="{9D8B030D-6E8A-4147-A177-3AD203B41FA5}">
                      <a16:colId xmlns:a16="http://schemas.microsoft.com/office/drawing/2014/main" val="1476994361"/>
                    </a:ext>
                  </a:extLst>
                </a:gridCol>
                <a:gridCol w="1440159">
                  <a:extLst>
                    <a:ext uri="{9D8B030D-6E8A-4147-A177-3AD203B41FA5}">
                      <a16:colId xmlns:a16="http://schemas.microsoft.com/office/drawing/2014/main" val="2524754407"/>
                    </a:ext>
                  </a:extLst>
                </a:gridCol>
              </a:tblGrid>
              <a:tr h="360539">
                <a:tc gridSpan="3">
                  <a:txBody>
                    <a:bodyPr/>
                    <a:lstStyle/>
                    <a:p>
                      <a:pPr algn="ctr"/>
                      <a:r>
                        <a:rPr lang="ru-RU" dirty="0">
                          <a:solidFill>
                            <a:schemeClr val="tx1"/>
                          </a:solidFill>
                          <a:latin typeface="Times New Roman" panose="02020603050405020304" pitchFamily="18" charset="0"/>
                          <a:cs typeface="Times New Roman" panose="02020603050405020304" pitchFamily="18" charset="0"/>
                        </a:rPr>
                        <a:t>Дефицит (-) / профицит (+)</a:t>
                      </a:r>
                    </a:p>
                  </a:txBody>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44655644"/>
                  </a:ext>
                </a:extLst>
              </a:tr>
              <a:tr h="359791">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2021</a:t>
                      </a:r>
                      <a:r>
                        <a:rPr lang="ru-RU" sz="1400" baseline="0" dirty="0" smtClean="0">
                          <a:solidFill>
                            <a:schemeClr val="tx1"/>
                          </a:solidFill>
                          <a:latin typeface="Times New Roman" panose="02020603050405020304" pitchFamily="18" charset="0"/>
                          <a:cs typeface="Times New Roman" panose="02020603050405020304" pitchFamily="18" charset="0"/>
                        </a:rPr>
                        <a:t> </a:t>
                      </a:r>
                      <a:r>
                        <a:rPr lang="ru-RU" sz="1400" baseline="0" dirty="0">
                          <a:solidFill>
                            <a:schemeClr val="tx1"/>
                          </a:solidFill>
                          <a:latin typeface="Times New Roman" panose="02020603050405020304" pitchFamily="18" charset="0"/>
                          <a:cs typeface="Times New Roman" panose="02020603050405020304" pitchFamily="18" charset="0"/>
                        </a:rPr>
                        <a:t>год (факт)</a:t>
                      </a:r>
                      <a:endParaRPr lang="ru-RU"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2022</a:t>
                      </a:r>
                      <a:r>
                        <a:rPr lang="ru-RU" sz="1400" baseline="0" dirty="0" smtClean="0">
                          <a:solidFill>
                            <a:schemeClr val="tx1"/>
                          </a:solidFill>
                          <a:latin typeface="Times New Roman" panose="02020603050405020304" pitchFamily="18" charset="0"/>
                          <a:cs typeface="Times New Roman" panose="02020603050405020304" pitchFamily="18" charset="0"/>
                        </a:rPr>
                        <a:t> </a:t>
                      </a:r>
                      <a:r>
                        <a:rPr lang="ru-RU" sz="1400" baseline="0" dirty="0">
                          <a:solidFill>
                            <a:schemeClr val="tx1"/>
                          </a:solidFill>
                          <a:latin typeface="Times New Roman" panose="02020603050405020304" pitchFamily="18" charset="0"/>
                          <a:cs typeface="Times New Roman" panose="02020603050405020304" pitchFamily="18" charset="0"/>
                        </a:rPr>
                        <a:t>год (факт)</a:t>
                      </a:r>
                      <a:endParaRPr lang="ru-RU"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2023</a:t>
                      </a:r>
                      <a:r>
                        <a:rPr lang="ru-RU" sz="1400" baseline="0" dirty="0" smtClean="0">
                          <a:solidFill>
                            <a:schemeClr val="tx1"/>
                          </a:solidFill>
                          <a:latin typeface="Times New Roman" panose="02020603050405020304" pitchFamily="18" charset="0"/>
                          <a:cs typeface="Times New Roman" panose="02020603050405020304" pitchFamily="18" charset="0"/>
                        </a:rPr>
                        <a:t> </a:t>
                      </a:r>
                      <a:r>
                        <a:rPr lang="ru-RU" sz="1400" baseline="0" dirty="0">
                          <a:solidFill>
                            <a:schemeClr val="tx1"/>
                          </a:solidFill>
                          <a:latin typeface="Times New Roman" panose="02020603050405020304" pitchFamily="18" charset="0"/>
                          <a:cs typeface="Times New Roman" panose="02020603050405020304" pitchFamily="18" charset="0"/>
                        </a:rPr>
                        <a:t>год (план)</a:t>
                      </a:r>
                      <a:endParaRPr lang="ru-RU" sz="1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63679513"/>
                  </a:ext>
                </a:extLst>
              </a:tr>
              <a:tr h="359791">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+ 9,6</a:t>
                      </a:r>
                      <a:endParaRPr lang="ru-RU" sz="16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- 53,1</a:t>
                      </a:r>
                      <a:endParaRPr lang="ru-RU" sz="16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- 29,4</a:t>
                      </a:r>
                      <a:endParaRPr lang="ru-RU" sz="16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8231682"/>
                  </a:ext>
                </a:extLst>
              </a:tr>
            </a:tbl>
          </a:graphicData>
        </a:graphic>
      </p:graphicFrame>
      <p:sp>
        <p:nvSpPr>
          <p:cNvPr id="16" name="Объект 2"/>
          <p:cNvSpPr txBox="1">
            <a:spLocks/>
          </p:cNvSpPr>
          <p:nvPr/>
        </p:nvSpPr>
        <p:spPr>
          <a:xfrm>
            <a:off x="899592" y="548680"/>
            <a:ext cx="3312368" cy="439248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Font typeface="Arial"/>
              <a:buNone/>
            </a:pPr>
            <a:r>
              <a:rPr lang="ru-RU" sz="1600" dirty="0" smtClean="0">
                <a:latin typeface="Times New Roman" panose="02020603050405020304" pitchFamily="18" charset="0"/>
                <a:cs typeface="Times New Roman" panose="02020603050405020304" pitchFamily="18" charset="0"/>
              </a:rPr>
              <a:t>Консолидированный бюджет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района </a:t>
            </a:r>
            <a:r>
              <a:rPr lang="ru-RU" sz="1600" dirty="0">
                <a:latin typeface="Times New Roman" panose="02020603050405020304" pitchFamily="18" charset="0"/>
                <a:cs typeface="Times New Roman" panose="02020603050405020304" pitchFamily="18" charset="0"/>
              </a:rPr>
              <a:t>имеет социальную направленность. </a:t>
            </a:r>
            <a:r>
              <a:rPr lang="ru-RU" sz="1600" dirty="0" smtClean="0">
                <a:solidFill>
                  <a:srgbClr val="000000"/>
                </a:solidFill>
                <a:effectLst/>
                <a:latin typeface="Times New Roman" panose="02020603050405020304" pitchFamily="18" charset="0"/>
                <a:ea typeface="Times New Roman" panose="02020603050405020304" pitchFamily="18" charset="0"/>
              </a:rPr>
              <a:t>В 2022 </a:t>
            </a:r>
            <a:r>
              <a:rPr lang="ru-RU" sz="1600" dirty="0">
                <a:solidFill>
                  <a:srgbClr val="000000"/>
                </a:solidFill>
                <a:effectLst/>
                <a:latin typeface="Times New Roman" panose="02020603050405020304" pitchFamily="18" charset="0"/>
                <a:ea typeface="Times New Roman" panose="02020603050405020304" pitchFamily="18" charset="0"/>
              </a:rPr>
              <a:t>году на социально-культурную сферу было </a:t>
            </a:r>
            <a:r>
              <a:rPr lang="ru-RU" sz="1600" dirty="0">
                <a:effectLst/>
                <a:latin typeface="Times New Roman" panose="02020603050405020304" pitchFamily="18" charset="0"/>
                <a:ea typeface="Times New Roman" panose="02020603050405020304" pitchFamily="18" charset="0"/>
              </a:rPr>
              <a:t>направлено </a:t>
            </a:r>
            <a:r>
              <a:rPr lang="ru-RU" sz="1600" dirty="0" smtClean="0">
                <a:effectLst/>
                <a:latin typeface="Times New Roman" panose="02020603050405020304" pitchFamily="18" charset="0"/>
                <a:ea typeface="Times New Roman" panose="02020603050405020304" pitchFamily="18" charset="0"/>
              </a:rPr>
              <a:t>75,4 % от </a:t>
            </a:r>
            <a:r>
              <a:rPr lang="ru-RU" sz="1600" dirty="0">
                <a:solidFill>
                  <a:srgbClr val="000000"/>
                </a:solidFill>
                <a:effectLst/>
                <a:latin typeface="Times New Roman" panose="02020603050405020304" pitchFamily="18" charset="0"/>
                <a:ea typeface="Times New Roman" panose="02020603050405020304" pitchFamily="18" charset="0"/>
              </a:rPr>
              <a:t>общей суммы расходов бюджета.</a:t>
            </a:r>
            <a:endParaRPr lang="ru-RU" sz="1600" dirty="0">
              <a:latin typeface="Times New Roman" panose="02020603050405020304" pitchFamily="18" charset="0"/>
              <a:cs typeface="Times New Roman" panose="02020603050405020304" pitchFamily="18" charset="0"/>
            </a:endParaRPr>
          </a:p>
          <a:p>
            <a:pPr marL="0" indent="450000" algn="just">
              <a:spcBef>
                <a:spcPts val="0"/>
              </a:spcBef>
              <a:spcAft>
                <a:spcPts val="0"/>
              </a:spcAft>
              <a:buFont typeface="Arial"/>
              <a:buNone/>
            </a:pPr>
            <a:r>
              <a:rPr lang="ru-RU" sz="1600" dirty="0">
                <a:latin typeface="Times New Roman" panose="02020603050405020304" pitchFamily="18" charset="0"/>
                <a:cs typeface="Times New Roman" panose="02020603050405020304" pitchFamily="18" charset="0"/>
              </a:rPr>
              <a:t>Основными доходными источниками </a:t>
            </a:r>
            <a:r>
              <a:rPr lang="ru-RU" sz="1600" dirty="0" smtClean="0">
                <a:latin typeface="Times New Roman" panose="02020603050405020304" pitchFamily="18" charset="0"/>
                <a:cs typeface="Times New Roman" panose="02020603050405020304" pitchFamily="18" charset="0"/>
              </a:rPr>
              <a:t>бюджета </a:t>
            </a:r>
            <a:r>
              <a:rPr lang="ru-RU" sz="1600" dirty="0">
                <a:latin typeface="Times New Roman" panose="02020603050405020304" pitchFamily="18" charset="0"/>
                <a:cs typeface="Times New Roman" panose="02020603050405020304" pitchFamily="18" charset="0"/>
              </a:rPr>
              <a:t>района </a:t>
            </a:r>
            <a:r>
              <a:rPr lang="ru-RU" sz="1600" dirty="0" smtClean="0">
                <a:latin typeface="Times New Roman" panose="02020603050405020304" pitchFamily="18" charset="0"/>
                <a:cs typeface="Times New Roman" panose="02020603050405020304" pitchFamily="18" charset="0"/>
              </a:rPr>
              <a:t>за 2022 год являются:</a:t>
            </a:r>
          </a:p>
          <a:p>
            <a:pPr algn="just">
              <a:spcBef>
                <a:spcPts val="0"/>
              </a:spcBef>
              <a:spcAft>
                <a:spcPts val="0"/>
              </a:spcAft>
              <a:buFont typeface="Wingdings" panose="05000000000000000000" pitchFamily="2" charset="2"/>
              <a:buChar char="Ø"/>
            </a:pPr>
            <a:r>
              <a:rPr lang="ru-RU" sz="1600" dirty="0" smtClean="0">
                <a:latin typeface="Times New Roman" panose="02020603050405020304" pitchFamily="18" charset="0"/>
                <a:cs typeface="Times New Roman" panose="02020603050405020304" pitchFamily="18" charset="0"/>
              </a:rPr>
              <a:t>налог </a:t>
            </a:r>
            <a:r>
              <a:rPr lang="ru-RU" sz="1600" dirty="0">
                <a:latin typeface="Times New Roman" panose="02020603050405020304" pitchFamily="18" charset="0"/>
                <a:cs typeface="Times New Roman" panose="02020603050405020304" pitchFamily="18" charset="0"/>
              </a:rPr>
              <a:t>на доходы  физических </a:t>
            </a:r>
            <a:r>
              <a:rPr lang="ru-RU" sz="1600" dirty="0" smtClean="0">
                <a:latin typeface="Times New Roman" panose="02020603050405020304" pitchFamily="18" charset="0"/>
                <a:cs typeface="Times New Roman" panose="02020603050405020304" pitchFamily="18" charset="0"/>
              </a:rPr>
              <a:t>лиц (удельных вес в общем объеме поступлений составляет 57,8 %);</a:t>
            </a:r>
          </a:p>
          <a:p>
            <a:pPr algn="just">
              <a:spcBef>
                <a:spcPts val="0"/>
              </a:spcBef>
              <a:spcAft>
                <a:spcPts val="0"/>
              </a:spcAft>
              <a:buFont typeface="Wingdings" panose="05000000000000000000" pitchFamily="2" charset="2"/>
              <a:buChar char="Ø"/>
            </a:pPr>
            <a:r>
              <a:rPr lang="ru-RU" sz="1600" dirty="0" smtClean="0">
                <a:latin typeface="Times New Roman" panose="02020603050405020304" pitchFamily="18" charset="0"/>
                <a:cs typeface="Times New Roman" panose="02020603050405020304" pitchFamily="18" charset="0"/>
              </a:rPr>
              <a:t>доходы от уплаты акцизов (15,7 %).</a:t>
            </a:r>
            <a:endParaRPr lang="ru-RU" sz="1600" dirty="0">
              <a:latin typeface="Times New Roman" panose="02020603050405020304" pitchFamily="18" charset="0"/>
              <a:cs typeface="Times New Roman" panose="02020603050405020304" pitchFamily="18" charset="0"/>
            </a:endParaRPr>
          </a:p>
        </p:txBody>
      </p:sp>
      <p:sp>
        <p:nvSpPr>
          <p:cNvPr id="17" name="Стрелка вниз 16"/>
          <p:cNvSpPr/>
          <p:nvPr/>
        </p:nvSpPr>
        <p:spPr>
          <a:xfrm>
            <a:off x="6228184" y="2005575"/>
            <a:ext cx="864096" cy="783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низ 17"/>
          <p:cNvSpPr/>
          <p:nvPr/>
        </p:nvSpPr>
        <p:spPr>
          <a:xfrm>
            <a:off x="6228184" y="4077067"/>
            <a:ext cx="864096" cy="864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4941167"/>
            <a:ext cx="2304256" cy="1560948"/>
          </a:xfrm>
          <a:prstGeom prst="rect">
            <a:avLst/>
          </a:prstGeom>
          <a:solidFill>
            <a:schemeClr val="accent3">
              <a:lumMod val="20000"/>
              <a:lumOff val="80000"/>
            </a:schemeClr>
          </a:solidFill>
        </p:spPr>
      </p:pic>
    </p:spTree>
    <p:extLst>
      <p:ext uri="{BB962C8B-B14F-4D97-AF65-F5344CB8AC3E}">
        <p14:creationId xmlns:p14="http://schemas.microsoft.com/office/powerpoint/2010/main" val="123998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2133" y="0"/>
            <a:ext cx="8126371" cy="620688"/>
          </a:xfrm>
        </p:spPr>
        <p:txBody>
          <a:bodyPr>
            <a:normAutofit/>
          </a:bodyPr>
          <a:lstStyle/>
          <a:p>
            <a:r>
              <a:rPr lang="ru-RU" sz="2400" b="1" dirty="0">
                <a:solidFill>
                  <a:schemeClr val="accent1">
                    <a:lumMod val="50000"/>
                  </a:schemeClr>
                </a:solidFill>
                <a:latin typeface="Times New Roman" panose="02020603050405020304" pitchFamily="18" charset="0"/>
                <a:cs typeface="Times New Roman" panose="02020603050405020304" pitchFamily="18" charset="0"/>
              </a:rPr>
              <a:t>13. Социальная сфера</a:t>
            </a:r>
          </a:p>
        </p:txBody>
      </p:sp>
      <p:sp>
        <p:nvSpPr>
          <p:cNvPr id="3" name="Объект 2"/>
          <p:cNvSpPr>
            <a:spLocks noGrp="1"/>
          </p:cNvSpPr>
          <p:nvPr>
            <p:ph idx="1"/>
          </p:nvPr>
        </p:nvSpPr>
        <p:spPr>
          <a:xfrm>
            <a:off x="899592" y="620688"/>
            <a:ext cx="2448273" cy="2649417"/>
          </a:xfrm>
        </p:spPr>
        <p:txBody>
          <a:bodyPr>
            <a:noAutofit/>
          </a:bodyPr>
          <a:lstStyle/>
          <a:p>
            <a:pPr marL="0" indent="0">
              <a:spcBef>
                <a:spcPts val="0"/>
              </a:spcBef>
              <a:spcAft>
                <a:spcPts val="0"/>
              </a:spcAft>
              <a:buNone/>
            </a:pPr>
            <a:r>
              <a:rPr lang="ru-RU" sz="1400" dirty="0">
                <a:latin typeface="Times New Roman" panose="02020603050405020304" pitchFamily="18" charset="0"/>
                <a:cs typeface="Times New Roman" panose="02020603050405020304" pitchFamily="18" charset="0"/>
              </a:rPr>
              <a:t>На территории </a:t>
            </a:r>
            <a:r>
              <a:rPr lang="ru-RU" sz="1400" dirty="0" err="1">
                <a:latin typeface="Times New Roman" panose="02020603050405020304" pitchFamily="18" charset="0"/>
                <a:cs typeface="Times New Roman" panose="02020603050405020304" pitchFamily="18" charset="0"/>
              </a:rPr>
              <a:t>Тулунского</a:t>
            </a:r>
            <a:r>
              <a:rPr lang="ru-RU" sz="1400" dirty="0">
                <a:latin typeface="Times New Roman" panose="02020603050405020304" pitchFamily="18" charset="0"/>
                <a:cs typeface="Times New Roman" panose="02020603050405020304" pitchFamily="18" charset="0"/>
              </a:rPr>
              <a:t> района </a:t>
            </a:r>
            <a:r>
              <a:rPr lang="ru-RU" sz="1400" dirty="0" smtClean="0">
                <a:latin typeface="Times New Roman" panose="02020603050405020304" pitchFamily="18" charset="0"/>
                <a:cs typeface="Times New Roman" panose="02020603050405020304" pitchFamily="18" charset="0"/>
              </a:rPr>
              <a:t>первую </a:t>
            </a:r>
            <a:r>
              <a:rPr lang="ru-RU" sz="1400" dirty="0">
                <a:latin typeface="Times New Roman" panose="02020603050405020304" pitchFamily="18" charset="0"/>
                <a:cs typeface="Times New Roman" panose="02020603050405020304" pitchFamily="18" charset="0"/>
              </a:rPr>
              <a:t>медицинскую помощь </a:t>
            </a:r>
            <a:r>
              <a:rPr lang="ru-RU" sz="1400" dirty="0" smtClean="0">
                <a:latin typeface="Times New Roman" panose="02020603050405020304" pitchFamily="18" charset="0"/>
                <a:cs typeface="Times New Roman" panose="02020603050405020304" pitchFamily="18" charset="0"/>
              </a:rPr>
              <a:t>жителям района оказывают пять </a:t>
            </a:r>
            <a:r>
              <a:rPr lang="ru-RU" sz="1400" dirty="0">
                <a:latin typeface="Times New Roman" panose="02020603050405020304" pitchFamily="18" charset="0"/>
                <a:cs typeface="Times New Roman" panose="02020603050405020304" pitchFamily="18" charset="0"/>
              </a:rPr>
              <a:t>участковых больниц (поликлиника плюс терапевтическое отделение), </a:t>
            </a:r>
            <a:r>
              <a:rPr lang="ru-RU" sz="1400" dirty="0" err="1">
                <a:latin typeface="Times New Roman" panose="02020603050405020304" pitchFamily="18" charset="0"/>
                <a:cs typeface="Times New Roman" panose="02020603050405020304" pitchFamily="18" charset="0"/>
              </a:rPr>
              <a:t>Алгатуйская</a:t>
            </a:r>
            <a:r>
              <a:rPr lang="ru-RU" sz="1400" dirty="0">
                <a:latin typeface="Times New Roman" panose="02020603050405020304" pitchFamily="18" charset="0"/>
                <a:cs typeface="Times New Roman" panose="02020603050405020304" pitchFamily="18" charset="0"/>
              </a:rPr>
              <a:t> врачебная амбулатория и </a:t>
            </a:r>
            <a:r>
              <a:rPr lang="ru-RU" sz="1400" dirty="0" smtClean="0">
                <a:latin typeface="Times New Roman" panose="02020603050405020304" pitchFamily="18" charset="0"/>
                <a:cs typeface="Times New Roman" panose="02020603050405020304" pitchFamily="18" charset="0"/>
              </a:rPr>
              <a:t>41 фельдшерско-акушерских </a:t>
            </a:r>
            <a:r>
              <a:rPr lang="ru-RU" sz="1400" dirty="0">
                <a:latin typeface="Times New Roman" panose="02020603050405020304" pitchFamily="18" charset="0"/>
                <a:cs typeface="Times New Roman" panose="02020603050405020304" pitchFamily="18" charset="0"/>
              </a:rPr>
              <a:t>пунктов, входящих в состав ОГБУЗ «</a:t>
            </a:r>
            <a:r>
              <a:rPr lang="ru-RU" sz="1400" dirty="0" err="1">
                <a:latin typeface="Times New Roman" panose="02020603050405020304" pitchFamily="18" charset="0"/>
                <a:cs typeface="Times New Roman" panose="02020603050405020304" pitchFamily="18" charset="0"/>
              </a:rPr>
              <a:t>Тулунская</a:t>
            </a:r>
            <a:r>
              <a:rPr lang="ru-RU" sz="1400" dirty="0">
                <a:latin typeface="Times New Roman" panose="02020603050405020304" pitchFamily="18" charset="0"/>
                <a:cs typeface="Times New Roman" panose="02020603050405020304" pitchFamily="18" charset="0"/>
              </a:rPr>
              <a:t> городская больница</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6B54CF04-829E-4533-9E22-1DEDBBC55A26}" type="slidenum">
              <a:rPr lang="ru-RU" sz="1200" smtClean="0">
                <a:latin typeface="Times New Roman" panose="02020603050405020304" pitchFamily="18" charset="0"/>
                <a:cs typeface="Times New Roman" panose="02020603050405020304" pitchFamily="18" charset="0"/>
              </a:rPr>
              <a:pPr/>
              <a:t>47</a:t>
            </a:fld>
            <a:endParaRPr lang="ru-RU" sz="1200" dirty="0">
              <a:latin typeface="Times New Roman" panose="02020603050405020304" pitchFamily="18" charset="0"/>
              <a:cs typeface="Times New Roman" panose="02020603050405020304" pitchFamily="18" charset="0"/>
            </a:endParaRPr>
          </a:p>
        </p:txBody>
      </p:sp>
      <p:graphicFrame>
        <p:nvGraphicFramePr>
          <p:cNvPr id="5" name="Схема 4"/>
          <p:cNvGraphicFramePr/>
          <p:nvPr>
            <p:extLst>
              <p:ext uri="{D42A27DB-BD31-4B8C-83A1-F6EECF244321}">
                <p14:modId xmlns:p14="http://schemas.microsoft.com/office/powerpoint/2010/main" val="2844597722"/>
              </p:ext>
            </p:extLst>
          </p:nvPr>
        </p:nvGraphicFramePr>
        <p:xfrm>
          <a:off x="2771800" y="2060848"/>
          <a:ext cx="4172731" cy="3204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10" descr="http://www.playcast.ru/uploads/2016/11/21/2059849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1840" y="1052736"/>
            <a:ext cx="1580443" cy="1440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tatic8.depositphotos.com/1000765/854/i/950/depositphotos_8541955-3d-small-graduate-and-books.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930" b="99414" l="2646" r="96931"/>
                    </a14:imgEffect>
                  </a14:imgLayer>
                </a14:imgProps>
              </a:ext>
              <a:ext uri="{28A0092B-C50C-407E-A947-70E740481C1C}">
                <a14:useLocalDpi xmlns:a14="http://schemas.microsoft.com/office/drawing/2010/main" val="0"/>
              </a:ext>
            </a:extLst>
          </a:blip>
          <a:srcRect/>
          <a:stretch>
            <a:fillRect/>
          </a:stretch>
        </p:blipFill>
        <p:spPr bwMode="auto">
          <a:xfrm>
            <a:off x="4860033" y="1052737"/>
            <a:ext cx="1508434" cy="144016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10"/>
          <a:stretch>
            <a:fillRect/>
          </a:stretch>
        </p:blipFill>
        <p:spPr>
          <a:xfrm>
            <a:off x="3349782" y="4581128"/>
            <a:ext cx="1362502" cy="1296144"/>
          </a:xfrm>
          <a:prstGeom prst="rect">
            <a:avLst/>
          </a:prstGeom>
        </p:spPr>
      </p:pic>
      <p:pic>
        <p:nvPicPr>
          <p:cNvPr id="10" name="Picture 6" descr="http://doztez.ru/files/sites/doztez.ru/shop_products/2639885/img/studiya-kartonnaya-bashnya-v-sankt-peterburge.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000" b="98700" l="9476" r="92944"/>
                    </a14:imgEffect>
                  </a14:imgLayer>
                </a14:imgProps>
              </a:ext>
              <a:ext uri="{28A0092B-C50C-407E-A947-70E740481C1C}">
                <a14:useLocalDpi xmlns:a14="http://schemas.microsoft.com/office/drawing/2010/main" val="0"/>
              </a:ext>
            </a:extLst>
          </a:blip>
          <a:srcRect/>
          <a:stretch>
            <a:fillRect/>
          </a:stretch>
        </p:blipFill>
        <p:spPr bwMode="auto">
          <a:xfrm>
            <a:off x="4860033" y="4509119"/>
            <a:ext cx="1508434" cy="1368153"/>
          </a:xfrm>
          <a:prstGeom prst="rect">
            <a:avLst/>
          </a:prstGeom>
          <a:noFill/>
          <a:extLst>
            <a:ext uri="{909E8E84-426E-40DD-AFC4-6F175D3DCCD1}">
              <a14:hiddenFill xmlns:a14="http://schemas.microsoft.com/office/drawing/2010/main">
                <a:solidFill>
                  <a:srgbClr val="FFFFFF"/>
                </a:solidFill>
              </a14:hiddenFill>
            </a:ext>
          </a:extLst>
        </p:spPr>
      </p:pic>
      <p:sp>
        <p:nvSpPr>
          <p:cNvPr id="12" name="Объект 2"/>
          <p:cNvSpPr txBox="1">
            <a:spLocks/>
          </p:cNvSpPr>
          <p:nvPr/>
        </p:nvSpPr>
        <p:spPr>
          <a:xfrm>
            <a:off x="539553" y="3501006"/>
            <a:ext cx="2808312" cy="2232249"/>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0"/>
              </a:spcBef>
              <a:spcAft>
                <a:spcPts val="0"/>
              </a:spcAft>
              <a:buFont typeface="Arial"/>
              <a:buNone/>
            </a:pPr>
            <a:endParaRPr lang="ru-RU" sz="1600" dirty="0">
              <a:latin typeface="Times New Roman" panose="02020603050405020304" pitchFamily="18" charset="0"/>
              <a:cs typeface="Times New Roman" panose="02020603050405020304" pitchFamily="18" charset="0"/>
            </a:endParaRPr>
          </a:p>
        </p:txBody>
      </p:sp>
      <p:sp>
        <p:nvSpPr>
          <p:cNvPr id="16" name="Объект 2"/>
          <p:cNvSpPr txBox="1">
            <a:spLocks/>
          </p:cNvSpPr>
          <p:nvPr/>
        </p:nvSpPr>
        <p:spPr>
          <a:xfrm>
            <a:off x="6300193" y="620688"/>
            <a:ext cx="2843807" cy="2954719"/>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В сфере образования </a:t>
            </a:r>
            <a:r>
              <a:rPr lang="ru-RU" sz="1300" dirty="0" err="1" smtClean="0">
                <a:latin typeface="Times New Roman" panose="02020603050405020304" pitchFamily="18" charset="0"/>
                <a:cs typeface="Times New Roman" panose="02020603050405020304" pitchFamily="18" charset="0"/>
              </a:rPr>
              <a:t>Тулунского</a:t>
            </a:r>
            <a:r>
              <a:rPr lang="ru-RU" sz="1300" dirty="0" smtClean="0">
                <a:latin typeface="Times New Roman" panose="02020603050405020304" pitchFamily="18" charset="0"/>
                <a:cs typeface="Times New Roman" panose="02020603050405020304" pitchFamily="18" charset="0"/>
              </a:rPr>
              <a:t> района  осуществляют </a:t>
            </a:r>
            <a:r>
              <a:rPr lang="ru-RU" sz="1300" dirty="0">
                <a:latin typeface="Times New Roman" panose="02020603050405020304" pitchFamily="18" charset="0"/>
                <a:cs typeface="Times New Roman" panose="02020603050405020304" pitchFamily="18" charset="0"/>
              </a:rPr>
              <a:t>работу 53 образовательных организации, из </a:t>
            </a:r>
            <a:r>
              <a:rPr lang="ru-RU" sz="1300" dirty="0" smtClean="0">
                <a:latin typeface="Times New Roman" panose="02020603050405020304" pitchFamily="18" charset="0"/>
                <a:cs typeface="Times New Roman" panose="02020603050405020304" pitchFamily="18" charset="0"/>
              </a:rPr>
              <a:t>них: </a:t>
            </a:r>
          </a:p>
          <a:p>
            <a:pPr marL="0" indent="0">
              <a:spcBef>
                <a:spcPts val="0"/>
              </a:spcBef>
              <a:spcAft>
                <a:spcPts val="0"/>
              </a:spcAft>
              <a:buNone/>
            </a:pPr>
            <a:r>
              <a:rPr lang="ru-RU" sz="1300" dirty="0" smtClean="0">
                <a:latin typeface="Times New Roman" panose="02020603050405020304" pitchFamily="18" charset="0"/>
                <a:cs typeface="Times New Roman" panose="02020603050405020304" pitchFamily="18" charset="0"/>
              </a:rPr>
              <a:t>- программы </a:t>
            </a:r>
            <a:r>
              <a:rPr lang="ru-RU" sz="1300" dirty="0">
                <a:latin typeface="Times New Roman" panose="02020603050405020304" pitchFamily="18" charset="0"/>
                <a:cs typeface="Times New Roman" panose="02020603050405020304" pitchFamily="18" charset="0"/>
              </a:rPr>
              <a:t>начального общего, основного общего и среднего общего образования реализует 31 общеобразовательное учреждение, в том числе: 19 средних </a:t>
            </a:r>
            <a:r>
              <a:rPr lang="ru-RU" sz="1300" dirty="0" smtClean="0">
                <a:latin typeface="Times New Roman" panose="02020603050405020304" pitchFamily="18" charset="0"/>
                <a:cs typeface="Times New Roman" panose="02020603050405020304" pitchFamily="18" charset="0"/>
              </a:rPr>
              <a:t>школ, 2 </a:t>
            </a:r>
            <a:r>
              <a:rPr lang="ru-RU" sz="1300" dirty="0">
                <a:latin typeface="Times New Roman" panose="02020603050405020304" pitchFamily="18" charset="0"/>
                <a:cs typeface="Times New Roman" panose="02020603050405020304" pitchFamily="18" charset="0"/>
              </a:rPr>
              <a:t>- имеют филиалы начальных </a:t>
            </a:r>
            <a:r>
              <a:rPr lang="ru-RU" sz="1300" dirty="0" smtClean="0">
                <a:latin typeface="Times New Roman" panose="02020603050405020304" pitchFamily="18" charset="0"/>
                <a:cs typeface="Times New Roman" panose="02020603050405020304" pitchFamily="18" charset="0"/>
              </a:rPr>
              <a:t>школ; </a:t>
            </a:r>
            <a:r>
              <a:rPr lang="ru-RU" sz="1300" dirty="0">
                <a:latin typeface="Times New Roman" panose="02020603050405020304" pitchFamily="18" charset="0"/>
                <a:cs typeface="Times New Roman" panose="02020603050405020304" pitchFamily="18" charset="0"/>
              </a:rPr>
              <a:t>10 - основных школ; 2 - начальные </a:t>
            </a:r>
            <a:r>
              <a:rPr lang="ru-RU" sz="1300" dirty="0" smtClean="0">
                <a:latin typeface="Times New Roman" panose="02020603050405020304" pitchFamily="18" charset="0"/>
                <a:cs typeface="Times New Roman" panose="02020603050405020304" pitchFamily="18" charset="0"/>
              </a:rPr>
              <a:t>школы;</a:t>
            </a:r>
          </a:p>
          <a:p>
            <a:pPr marL="0" indent="0">
              <a:spcBef>
                <a:spcPts val="0"/>
              </a:spcBef>
              <a:spcAft>
                <a:spcPts val="0"/>
              </a:spcAft>
              <a:buNone/>
            </a:pPr>
            <a:r>
              <a:rPr lang="ru-RU" sz="1300" dirty="0" smtClean="0">
                <a:latin typeface="Times New Roman" panose="02020603050405020304" pitchFamily="18" charset="0"/>
                <a:cs typeface="Times New Roman" panose="02020603050405020304" pitchFamily="18" charset="0"/>
              </a:rPr>
              <a:t>- программы </a:t>
            </a:r>
            <a:r>
              <a:rPr lang="ru-RU" sz="1300" dirty="0">
                <a:latin typeface="Times New Roman" panose="02020603050405020304" pitchFamily="18" charset="0"/>
                <a:cs typeface="Times New Roman" panose="02020603050405020304" pitchFamily="18" charset="0"/>
              </a:rPr>
              <a:t>дошкольного образования реализуют 30 учреждений, из них: 20 - детских садов; 3 - средних школы; 6 - основных школ; 1 - начальная </a:t>
            </a:r>
            <a:r>
              <a:rPr lang="ru-RU" sz="1300" dirty="0" smtClean="0">
                <a:latin typeface="Times New Roman" panose="02020603050405020304" pitchFamily="18" charset="0"/>
                <a:cs typeface="Times New Roman" panose="02020603050405020304" pitchFamily="18" charset="0"/>
              </a:rPr>
              <a:t>школа.</a:t>
            </a:r>
            <a:endParaRPr lang="ru-RU" sz="1300" dirty="0">
              <a:latin typeface="Times New Roman" panose="02020603050405020304" pitchFamily="18" charset="0"/>
              <a:cs typeface="Times New Roman" panose="02020603050405020304" pitchFamily="18" charset="0"/>
            </a:endParaRPr>
          </a:p>
        </p:txBody>
      </p:sp>
      <p:sp>
        <p:nvSpPr>
          <p:cNvPr id="17" name="Объект 2"/>
          <p:cNvSpPr txBox="1">
            <a:spLocks/>
          </p:cNvSpPr>
          <p:nvPr/>
        </p:nvSpPr>
        <p:spPr>
          <a:xfrm>
            <a:off x="6372201" y="4007456"/>
            <a:ext cx="2771799" cy="285054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0"/>
              </a:spcBef>
              <a:spcAft>
                <a:spcPts val="0"/>
              </a:spcAft>
              <a:buNone/>
            </a:pPr>
            <a:r>
              <a:rPr lang="ru-RU" sz="1400" dirty="0">
                <a:latin typeface="Times New Roman" panose="02020603050405020304" pitchFamily="18" charset="0"/>
                <a:cs typeface="Times New Roman" panose="02020603050405020304" pitchFamily="18" charset="0"/>
              </a:rPr>
              <a:t>Сеть учреждений </a:t>
            </a:r>
            <a:r>
              <a:rPr lang="ru-RU" sz="1400" dirty="0" smtClean="0">
                <a:latin typeface="Times New Roman" panose="02020603050405020304" pitchFamily="18" charset="0"/>
                <a:cs typeface="Times New Roman" panose="02020603050405020304" pitchFamily="18" charset="0"/>
              </a:rPr>
              <a:t>сферы культуры </a:t>
            </a:r>
            <a:r>
              <a:rPr lang="ru-RU" sz="1400" dirty="0">
                <a:latin typeface="Times New Roman" panose="02020603050405020304" pitchFamily="18" charset="0"/>
                <a:cs typeface="Times New Roman" panose="02020603050405020304" pitchFamily="18" charset="0"/>
              </a:rPr>
              <a:t>и дополнительного образования </a:t>
            </a:r>
            <a:r>
              <a:rPr lang="ru-RU" sz="1400" dirty="0" err="1">
                <a:latin typeface="Times New Roman" panose="02020603050405020304" pitchFamily="18" charset="0"/>
                <a:cs typeface="Times New Roman" panose="02020603050405020304" pitchFamily="18" charset="0"/>
              </a:rPr>
              <a:t>Тулунского</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района </a:t>
            </a:r>
            <a:r>
              <a:rPr lang="ru-RU" sz="1400" dirty="0">
                <a:latin typeface="Times New Roman" panose="02020603050405020304" pitchFamily="18" charset="0"/>
                <a:cs typeface="Times New Roman" panose="02020603050405020304" pitchFamily="18" charset="0"/>
              </a:rPr>
              <a:t>состоит из 62 учреждений, из них</a:t>
            </a:r>
            <a:r>
              <a:rPr lang="ru-RU" sz="1400" dirty="0" smtClean="0">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35 учреждений культуры клубного типа, 28 имеют статус юридического лица;</a:t>
            </a:r>
          </a:p>
          <a:p>
            <a:pPr marL="0" indent="0">
              <a:spcBef>
                <a:spcPts val="0"/>
              </a:spcBef>
              <a:spcAft>
                <a:spcPts val="0"/>
              </a:spcAft>
              <a:buNone/>
            </a:pPr>
            <a:r>
              <a:rPr lang="ru-RU" sz="1400" dirty="0">
                <a:latin typeface="Times New Roman" panose="02020603050405020304" pitchFamily="18" charset="0"/>
                <a:cs typeface="Times New Roman" panose="02020603050405020304" pitchFamily="18" charset="0"/>
              </a:rPr>
              <a:t>- 26 библиотек, 1 имеет статус юридического лица;</a:t>
            </a:r>
          </a:p>
          <a:p>
            <a:pPr marL="0" indent="0">
              <a:spcBef>
                <a:spcPts val="0"/>
              </a:spcBef>
              <a:spcAft>
                <a:spcPts val="0"/>
              </a:spcAft>
              <a:buNone/>
            </a:pPr>
            <a:r>
              <a:rPr lang="ru-RU" sz="1400" dirty="0">
                <a:latin typeface="Times New Roman" panose="02020603050405020304" pitchFamily="18" charset="0"/>
                <a:cs typeface="Times New Roman" panose="02020603050405020304" pitchFamily="18" charset="0"/>
              </a:rPr>
              <a:t>- 1 учреждения дополнительного </a:t>
            </a:r>
            <a:r>
              <a:rPr lang="ru-RU" sz="1400" dirty="0" smtClean="0">
                <a:latin typeface="Times New Roman" panose="02020603050405020304" pitchFamily="18" charset="0"/>
                <a:cs typeface="Times New Roman" panose="02020603050405020304" pitchFamily="18" charset="0"/>
              </a:rPr>
              <a:t>образования (МКУ ДО «Детская школа искусств» с. Шерагул)</a:t>
            </a:r>
          </a:p>
        </p:txBody>
      </p:sp>
      <p:sp>
        <p:nvSpPr>
          <p:cNvPr id="18" name="Объект 2"/>
          <p:cNvSpPr txBox="1">
            <a:spLocks/>
          </p:cNvSpPr>
          <p:nvPr/>
        </p:nvSpPr>
        <p:spPr>
          <a:xfrm>
            <a:off x="899592" y="3717032"/>
            <a:ext cx="2520279" cy="239114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0"/>
              </a:spcBef>
              <a:spcAft>
                <a:spcPts val="0"/>
              </a:spcAft>
              <a:buNone/>
            </a:pPr>
            <a:r>
              <a:rPr lang="ru-RU" sz="1400" dirty="0" smtClean="0">
                <a:latin typeface="Times New Roman" panose="02020603050405020304" pitchFamily="18" charset="0"/>
                <a:cs typeface="Times New Roman" panose="02020603050405020304" pitchFamily="18" charset="0"/>
              </a:rPr>
              <a:t>Всего </a:t>
            </a:r>
            <a:r>
              <a:rPr lang="ru-RU" sz="1400" dirty="0">
                <a:latin typeface="Times New Roman" panose="02020603050405020304" pitchFamily="18" charset="0"/>
                <a:cs typeface="Times New Roman" panose="02020603050405020304" pitchFamily="18" charset="0"/>
              </a:rPr>
              <a:t>в районе 59 спортивных сооружений в том числе:</a:t>
            </a:r>
          </a:p>
          <a:p>
            <a:pPr marL="0" indent="0">
              <a:spcBef>
                <a:spcPts val="0"/>
              </a:spcBef>
              <a:spcAft>
                <a:spcPts val="0"/>
              </a:spcAft>
              <a:buNone/>
            </a:pPr>
            <a:r>
              <a:rPr lang="ru-RU" sz="1400" dirty="0">
                <a:latin typeface="Times New Roman" panose="02020603050405020304" pitchFamily="18" charset="0"/>
                <a:cs typeface="Times New Roman" panose="02020603050405020304" pitchFamily="18" charset="0"/>
              </a:rPr>
              <a:t>- 1 стадион на 1500 мест; </a:t>
            </a:r>
          </a:p>
          <a:p>
            <a:pPr marL="0" indent="0">
              <a:spcBef>
                <a:spcPts val="0"/>
              </a:spcBef>
              <a:spcAft>
                <a:spcPts val="0"/>
              </a:spcAft>
              <a:buNone/>
            </a:pPr>
            <a:r>
              <a:rPr lang="ru-RU" sz="1400" dirty="0">
                <a:latin typeface="Times New Roman" panose="02020603050405020304" pitchFamily="18" charset="0"/>
                <a:cs typeface="Times New Roman" panose="02020603050405020304" pitchFamily="18" charset="0"/>
              </a:rPr>
              <a:t>- 17 спортивных залов;</a:t>
            </a:r>
          </a:p>
          <a:p>
            <a:pPr marL="0" indent="0">
              <a:spcBef>
                <a:spcPts val="0"/>
              </a:spcBef>
              <a:spcAft>
                <a:spcPts val="0"/>
              </a:spcAft>
              <a:buNone/>
            </a:pPr>
            <a:r>
              <a:rPr lang="ru-RU" sz="1400" dirty="0">
                <a:latin typeface="Times New Roman" panose="02020603050405020304" pitchFamily="18" charset="0"/>
                <a:cs typeface="Times New Roman" panose="02020603050405020304" pitchFamily="18" charset="0"/>
              </a:rPr>
              <a:t>- 31 плоскостное сооружение;</a:t>
            </a:r>
          </a:p>
          <a:p>
            <a:pPr marL="0" indent="0">
              <a:spcBef>
                <a:spcPts val="0"/>
              </a:spcBef>
              <a:spcAft>
                <a:spcPts val="0"/>
              </a:spcAft>
              <a:buNone/>
            </a:pPr>
            <a:r>
              <a:rPr lang="ru-RU" sz="1400" dirty="0">
                <a:latin typeface="Times New Roman" panose="02020603050405020304" pitchFamily="18" charset="0"/>
                <a:cs typeface="Times New Roman" panose="02020603050405020304" pitchFamily="18" charset="0"/>
              </a:rPr>
              <a:t>- 1 бассейн;</a:t>
            </a:r>
          </a:p>
          <a:p>
            <a:pPr marL="0" indent="0">
              <a:spcBef>
                <a:spcPts val="0"/>
              </a:spcBef>
              <a:spcAft>
                <a:spcPts val="0"/>
              </a:spcAft>
              <a:buNone/>
            </a:pPr>
            <a:r>
              <a:rPr lang="ru-RU" sz="1400" dirty="0">
                <a:latin typeface="Times New Roman" panose="02020603050405020304" pitchFamily="18" charset="0"/>
                <a:cs typeface="Times New Roman" panose="02020603050405020304" pitchFamily="18" charset="0"/>
              </a:rPr>
              <a:t>- 3 приспособленных помещения и 6 кортов.</a:t>
            </a:r>
          </a:p>
          <a:p>
            <a:pPr marL="0" indent="0">
              <a:spcBef>
                <a:spcPts val="0"/>
              </a:spcBef>
              <a:spcAft>
                <a:spcPts val="0"/>
              </a:spcAft>
              <a:buNone/>
            </a:pPr>
            <a:r>
              <a:rPr lang="ru-RU" sz="1400" dirty="0" smtClean="0">
                <a:latin typeface="Times New Roman" panose="02020603050405020304" pitchFamily="18" charset="0"/>
                <a:cs typeface="Times New Roman" panose="02020603050405020304" pitchFamily="18" charset="0"/>
              </a:rPr>
              <a:t> Осуществляет работу МКУ «Спортивная школа» </a:t>
            </a:r>
            <a:r>
              <a:rPr lang="ru-RU" sz="1400" dirty="0" err="1" smtClean="0">
                <a:latin typeface="Times New Roman" panose="02020603050405020304" pitchFamily="18" charset="0"/>
                <a:cs typeface="Times New Roman" panose="02020603050405020304" pitchFamily="18" charset="0"/>
              </a:rPr>
              <a:t>Тулунского</a:t>
            </a:r>
            <a:r>
              <a:rPr lang="ru-RU" sz="1400" dirty="0" smtClean="0">
                <a:latin typeface="Times New Roman" panose="02020603050405020304" pitchFamily="18" charset="0"/>
                <a:cs typeface="Times New Roman" panose="02020603050405020304" pitchFamily="18" charset="0"/>
              </a:rPr>
              <a:t> района.</a:t>
            </a:r>
          </a:p>
        </p:txBody>
      </p:sp>
    </p:spTree>
    <p:extLst>
      <p:ext uri="{BB962C8B-B14F-4D97-AF65-F5344CB8AC3E}">
        <p14:creationId xmlns:p14="http://schemas.microsoft.com/office/powerpoint/2010/main" val="40472733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8721" y="0"/>
            <a:ext cx="8139783" cy="692697"/>
          </a:xfrm>
        </p:spPr>
        <p:txBody>
          <a:bodyPr>
            <a:noAutofit/>
          </a:bodyPr>
          <a:lstStyle/>
          <a:p>
            <a:r>
              <a:rPr lang="ru-RU" sz="2400" b="1" dirty="0">
                <a:solidFill>
                  <a:schemeClr val="accent1">
                    <a:lumMod val="50000"/>
                  </a:schemeClr>
                </a:solidFill>
                <a:latin typeface="Times New Roman" panose="02020603050405020304" pitchFamily="18" charset="0"/>
                <a:cs typeface="Times New Roman" panose="02020603050405020304" pitchFamily="18" charset="0"/>
              </a:rPr>
              <a:t>14. Кадровый потенциал</a:t>
            </a:r>
          </a:p>
        </p:txBody>
      </p:sp>
      <p:sp>
        <p:nvSpPr>
          <p:cNvPr id="3" name="Объект 2"/>
          <p:cNvSpPr>
            <a:spLocks noGrp="1"/>
          </p:cNvSpPr>
          <p:nvPr>
            <p:ph idx="1"/>
          </p:nvPr>
        </p:nvSpPr>
        <p:spPr>
          <a:xfrm>
            <a:off x="4283968" y="548680"/>
            <a:ext cx="4536504" cy="6309321"/>
          </a:xfrm>
        </p:spPr>
        <p:txBody>
          <a:bodyPr>
            <a:noAutofit/>
          </a:bodyPr>
          <a:lstStyle/>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На 1 января 2022 года численность населения </a:t>
            </a:r>
            <a:r>
              <a:rPr lang="ru-RU" sz="1300" dirty="0" err="1" smtClean="0">
                <a:latin typeface="Times New Roman" panose="02020603050405020304" pitchFamily="18" charset="0"/>
                <a:cs typeface="Times New Roman" panose="02020603050405020304" pitchFamily="18" charset="0"/>
              </a:rPr>
              <a:t>Тулунского</a:t>
            </a:r>
            <a:r>
              <a:rPr lang="ru-RU" sz="1300" dirty="0" smtClean="0">
                <a:latin typeface="Times New Roman" panose="02020603050405020304" pitchFamily="18" charset="0"/>
                <a:cs typeface="Times New Roman" panose="02020603050405020304" pitchFamily="18" charset="0"/>
              </a:rPr>
              <a:t> района составила 23222 человек. </a:t>
            </a:r>
            <a:r>
              <a:rPr lang="ru-RU" sz="1300" dirty="0">
                <a:latin typeface="Times New Roman" panose="02020603050405020304" pitchFamily="18" charset="0"/>
                <a:cs typeface="Times New Roman" panose="02020603050405020304" pitchFamily="18" charset="0"/>
              </a:rPr>
              <a:t>Из общей численности населения мужчин – </a:t>
            </a:r>
            <a:r>
              <a:rPr lang="ru-RU" sz="1300" dirty="0" smtClean="0">
                <a:latin typeface="Times New Roman" panose="02020603050405020304" pitchFamily="18" charset="0"/>
                <a:cs typeface="Times New Roman" panose="02020603050405020304" pitchFamily="18" charset="0"/>
              </a:rPr>
              <a:t>11358 </a:t>
            </a:r>
            <a:r>
              <a:rPr lang="ru-RU" sz="1300" dirty="0">
                <a:latin typeface="Times New Roman" panose="02020603050405020304" pitchFamily="18" charset="0"/>
                <a:cs typeface="Times New Roman" panose="02020603050405020304" pitchFamily="18" charset="0"/>
              </a:rPr>
              <a:t>чел. (48,9 %), женщин – </a:t>
            </a:r>
            <a:r>
              <a:rPr lang="ru-RU" sz="1300" dirty="0" smtClean="0">
                <a:latin typeface="Times New Roman" panose="02020603050405020304" pitchFamily="18" charset="0"/>
                <a:cs typeface="Times New Roman" panose="02020603050405020304" pitchFamily="18" charset="0"/>
              </a:rPr>
              <a:t>11864 </a:t>
            </a:r>
            <a:r>
              <a:rPr lang="ru-RU" sz="1300" dirty="0">
                <a:latin typeface="Times New Roman" panose="02020603050405020304" pitchFamily="18" charset="0"/>
                <a:cs typeface="Times New Roman" panose="02020603050405020304" pitchFamily="18" charset="0"/>
              </a:rPr>
              <a:t>чел. (51,1 %). Численность населения в трудоспособном возрасте – 12706 чел., что составляет </a:t>
            </a:r>
            <a:r>
              <a:rPr lang="ru-RU" sz="1300" dirty="0" smtClean="0">
                <a:latin typeface="Times New Roman" panose="02020603050405020304" pitchFamily="18" charset="0"/>
                <a:cs typeface="Times New Roman" panose="02020603050405020304" pitchFamily="18" charset="0"/>
              </a:rPr>
              <a:t>54,7 </a:t>
            </a:r>
            <a:r>
              <a:rPr lang="ru-RU" sz="1300" dirty="0">
                <a:latin typeface="Times New Roman" panose="02020603050405020304" pitchFamily="18" charset="0"/>
                <a:cs typeface="Times New Roman" panose="02020603050405020304" pitchFamily="18" charset="0"/>
              </a:rPr>
              <a:t>% от общей численности населения района. </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Трудовые ресурсы района по состоянию на 01.01.2022 г. составили 12702 чел. (54,7 % от общей численности населения), из них трудоспособное население в трудоспособном возрасте – 12332 чел.</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Среднесписочная </a:t>
            </a:r>
            <a:r>
              <a:rPr lang="ru-RU" sz="1300" dirty="0">
                <a:latin typeface="Times New Roman" panose="02020603050405020304" pitchFamily="18" charset="0"/>
                <a:cs typeface="Times New Roman" panose="02020603050405020304" pitchFamily="18" charset="0"/>
              </a:rPr>
              <a:t>численность работающих во всех отраслях экономики района на </a:t>
            </a:r>
            <a:r>
              <a:rPr lang="ru-RU" sz="1300" dirty="0" smtClean="0">
                <a:latin typeface="Times New Roman" panose="02020603050405020304" pitchFamily="18" charset="0"/>
                <a:cs typeface="Times New Roman" panose="02020603050405020304" pitchFamily="18" charset="0"/>
              </a:rPr>
              <a:t>01.01.2023 </a:t>
            </a:r>
            <a:r>
              <a:rPr lang="ru-RU" sz="1300" dirty="0">
                <a:latin typeface="Times New Roman" panose="02020603050405020304" pitchFamily="18" charset="0"/>
                <a:cs typeface="Times New Roman" panose="02020603050405020304" pitchFamily="18" charset="0"/>
              </a:rPr>
              <a:t>г. </a:t>
            </a:r>
            <a:r>
              <a:rPr lang="ru-RU" sz="1300" dirty="0" smtClean="0">
                <a:latin typeface="Times New Roman" panose="02020603050405020304" pitchFamily="18" charset="0"/>
                <a:cs typeface="Times New Roman" panose="02020603050405020304" pitchFamily="18" charset="0"/>
              </a:rPr>
              <a:t>составила 4453 чел.</a:t>
            </a:r>
            <a:endParaRPr lang="ru-RU" sz="1300" dirty="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Среднемесячная заработная плата работников, занятых в экономике района, за </a:t>
            </a:r>
            <a:r>
              <a:rPr lang="ru-RU" sz="1300" dirty="0" smtClean="0">
                <a:latin typeface="Times New Roman" panose="02020603050405020304" pitchFamily="18" charset="0"/>
                <a:cs typeface="Times New Roman" panose="02020603050405020304" pitchFamily="18" charset="0"/>
              </a:rPr>
              <a:t>2022 </a:t>
            </a:r>
            <a:r>
              <a:rPr lang="ru-RU" sz="1300" dirty="0">
                <a:latin typeface="Times New Roman" panose="02020603050405020304" pitchFamily="18" charset="0"/>
                <a:cs typeface="Times New Roman" panose="02020603050405020304" pitchFamily="18" charset="0"/>
              </a:rPr>
              <a:t>год увеличилась на </a:t>
            </a:r>
            <a:r>
              <a:rPr lang="ru-RU" sz="1300" dirty="0" smtClean="0">
                <a:latin typeface="Times New Roman" panose="02020603050405020304" pitchFamily="18" charset="0"/>
                <a:cs typeface="Times New Roman" panose="02020603050405020304" pitchFamily="18" charset="0"/>
              </a:rPr>
              <a:t>18,0 </a:t>
            </a:r>
            <a:r>
              <a:rPr lang="ru-RU" sz="1300" dirty="0">
                <a:latin typeface="Times New Roman" panose="02020603050405020304" pitchFamily="18" charset="0"/>
                <a:cs typeface="Times New Roman" panose="02020603050405020304" pitchFamily="18" charset="0"/>
              </a:rPr>
              <a:t>% к </a:t>
            </a:r>
            <a:r>
              <a:rPr lang="ru-RU" sz="1300" dirty="0" smtClean="0">
                <a:latin typeface="Times New Roman" panose="02020603050405020304" pitchFamily="18" charset="0"/>
                <a:cs typeface="Times New Roman" panose="02020603050405020304" pitchFamily="18" charset="0"/>
              </a:rPr>
              <a:t>уровню прошлого года </a:t>
            </a:r>
            <a:r>
              <a:rPr lang="ru-RU" sz="1300" dirty="0">
                <a:latin typeface="Times New Roman" panose="02020603050405020304" pitchFamily="18" charset="0"/>
                <a:cs typeface="Times New Roman" panose="02020603050405020304" pitchFamily="18" charset="0"/>
              </a:rPr>
              <a:t>и составила </a:t>
            </a:r>
            <a:r>
              <a:rPr lang="ru-RU" sz="1300" dirty="0" smtClean="0">
                <a:latin typeface="Times New Roman" panose="02020603050405020304" pitchFamily="18" charset="0"/>
                <a:cs typeface="Times New Roman" panose="02020603050405020304" pitchFamily="18" charset="0"/>
              </a:rPr>
              <a:t>50698 </a:t>
            </a:r>
            <a:r>
              <a:rPr lang="ru-RU" sz="1300" dirty="0">
                <a:latin typeface="Times New Roman" panose="02020603050405020304" pitchFamily="18" charset="0"/>
                <a:cs typeface="Times New Roman" panose="02020603050405020304" pitchFamily="18" charset="0"/>
              </a:rPr>
              <a:t>руб. Наиболее высокий уровень заработной платы на одного работника отмечается в </a:t>
            </a:r>
            <a:r>
              <a:rPr lang="ru-RU" sz="1300" dirty="0" smtClean="0">
                <a:latin typeface="Times New Roman" panose="02020603050405020304" pitchFamily="18" charset="0"/>
                <a:cs typeface="Times New Roman" panose="02020603050405020304" pitchFamily="18" charset="0"/>
              </a:rPr>
              <a:t>добыче полезных ископаемых – 69973 руб.</a:t>
            </a:r>
          </a:p>
          <a:p>
            <a:pPr marL="0" indent="450000" algn="just">
              <a:spcBef>
                <a:spcPts val="0"/>
              </a:spcBef>
              <a:spcAft>
                <a:spcPts val="0"/>
              </a:spcAft>
              <a:buNone/>
            </a:pPr>
            <a:r>
              <a:rPr lang="ru-RU" sz="1300" dirty="0" smtClean="0">
                <a:latin typeface="Times New Roman" panose="02020603050405020304" pitchFamily="18" charset="0"/>
                <a:cs typeface="Times New Roman" panose="02020603050405020304" pitchFamily="18" charset="0"/>
              </a:rPr>
              <a:t>Уровень </a:t>
            </a:r>
            <a:r>
              <a:rPr lang="ru-RU" sz="1300" dirty="0">
                <a:latin typeface="Times New Roman" panose="02020603050405020304" pitchFamily="18" charset="0"/>
                <a:cs typeface="Times New Roman" panose="02020603050405020304" pitchFamily="18" charset="0"/>
              </a:rPr>
              <a:t>регистрируемой безработицы на </a:t>
            </a:r>
            <a:r>
              <a:rPr lang="ru-RU" sz="1300" dirty="0" smtClean="0">
                <a:latin typeface="Times New Roman" panose="02020603050405020304" pitchFamily="18" charset="0"/>
                <a:cs typeface="Times New Roman" panose="02020603050405020304" pitchFamily="18" charset="0"/>
              </a:rPr>
              <a:t>01.01.2023 </a:t>
            </a:r>
            <a:r>
              <a:rPr lang="ru-RU" sz="1300" dirty="0">
                <a:latin typeface="Times New Roman" panose="02020603050405020304" pitchFamily="18" charset="0"/>
                <a:cs typeface="Times New Roman" panose="02020603050405020304" pitchFamily="18" charset="0"/>
              </a:rPr>
              <a:t>г. составил </a:t>
            </a:r>
            <a:r>
              <a:rPr lang="ru-RU" sz="1300" dirty="0" smtClean="0">
                <a:latin typeface="Times New Roman" panose="02020603050405020304" pitchFamily="18" charset="0"/>
                <a:cs typeface="Times New Roman" panose="02020603050405020304" pitchFamily="18" charset="0"/>
              </a:rPr>
              <a:t>1,1 </a:t>
            </a:r>
            <a:r>
              <a:rPr lang="ru-RU" sz="1300" dirty="0">
                <a:latin typeface="Times New Roman" panose="02020603050405020304" pitchFamily="18" charset="0"/>
                <a:cs typeface="Times New Roman" panose="02020603050405020304" pitchFamily="18" charset="0"/>
              </a:rPr>
              <a:t>%, </a:t>
            </a:r>
            <a:r>
              <a:rPr lang="ru-RU" sz="1300" dirty="0" smtClean="0">
                <a:latin typeface="Times New Roman" panose="02020603050405020304" pitchFamily="18" charset="0"/>
                <a:cs typeface="Times New Roman" panose="02020603050405020304" pitchFamily="18" charset="0"/>
              </a:rPr>
              <a:t>снизился к уровню </a:t>
            </a:r>
            <a:r>
              <a:rPr lang="ru-RU" sz="1300" dirty="0">
                <a:latin typeface="Times New Roman" panose="02020603050405020304" pitchFamily="18" charset="0"/>
                <a:cs typeface="Times New Roman" panose="02020603050405020304" pitchFamily="18" charset="0"/>
              </a:rPr>
              <a:t>прошлого года на </a:t>
            </a:r>
            <a:r>
              <a:rPr lang="ru-RU" sz="1300" dirty="0" smtClean="0">
                <a:latin typeface="Times New Roman" panose="02020603050405020304" pitchFamily="18" charset="0"/>
                <a:cs typeface="Times New Roman" panose="02020603050405020304" pitchFamily="18" charset="0"/>
              </a:rPr>
              <a:t>1,2 </a:t>
            </a:r>
            <a:r>
              <a:rPr lang="ru-RU" sz="1300" dirty="0">
                <a:latin typeface="Times New Roman" panose="02020603050405020304" pitchFamily="18" charset="0"/>
                <a:cs typeface="Times New Roman" panose="02020603050405020304" pitchFamily="18" charset="0"/>
              </a:rPr>
              <a:t>%.</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Количество заявленных вакансий в ОГКУ «Центр занятости населения города Тулуна» </a:t>
            </a:r>
            <a:r>
              <a:rPr lang="ru-RU" sz="1300" dirty="0" smtClean="0">
                <a:latin typeface="Times New Roman" panose="02020603050405020304" pitchFamily="18" charset="0"/>
                <a:cs typeface="Times New Roman" panose="02020603050405020304" pitchFamily="18" charset="0"/>
              </a:rPr>
              <a:t>на 01.01.2023 </a:t>
            </a:r>
            <a:r>
              <a:rPr lang="ru-RU" sz="1300" dirty="0">
                <a:latin typeface="Times New Roman" panose="02020603050405020304" pitchFamily="18" charset="0"/>
                <a:cs typeface="Times New Roman" panose="02020603050405020304" pitchFamily="18" charset="0"/>
              </a:rPr>
              <a:t>г. - </a:t>
            </a:r>
            <a:r>
              <a:rPr lang="ru-RU" sz="1300" dirty="0" smtClean="0">
                <a:latin typeface="Times New Roman" panose="02020603050405020304" pitchFamily="18" charset="0"/>
                <a:cs typeface="Times New Roman" panose="02020603050405020304" pitchFamily="18" charset="0"/>
              </a:rPr>
              <a:t>20 </a:t>
            </a:r>
            <a:r>
              <a:rPr lang="ru-RU" sz="1300" dirty="0">
                <a:latin typeface="Times New Roman" panose="02020603050405020304" pitchFamily="18" charset="0"/>
                <a:cs typeface="Times New Roman" panose="02020603050405020304" pitchFamily="18" charset="0"/>
              </a:rPr>
              <a:t>вакансий.</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Тулунский район имеет возможность подготовки кадров рабочих профессий, так как на территории города Тулуна осуществляют деятельность </a:t>
            </a:r>
            <a:r>
              <a:rPr lang="ru-RU" sz="1300" dirty="0" smtClean="0">
                <a:latin typeface="Times New Roman" panose="02020603050405020304" pitchFamily="18" charset="0"/>
                <a:cs typeface="Times New Roman" panose="02020603050405020304" pitchFamily="18" charset="0"/>
              </a:rPr>
              <a:t>следующие образовательные </a:t>
            </a:r>
            <a:r>
              <a:rPr lang="ru-RU" sz="1300" dirty="0">
                <a:latin typeface="Times New Roman" panose="02020603050405020304" pitchFamily="18" charset="0"/>
                <a:cs typeface="Times New Roman" panose="02020603050405020304" pitchFamily="18" charset="0"/>
              </a:rPr>
              <a:t>учреждения:</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 ФГОУ СПО «Тулунский аграрный техникум»;</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 ОГБПОУ «Тулунский медицинский колледж»;</a:t>
            </a:r>
          </a:p>
          <a:p>
            <a:pPr marL="0" indent="450000" algn="just">
              <a:spcBef>
                <a:spcPts val="0"/>
              </a:spcBef>
              <a:spcAft>
                <a:spcPts val="0"/>
              </a:spcAft>
              <a:buNone/>
            </a:pPr>
            <a:r>
              <a:rPr lang="ru-RU" sz="1300" dirty="0">
                <a:latin typeface="Times New Roman" panose="02020603050405020304" pitchFamily="18" charset="0"/>
                <a:cs typeface="Times New Roman" panose="02020603050405020304" pitchFamily="18" charset="0"/>
              </a:rPr>
              <a:t>- </a:t>
            </a:r>
            <a:r>
              <a:rPr lang="ru-RU" sz="1300" dirty="0" smtClean="0">
                <a:latin typeface="Times New Roman" panose="02020603050405020304" pitchFamily="18" charset="0"/>
                <a:cs typeface="Times New Roman" panose="02020603050405020304" pitchFamily="18" charset="0"/>
              </a:rPr>
              <a:t>Филиал </a:t>
            </a:r>
            <a:r>
              <a:rPr lang="ru-RU" sz="1300" dirty="0">
                <a:latin typeface="Times New Roman" panose="02020603050405020304" pitchFamily="18" charset="0"/>
                <a:cs typeface="Times New Roman" panose="02020603050405020304" pitchFamily="18" charset="0"/>
              </a:rPr>
              <a:t>ГБПОУ «Братский педагогический колледж».</a:t>
            </a:r>
          </a:p>
        </p:txBody>
      </p:sp>
      <p:sp>
        <p:nvSpPr>
          <p:cNvPr id="4" name="Номер слайда 3"/>
          <p:cNvSpPr>
            <a:spLocks noGrp="1"/>
          </p:cNvSpPr>
          <p:nvPr>
            <p:ph type="sldNum" sz="quarter" idx="12"/>
          </p:nvPr>
        </p:nvSpPr>
        <p:spPr/>
        <p:txBody>
          <a:bodyPr/>
          <a:lstStyle/>
          <a:p>
            <a:fld id="{6B54CF04-829E-4533-9E22-1DEDBBC55A26}" type="slidenum">
              <a:rPr lang="ru-RU" sz="1200" smtClean="0">
                <a:latin typeface="Times New Roman" panose="02020603050405020304" pitchFamily="18" charset="0"/>
                <a:cs typeface="Times New Roman" panose="02020603050405020304" pitchFamily="18" charset="0"/>
              </a:rPr>
              <a:pPr/>
              <a:t>48</a:t>
            </a:fld>
            <a:endParaRPr lang="ru-RU" sz="1200" dirty="0">
              <a:latin typeface="Times New Roman" panose="02020603050405020304" pitchFamily="18" charset="0"/>
              <a:cs typeface="Times New Roman" panose="02020603050405020304" pitchFamily="18" charset="0"/>
            </a:endParaRPr>
          </a:p>
        </p:txBody>
      </p:sp>
      <p:graphicFrame>
        <p:nvGraphicFramePr>
          <p:cNvPr id="13" name="Диаграмма 12"/>
          <p:cNvGraphicFramePr/>
          <p:nvPr>
            <p:extLst>
              <p:ext uri="{D42A27DB-BD31-4B8C-83A1-F6EECF244321}">
                <p14:modId xmlns:p14="http://schemas.microsoft.com/office/powerpoint/2010/main" val="4265576190"/>
              </p:ext>
            </p:extLst>
          </p:nvPr>
        </p:nvGraphicFramePr>
        <p:xfrm>
          <a:off x="827584" y="692697"/>
          <a:ext cx="3528392" cy="31683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Диаграмма 15"/>
          <p:cNvGraphicFramePr/>
          <p:nvPr>
            <p:extLst>
              <p:ext uri="{D42A27DB-BD31-4B8C-83A1-F6EECF244321}">
                <p14:modId xmlns:p14="http://schemas.microsoft.com/office/powerpoint/2010/main" val="3941427307"/>
              </p:ext>
            </p:extLst>
          </p:nvPr>
        </p:nvGraphicFramePr>
        <p:xfrm>
          <a:off x="611560" y="4005066"/>
          <a:ext cx="3672408" cy="22322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398358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9581" y="0"/>
            <a:ext cx="8144419" cy="620688"/>
          </a:xfrm>
        </p:spPr>
        <p:txBody>
          <a:bodyPr>
            <a:noAutofit/>
          </a:bodyPr>
          <a:lstStyle/>
          <a:p>
            <a:r>
              <a:rPr lang="ru-RU" sz="2400" b="1" dirty="0">
                <a:solidFill>
                  <a:schemeClr val="accent1">
                    <a:lumMod val="50000"/>
                  </a:schemeClr>
                </a:solidFill>
                <a:latin typeface="Times New Roman" panose="02020603050405020304" pitchFamily="18" charset="0"/>
                <a:cs typeface="Times New Roman" panose="02020603050405020304" pitchFamily="18" charset="0"/>
              </a:rPr>
              <a:t>15. Демографическая ситуация</a:t>
            </a:r>
          </a:p>
        </p:txBody>
      </p:sp>
      <p:sp>
        <p:nvSpPr>
          <p:cNvPr id="3" name="Объект 2"/>
          <p:cNvSpPr>
            <a:spLocks noGrp="1"/>
          </p:cNvSpPr>
          <p:nvPr>
            <p:ph idx="1"/>
          </p:nvPr>
        </p:nvSpPr>
        <p:spPr>
          <a:xfrm>
            <a:off x="5076056" y="404664"/>
            <a:ext cx="3761864" cy="6264696"/>
          </a:xfrm>
        </p:spPr>
        <p:txBody>
          <a:bodyPr>
            <a:normAutofit/>
          </a:bodyPr>
          <a:lstStyle/>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На протяжении ряда лет численность населения </a:t>
            </a:r>
            <a:r>
              <a:rPr lang="ru-RU" sz="1600" dirty="0" err="1">
                <a:latin typeface="Times New Roman" panose="02020603050405020304" pitchFamily="18" charset="0"/>
                <a:cs typeface="Times New Roman" panose="02020603050405020304" pitchFamily="18" charset="0"/>
              </a:rPr>
              <a:t>Тулунского</a:t>
            </a:r>
            <a:r>
              <a:rPr lang="ru-RU" sz="1600" dirty="0">
                <a:latin typeface="Times New Roman" panose="02020603050405020304" pitchFamily="18" charset="0"/>
                <a:cs typeface="Times New Roman" panose="02020603050405020304" pitchFamily="18" charset="0"/>
              </a:rPr>
              <a:t> района ежегодно снижается. </a:t>
            </a:r>
            <a:r>
              <a:rPr lang="ru-RU" sz="1600" dirty="0" smtClean="0">
                <a:latin typeface="Times New Roman" panose="02020603050405020304" pitchFamily="18" charset="0"/>
                <a:cs typeface="Times New Roman" panose="02020603050405020304" pitchFamily="18" charset="0"/>
              </a:rPr>
              <a:t>Данное </a:t>
            </a:r>
            <a:r>
              <a:rPr lang="ru-RU" sz="1600" dirty="0">
                <a:latin typeface="Times New Roman" panose="02020603050405020304" pitchFamily="18" charset="0"/>
                <a:cs typeface="Times New Roman" panose="02020603050405020304" pitchFamily="18" charset="0"/>
              </a:rPr>
              <a:t>снижение происходит в основном из-за механической убыли (миграции) населения на другие территории. </a:t>
            </a:r>
            <a:r>
              <a:rPr lang="ru-RU" sz="1600" dirty="0" smtClean="0">
                <a:latin typeface="Times New Roman" panose="02020603050405020304" pitchFamily="18" charset="0"/>
                <a:cs typeface="Times New Roman" panose="02020603050405020304" pitchFamily="18" charset="0"/>
              </a:rPr>
              <a:t>Так, </a:t>
            </a:r>
            <a:r>
              <a:rPr lang="ru-RU" sz="1600" dirty="0">
                <a:latin typeface="Times New Roman" panose="02020603050405020304" pitchFamily="18" charset="0"/>
                <a:cs typeface="Times New Roman" panose="02020603050405020304" pitchFamily="18" charset="0"/>
              </a:rPr>
              <a:t>за </a:t>
            </a:r>
            <a:r>
              <a:rPr lang="ru-RU" sz="1600" dirty="0" smtClean="0">
                <a:latin typeface="Times New Roman" panose="02020603050405020304" pitchFamily="18" charset="0"/>
                <a:cs typeface="Times New Roman" panose="02020603050405020304" pitchFamily="18" charset="0"/>
              </a:rPr>
              <a:t>2022 </a:t>
            </a:r>
            <a:r>
              <a:rPr lang="ru-RU" sz="1600" dirty="0">
                <a:latin typeface="Times New Roman" panose="02020603050405020304" pitchFamily="18" charset="0"/>
                <a:cs typeface="Times New Roman" panose="02020603050405020304" pitchFamily="18" charset="0"/>
              </a:rPr>
              <a:t>год из территории Тулунского района выбыло </a:t>
            </a:r>
            <a:r>
              <a:rPr lang="ru-RU" sz="1600" dirty="0" smtClean="0">
                <a:latin typeface="Times New Roman" panose="02020603050405020304" pitchFamily="18" charset="0"/>
                <a:cs typeface="Times New Roman" panose="02020603050405020304" pitchFamily="18" charset="0"/>
              </a:rPr>
              <a:t>570 человек, </a:t>
            </a:r>
            <a:r>
              <a:rPr lang="ru-RU" sz="1600" dirty="0">
                <a:latin typeface="Times New Roman" panose="02020603050405020304" pitchFamily="18" charset="0"/>
                <a:cs typeface="Times New Roman" panose="02020603050405020304" pitchFamily="18" charset="0"/>
              </a:rPr>
              <a:t>а прибыло на территорию района </a:t>
            </a:r>
            <a:r>
              <a:rPr lang="ru-RU" sz="1600" dirty="0" smtClean="0">
                <a:latin typeface="Times New Roman" panose="02020603050405020304" pitchFamily="18" charset="0"/>
                <a:cs typeface="Times New Roman" panose="02020603050405020304" pitchFamily="18" charset="0"/>
              </a:rPr>
              <a:t>452 человека. </a:t>
            </a:r>
            <a:r>
              <a:rPr lang="ru-RU" sz="1600" dirty="0">
                <a:latin typeface="Times New Roman" panose="02020603050405020304" pitchFamily="18" charset="0"/>
                <a:cs typeface="Times New Roman" panose="02020603050405020304" pitchFamily="18" charset="0"/>
              </a:rPr>
              <a:t>Механическая убыль населения составила </a:t>
            </a:r>
            <a:r>
              <a:rPr lang="ru-RU" sz="1600" dirty="0" smtClean="0">
                <a:latin typeface="Times New Roman" panose="02020603050405020304" pitchFamily="18" charset="0"/>
                <a:cs typeface="Times New Roman" panose="02020603050405020304" pitchFamily="18" charset="0"/>
              </a:rPr>
              <a:t>118 человек </a:t>
            </a:r>
            <a:r>
              <a:rPr lang="ru-RU" sz="1600" dirty="0">
                <a:latin typeface="Times New Roman" panose="02020603050405020304" pitchFamily="18" charset="0"/>
                <a:cs typeface="Times New Roman" panose="02020603050405020304" pitchFamily="18" charset="0"/>
              </a:rPr>
              <a:t>(</a:t>
            </a:r>
            <a:r>
              <a:rPr lang="ru-RU" sz="1600" dirty="0" smtClean="0">
                <a:latin typeface="Times New Roman" panose="02020603050405020304" pitchFamily="18" charset="0"/>
                <a:cs typeface="Times New Roman" panose="02020603050405020304" pitchFamily="18" charset="0"/>
              </a:rPr>
              <a:t>2021 </a:t>
            </a:r>
            <a:r>
              <a:rPr lang="ru-RU" sz="1600" dirty="0">
                <a:latin typeface="Times New Roman" panose="02020603050405020304" pitchFamily="18" charset="0"/>
                <a:cs typeface="Times New Roman" panose="02020603050405020304" pitchFamily="18" charset="0"/>
              </a:rPr>
              <a:t>год – </a:t>
            </a:r>
            <a:r>
              <a:rPr lang="ru-RU" sz="1600" dirty="0" smtClean="0">
                <a:latin typeface="Times New Roman" panose="02020603050405020304" pitchFamily="18" charset="0"/>
                <a:cs typeface="Times New Roman" panose="02020603050405020304" pitchFamily="18" charset="0"/>
              </a:rPr>
              <a:t>315 </a:t>
            </a:r>
            <a:r>
              <a:rPr lang="ru-RU" sz="1600" dirty="0">
                <a:latin typeface="Times New Roman" panose="02020603050405020304" pitchFamily="18" charset="0"/>
                <a:cs typeface="Times New Roman" panose="02020603050405020304" pitchFamily="18" charset="0"/>
              </a:rPr>
              <a:t>чел.).   </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Прослеживается отрицательная динамика естественного прироста населения. </a:t>
            </a:r>
            <a:r>
              <a:rPr lang="ru-RU" sz="1600" dirty="0" smtClean="0">
                <a:latin typeface="Times New Roman" panose="02020603050405020304" pitchFamily="18" charset="0"/>
                <a:cs typeface="Times New Roman" panose="02020603050405020304" pitchFamily="18" charset="0"/>
              </a:rPr>
              <a:t>Количество </a:t>
            </a:r>
            <a:r>
              <a:rPr lang="ru-RU" sz="1600" dirty="0">
                <a:latin typeface="Times New Roman" panose="02020603050405020304" pitchFamily="18" charset="0"/>
                <a:cs typeface="Times New Roman" panose="02020603050405020304" pitchFamily="18" charset="0"/>
              </a:rPr>
              <a:t>родившихся за </a:t>
            </a:r>
            <a:r>
              <a:rPr lang="ru-RU" sz="1600" dirty="0" smtClean="0">
                <a:latin typeface="Times New Roman" panose="02020603050405020304" pitchFamily="18" charset="0"/>
                <a:cs typeface="Times New Roman" panose="02020603050405020304" pitchFamily="18" charset="0"/>
              </a:rPr>
              <a:t>2022 </a:t>
            </a:r>
            <a:r>
              <a:rPr lang="ru-RU" sz="1600" dirty="0">
                <a:latin typeface="Times New Roman" panose="02020603050405020304" pitchFamily="18" charset="0"/>
                <a:cs typeface="Times New Roman" panose="02020603050405020304" pitchFamily="18" charset="0"/>
              </a:rPr>
              <a:t>год составило </a:t>
            </a:r>
            <a:r>
              <a:rPr lang="ru-RU" sz="1600" dirty="0" smtClean="0">
                <a:latin typeface="Times New Roman" panose="02020603050405020304" pitchFamily="18" charset="0"/>
                <a:cs typeface="Times New Roman" panose="02020603050405020304" pitchFamily="18" charset="0"/>
              </a:rPr>
              <a:t>227 </a:t>
            </a:r>
            <a:r>
              <a:rPr lang="ru-RU" sz="1600" dirty="0">
                <a:latin typeface="Times New Roman" panose="02020603050405020304" pitchFamily="18" charset="0"/>
                <a:cs typeface="Times New Roman" panose="02020603050405020304" pitchFamily="18" charset="0"/>
              </a:rPr>
              <a:t>человек, число умерших - </a:t>
            </a:r>
            <a:r>
              <a:rPr lang="ru-RU" sz="1600" dirty="0" smtClean="0">
                <a:latin typeface="Times New Roman" panose="02020603050405020304" pitchFamily="18" charset="0"/>
                <a:cs typeface="Times New Roman" panose="02020603050405020304" pitchFamily="18" charset="0"/>
              </a:rPr>
              <a:t>308 </a:t>
            </a:r>
            <a:r>
              <a:rPr lang="ru-RU" sz="1600" dirty="0">
                <a:latin typeface="Times New Roman" panose="02020603050405020304" pitchFamily="18" charset="0"/>
                <a:cs typeface="Times New Roman" panose="02020603050405020304" pitchFamily="18" charset="0"/>
              </a:rPr>
              <a:t>человек. Число умерших превышает число родившихся, т.е. естественная убыль населения района составила </a:t>
            </a:r>
            <a:r>
              <a:rPr lang="ru-RU" sz="1600" dirty="0" smtClean="0">
                <a:latin typeface="Times New Roman" panose="02020603050405020304" pitchFamily="18" charset="0"/>
                <a:cs typeface="Times New Roman" panose="02020603050405020304" pitchFamily="18" charset="0"/>
              </a:rPr>
              <a:t>81 человека </a:t>
            </a:r>
            <a:r>
              <a:rPr lang="ru-RU" sz="1600" dirty="0">
                <a:latin typeface="Times New Roman" panose="02020603050405020304" pitchFamily="18" charset="0"/>
                <a:cs typeface="Times New Roman" panose="02020603050405020304" pitchFamily="18" charset="0"/>
              </a:rPr>
              <a:t>(</a:t>
            </a:r>
            <a:r>
              <a:rPr lang="ru-RU" sz="1600" dirty="0" smtClean="0">
                <a:latin typeface="Times New Roman" panose="02020603050405020304" pitchFamily="18" charset="0"/>
                <a:cs typeface="Times New Roman" panose="02020603050405020304" pitchFamily="18" charset="0"/>
              </a:rPr>
              <a:t>2021 </a:t>
            </a:r>
            <a:r>
              <a:rPr lang="ru-RU" sz="1600" dirty="0">
                <a:latin typeface="Times New Roman" panose="02020603050405020304" pitchFamily="18" charset="0"/>
                <a:cs typeface="Times New Roman" panose="02020603050405020304" pitchFamily="18" charset="0"/>
              </a:rPr>
              <a:t>год – </a:t>
            </a:r>
            <a:r>
              <a:rPr lang="ru-RU" sz="1600" dirty="0" smtClean="0">
                <a:latin typeface="Times New Roman" panose="02020603050405020304" pitchFamily="18" charset="0"/>
                <a:cs typeface="Times New Roman" panose="02020603050405020304" pitchFamily="18" charset="0"/>
              </a:rPr>
              <a:t>243 </a:t>
            </a:r>
            <a:r>
              <a:rPr lang="ru-RU" sz="1600" dirty="0">
                <a:latin typeface="Times New Roman" panose="02020603050405020304" pitchFamily="18" charset="0"/>
                <a:cs typeface="Times New Roman" panose="02020603050405020304" pitchFamily="18" charset="0"/>
              </a:rPr>
              <a:t>чел.).</a:t>
            </a:r>
          </a:p>
          <a:p>
            <a:pPr marL="0" indent="450000" algn="just">
              <a:spcBef>
                <a:spcPts val="0"/>
              </a:spcBef>
              <a:spcAft>
                <a:spcPts val="0"/>
              </a:spcAft>
              <a:buNone/>
            </a:pPr>
            <a:endParaRPr lang="ru-RU" sz="16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6B54CF04-829E-4533-9E22-1DEDBBC55A26}" type="slidenum">
              <a:rPr lang="ru-RU" sz="1200" smtClean="0">
                <a:latin typeface="Times New Roman" panose="02020603050405020304" pitchFamily="18" charset="0"/>
                <a:cs typeface="Times New Roman" panose="02020603050405020304" pitchFamily="18" charset="0"/>
              </a:rPr>
              <a:pPr/>
              <a:t>49</a:t>
            </a:fld>
            <a:endParaRPr lang="ru-RU" sz="1200" dirty="0">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2244225568"/>
              </p:ext>
            </p:extLst>
          </p:nvPr>
        </p:nvGraphicFramePr>
        <p:xfrm>
          <a:off x="827582" y="3501008"/>
          <a:ext cx="4248473" cy="33569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Диаграмма 12"/>
          <p:cNvGraphicFramePr/>
          <p:nvPr>
            <p:extLst>
              <p:ext uri="{D42A27DB-BD31-4B8C-83A1-F6EECF244321}">
                <p14:modId xmlns:p14="http://schemas.microsoft.com/office/powerpoint/2010/main" val="1690947899"/>
              </p:ext>
            </p:extLst>
          </p:nvPr>
        </p:nvGraphicFramePr>
        <p:xfrm>
          <a:off x="827583" y="620688"/>
          <a:ext cx="4248471" cy="28083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61927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43608" y="0"/>
            <a:ext cx="8100392" cy="548680"/>
          </a:xfrm>
        </p:spPr>
        <p:txBody>
          <a:bodyPr>
            <a:noAutofit/>
          </a:bodyPr>
          <a:lstStyle/>
          <a:p>
            <a:pPr algn="ctr"/>
            <a:r>
              <a:rPr lang="ru-RU" sz="2400" b="1" dirty="0">
                <a:solidFill>
                  <a:schemeClr val="accent1">
                    <a:lumMod val="50000"/>
                  </a:schemeClr>
                </a:solidFill>
                <a:effectLst/>
                <a:latin typeface="Times New Roman" panose="02020603050405020304" pitchFamily="18" charset="0"/>
                <a:cs typeface="Times New Roman" panose="02020603050405020304" pitchFamily="18" charset="0"/>
              </a:rPr>
              <a:t>1. Конкурентные преимущества района</a:t>
            </a:r>
          </a:p>
        </p:txBody>
      </p:sp>
      <p:sp>
        <p:nvSpPr>
          <p:cNvPr id="4" name="Блок-схема: альтернативный процесс 3"/>
          <p:cNvSpPr/>
          <p:nvPr/>
        </p:nvSpPr>
        <p:spPr>
          <a:xfrm>
            <a:off x="3225671" y="697694"/>
            <a:ext cx="5582849" cy="1130846"/>
          </a:xfrm>
          <a:prstGeom prst="flowChartAlternateProcess">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latin typeface="Times New Roman" pitchFamily="18" charset="0"/>
                <a:cs typeface="Times New Roman" pitchFamily="18" charset="0"/>
              </a:rPr>
              <a:t>Выгодное географическое положение. Близость перспективных рынков сбыта (Китай, Япония, ближнее зарубежье, внутренний рынок).</a:t>
            </a:r>
          </a:p>
        </p:txBody>
      </p:sp>
      <p:sp>
        <p:nvSpPr>
          <p:cNvPr id="6" name="Блок-схема: альтернативный процесс 5"/>
          <p:cNvSpPr/>
          <p:nvPr/>
        </p:nvSpPr>
        <p:spPr>
          <a:xfrm>
            <a:off x="3225671" y="2032222"/>
            <a:ext cx="5582849" cy="1213986"/>
          </a:xfrm>
          <a:prstGeom prst="flowChartAlternateProcess">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latin typeface="Times New Roman" pitchFamily="18" charset="0"/>
                <a:cs typeface="Times New Roman" pitchFamily="18" charset="0"/>
              </a:rPr>
              <a:t>Природно-ресурсный потенциал. Большие запасы и низкий уровень освоения природных ресурсов.</a:t>
            </a:r>
          </a:p>
        </p:txBody>
      </p:sp>
      <p:sp>
        <p:nvSpPr>
          <p:cNvPr id="7" name="Блок-схема: альтернативный процесс 6"/>
          <p:cNvSpPr/>
          <p:nvPr/>
        </p:nvSpPr>
        <p:spPr>
          <a:xfrm>
            <a:off x="3225671" y="3449890"/>
            <a:ext cx="5601880" cy="1173282"/>
          </a:xfrm>
          <a:prstGeom prst="flowChartAlternateProcess">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latin typeface="Times New Roman" pitchFamily="18" charset="0"/>
                <a:cs typeface="Times New Roman" pitchFamily="18" charset="0"/>
              </a:rPr>
              <a:t>Развитая транспортная инфраструктура. Доступность железнодорожного, автомобильного транспорта.</a:t>
            </a:r>
          </a:p>
        </p:txBody>
      </p:sp>
      <p:sp>
        <p:nvSpPr>
          <p:cNvPr id="8" name="Блок-схема: альтернативный процесс 7"/>
          <p:cNvSpPr/>
          <p:nvPr/>
        </p:nvSpPr>
        <p:spPr>
          <a:xfrm>
            <a:off x="3244702" y="4889560"/>
            <a:ext cx="5582849" cy="1249025"/>
          </a:xfrm>
          <a:prstGeom prst="flowChartAlternateProcess">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latin typeface="Times New Roman" pitchFamily="18" charset="0"/>
                <a:cs typeface="Times New Roman" pitchFamily="18" charset="0"/>
              </a:rPr>
              <a:t>Наличие энергетических ресурсов для производственных и бытовых нужд. Наличие линий электропередач (ВЛ - 500 </a:t>
            </a:r>
            <a:r>
              <a:rPr lang="ru-RU" sz="2000" dirty="0" err="1">
                <a:latin typeface="Times New Roman" pitchFamily="18" charset="0"/>
                <a:cs typeface="Times New Roman" pitchFamily="18" charset="0"/>
              </a:rPr>
              <a:t>кВ</a:t>
            </a:r>
            <a:r>
              <a:rPr lang="ru-RU" sz="2000" dirty="0">
                <a:latin typeface="Times New Roman" pitchFamily="18" charset="0"/>
                <a:cs typeface="Times New Roman" pitchFamily="18" charset="0"/>
              </a:rPr>
              <a:t>, ВЛ – 220 </a:t>
            </a:r>
            <a:r>
              <a:rPr lang="ru-RU" sz="2000" dirty="0" err="1">
                <a:latin typeface="Times New Roman" pitchFamily="18" charset="0"/>
                <a:cs typeface="Times New Roman" pitchFamily="18" charset="0"/>
              </a:rPr>
              <a:t>кВ</a:t>
            </a:r>
            <a:r>
              <a:rPr lang="ru-RU" sz="2000" dirty="0">
                <a:latin typeface="Times New Roman" pitchFamily="18" charset="0"/>
                <a:cs typeface="Times New Roman" pitchFamily="18" charset="0"/>
              </a:rPr>
              <a:t>, ВЛ – 110 </a:t>
            </a:r>
            <a:r>
              <a:rPr lang="ru-RU" sz="2000" dirty="0" err="1">
                <a:latin typeface="Times New Roman" pitchFamily="18" charset="0"/>
                <a:cs typeface="Times New Roman" pitchFamily="18" charset="0"/>
              </a:rPr>
              <a:t>кВ</a:t>
            </a:r>
            <a:r>
              <a:rPr lang="ru-RU" sz="2000" dirty="0">
                <a:latin typeface="Times New Roman" pitchFamily="18" charset="0"/>
                <a:cs typeface="Times New Roman" pitchFamily="18" charset="0"/>
              </a:rPr>
              <a:t>)  </a:t>
            </a:r>
          </a:p>
        </p:txBody>
      </p:sp>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1581" y="697694"/>
            <a:ext cx="1796243" cy="11308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9449" y="2032222"/>
            <a:ext cx="1778376" cy="12139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450" y="4867558"/>
            <a:ext cx="1778374" cy="12710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9448" y="3449890"/>
            <a:ext cx="1778375" cy="11732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Номер слайда 1"/>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5</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72890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2133" y="1"/>
            <a:ext cx="8161867" cy="644942"/>
          </a:xfrm>
        </p:spPr>
        <p:txBody>
          <a:bodyPr>
            <a:noAutofit/>
          </a:bodyPr>
          <a:lstStyle/>
          <a:p>
            <a:r>
              <a:rPr lang="ru-RU" sz="2400" b="1" dirty="0">
                <a:solidFill>
                  <a:schemeClr val="accent1">
                    <a:lumMod val="50000"/>
                  </a:schemeClr>
                </a:solidFill>
                <a:latin typeface="Times New Roman" panose="02020603050405020304" pitchFamily="18" charset="0"/>
                <a:cs typeface="Times New Roman" panose="02020603050405020304" pitchFamily="18" charset="0"/>
              </a:rPr>
              <a:t>16. Институциональная среда</a:t>
            </a:r>
          </a:p>
        </p:txBody>
      </p:sp>
      <p:sp>
        <p:nvSpPr>
          <p:cNvPr id="3" name="Объект 2"/>
          <p:cNvSpPr>
            <a:spLocks noGrp="1"/>
          </p:cNvSpPr>
          <p:nvPr>
            <p:ph idx="1"/>
          </p:nvPr>
        </p:nvSpPr>
        <p:spPr>
          <a:xfrm>
            <a:off x="899593" y="764705"/>
            <a:ext cx="2808311" cy="1512167"/>
          </a:xfrm>
        </p:spPr>
        <p:txBody>
          <a:bodyPr>
            <a:normAutofit fontScale="92500" lnSpcReduction="10000"/>
          </a:bodyPr>
          <a:lstStyle/>
          <a:p>
            <a:pPr marL="0" indent="0">
              <a:lnSpc>
                <a:spcPct val="110000"/>
              </a:lnSpc>
              <a:buNone/>
            </a:pPr>
            <a:r>
              <a:rPr lang="ru-RU" sz="1400" dirty="0">
                <a:latin typeface="Times New Roman" panose="02020603050405020304" pitchFamily="18" charset="0"/>
                <a:cs typeface="Times New Roman" panose="02020603050405020304" pitchFamily="18" charset="0"/>
              </a:rPr>
              <a:t>Банковская система представлена филиалами банков: </a:t>
            </a:r>
            <a:r>
              <a:rPr lang="ru-RU" sz="1400" dirty="0" smtClean="0">
                <a:latin typeface="Times New Roman" panose="02020603050405020304" pitchFamily="18" charset="0"/>
                <a:cs typeface="Times New Roman" panose="02020603050405020304" pitchFamily="18" charset="0"/>
              </a:rPr>
              <a:t>Сбербанк </a:t>
            </a:r>
            <a:r>
              <a:rPr lang="ru-RU" sz="1400" dirty="0">
                <a:latin typeface="Times New Roman" panose="02020603050405020304" pitchFamily="18" charset="0"/>
                <a:cs typeface="Times New Roman" panose="02020603050405020304" pitchFamily="18" charset="0"/>
              </a:rPr>
              <a:t>России; </a:t>
            </a:r>
            <a:r>
              <a:rPr lang="ru-RU" sz="1400" dirty="0" err="1">
                <a:latin typeface="Times New Roman" panose="02020603050405020304" pitchFamily="18" charset="0"/>
                <a:cs typeface="Times New Roman" panose="02020603050405020304" pitchFamily="18" charset="0"/>
              </a:rPr>
              <a:t>Россельхозбанк</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Совкомбанк</a:t>
            </a:r>
            <a:r>
              <a:rPr lang="ru-RU" sz="1400" dirty="0">
                <a:latin typeface="Times New Roman" panose="02020603050405020304" pitchFamily="18" charset="0"/>
                <a:cs typeface="Times New Roman" panose="02020603050405020304" pitchFamily="18" charset="0"/>
              </a:rPr>
              <a:t>; Тинькофф Банк; Почта Банк; Восточный Банк; </a:t>
            </a:r>
            <a:r>
              <a:rPr lang="ru-RU" sz="1400" dirty="0" err="1">
                <a:latin typeface="Times New Roman" panose="02020603050405020304" pitchFamily="18" charset="0"/>
                <a:cs typeface="Times New Roman" panose="02020603050405020304" pitchFamily="18" charset="0"/>
              </a:rPr>
              <a:t>Хоум</a:t>
            </a:r>
            <a:r>
              <a:rPr lang="ru-RU" sz="1400" dirty="0">
                <a:latin typeface="Times New Roman" panose="02020603050405020304" pitchFamily="18" charset="0"/>
                <a:cs typeface="Times New Roman" panose="02020603050405020304" pitchFamily="18" charset="0"/>
              </a:rPr>
              <a:t> Кредит Банк; Азиатский-Тихоокеанский банк.</a:t>
            </a:r>
          </a:p>
        </p:txBody>
      </p:sp>
      <p:sp>
        <p:nvSpPr>
          <p:cNvPr id="4" name="Номер слайда 3"/>
          <p:cNvSpPr>
            <a:spLocks noGrp="1"/>
          </p:cNvSpPr>
          <p:nvPr>
            <p:ph type="sldNum" sz="quarter" idx="12"/>
          </p:nvPr>
        </p:nvSpPr>
        <p:spPr/>
        <p:txBody>
          <a:bodyPr/>
          <a:lstStyle/>
          <a:p>
            <a:fld id="{6B54CF04-829E-4533-9E22-1DEDBBC55A26}" type="slidenum">
              <a:rPr lang="ru-RU" sz="1200" smtClean="0">
                <a:latin typeface="Times New Roman" panose="02020603050405020304" pitchFamily="18" charset="0"/>
                <a:cs typeface="Times New Roman" panose="02020603050405020304" pitchFamily="18" charset="0"/>
              </a:rPr>
              <a:pPr/>
              <a:t>50</a:t>
            </a:fld>
            <a:endParaRPr lang="ru-RU" sz="1200" dirty="0">
              <a:latin typeface="Times New Roman" panose="02020603050405020304" pitchFamily="18" charset="0"/>
              <a:cs typeface="Times New Roman" panose="02020603050405020304" pitchFamily="18" charset="0"/>
            </a:endParaRPr>
          </a:p>
        </p:txBody>
      </p:sp>
      <p:graphicFrame>
        <p:nvGraphicFramePr>
          <p:cNvPr id="5" name="Схема 4"/>
          <p:cNvGraphicFramePr/>
          <p:nvPr>
            <p:extLst>
              <p:ext uri="{D42A27DB-BD31-4B8C-83A1-F6EECF244321}">
                <p14:modId xmlns:p14="http://schemas.microsoft.com/office/powerpoint/2010/main" val="2830178568"/>
              </p:ext>
            </p:extLst>
          </p:nvPr>
        </p:nvGraphicFramePr>
        <p:xfrm>
          <a:off x="2843809" y="1772816"/>
          <a:ext cx="4248472" cy="4032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https://spikcompany.ru/wp-content/uploads/2016/09/banki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7547" y="1481066"/>
            <a:ext cx="1474396" cy="13269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tatic9.depositphotos.com/1621958/1151/i/950/depositphotos_11518910-House-insurance---3d-business-m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4087" y="1319026"/>
            <a:ext cx="1608760" cy="160876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9"/>
          <a:stretch>
            <a:fillRect/>
          </a:stretch>
        </p:blipFill>
        <p:spPr>
          <a:xfrm>
            <a:off x="3347864" y="4746682"/>
            <a:ext cx="1365337" cy="1350333"/>
          </a:xfrm>
          <a:prstGeom prst="rect">
            <a:avLst/>
          </a:prstGeom>
        </p:spPr>
      </p:pic>
      <p:pic>
        <p:nvPicPr>
          <p:cNvPr id="10" name="Рисунок 9"/>
          <p:cNvPicPr>
            <a:picLocks noChangeAspect="1"/>
          </p:cNvPicPr>
          <p:nvPr/>
        </p:nvPicPr>
        <p:blipFill>
          <a:blip r:embed="rId10"/>
          <a:stretch>
            <a:fillRect/>
          </a:stretch>
        </p:blipFill>
        <p:spPr>
          <a:xfrm>
            <a:off x="5432368" y="4677920"/>
            <a:ext cx="1107626" cy="1293106"/>
          </a:xfrm>
          <a:prstGeom prst="rect">
            <a:avLst/>
          </a:prstGeom>
        </p:spPr>
      </p:pic>
      <p:sp>
        <p:nvSpPr>
          <p:cNvPr id="11" name="Объект 2"/>
          <p:cNvSpPr txBox="1">
            <a:spLocks/>
          </p:cNvSpPr>
          <p:nvPr/>
        </p:nvSpPr>
        <p:spPr>
          <a:xfrm>
            <a:off x="683568" y="2636913"/>
            <a:ext cx="2509366" cy="352839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0"/>
              </a:spcBef>
              <a:spcAft>
                <a:spcPts val="0"/>
              </a:spcAft>
              <a:buFont typeface="Arial"/>
              <a:buNone/>
            </a:pPr>
            <a:r>
              <a:rPr lang="ru-RU" sz="1200" dirty="0">
                <a:latin typeface="Times New Roman" panose="02020603050405020304" pitchFamily="18" charset="0"/>
                <a:cs typeface="Times New Roman" panose="02020603050405020304" pitchFamily="18" charset="0"/>
              </a:rPr>
              <a:t>Среди органов государственной власти функционируют:</a:t>
            </a:r>
          </a:p>
          <a:p>
            <a:pPr marL="0" indent="0">
              <a:spcBef>
                <a:spcPts val="0"/>
              </a:spcBef>
              <a:spcAft>
                <a:spcPts val="0"/>
              </a:spcAft>
              <a:buFont typeface="Arial"/>
              <a:buNone/>
            </a:pPr>
            <a:r>
              <a:rPr lang="ru-RU" sz="1200" dirty="0">
                <a:latin typeface="Times New Roman" panose="02020603050405020304" pitchFamily="18" charset="0"/>
                <a:cs typeface="Times New Roman" panose="02020603050405020304" pitchFamily="18" charset="0"/>
              </a:rPr>
              <a:t>- Тулунский отдел Управления </a:t>
            </a:r>
            <a:r>
              <a:rPr lang="ru-RU" sz="1200" dirty="0" err="1">
                <a:latin typeface="Times New Roman" panose="02020603050405020304" pitchFamily="18" charset="0"/>
                <a:cs typeface="Times New Roman" panose="02020603050405020304" pitchFamily="18" charset="0"/>
              </a:rPr>
              <a:t>Росреестра</a:t>
            </a:r>
            <a:r>
              <a:rPr lang="ru-RU" sz="1200" dirty="0">
                <a:latin typeface="Times New Roman" panose="02020603050405020304" pitchFamily="18" charset="0"/>
                <a:cs typeface="Times New Roman" panose="02020603050405020304" pitchFamily="18" charset="0"/>
              </a:rPr>
              <a:t> по Иркутской области;</a:t>
            </a:r>
          </a:p>
          <a:p>
            <a:pPr marL="0" indent="0">
              <a:spcBef>
                <a:spcPts val="0"/>
              </a:spcBef>
              <a:spcAft>
                <a:spcPts val="0"/>
              </a:spcAft>
              <a:buFont typeface="Arial"/>
              <a:buNone/>
            </a:pPr>
            <a:r>
              <a:rPr lang="ru-RU" sz="1200" dirty="0">
                <a:latin typeface="Times New Roman" panose="02020603050405020304" pitchFamily="18" charset="0"/>
                <a:cs typeface="Times New Roman" panose="02020603050405020304" pitchFamily="18" charset="0"/>
              </a:rPr>
              <a:t>- Межрайонная инспекция Федеральной налоговой службы России № 6 по Иркутской области;</a:t>
            </a:r>
          </a:p>
          <a:p>
            <a:pPr marL="0" indent="0">
              <a:spcBef>
                <a:spcPts val="0"/>
              </a:spcBef>
              <a:spcAft>
                <a:spcPts val="0"/>
              </a:spcAft>
              <a:buNone/>
            </a:pPr>
            <a:r>
              <a:rPr lang="ru-RU" sz="1200" dirty="0">
                <a:latin typeface="Times New Roman" panose="02020603050405020304" pitchFamily="18" charset="0"/>
                <a:cs typeface="Times New Roman" panose="02020603050405020304" pitchFamily="18" charset="0"/>
              </a:rPr>
              <a:t>- Территориальное управление Министерства лесного комплекса Иркутской области по </a:t>
            </a:r>
            <a:r>
              <a:rPr lang="ru-RU" sz="1200" dirty="0" err="1">
                <a:latin typeface="Times New Roman" panose="02020603050405020304" pitchFamily="18" charset="0"/>
                <a:cs typeface="Times New Roman" panose="02020603050405020304" pitchFamily="18" charset="0"/>
              </a:rPr>
              <a:t>Тулунскому</a:t>
            </a:r>
            <a:r>
              <a:rPr lang="ru-RU" sz="1200" dirty="0">
                <a:latin typeface="Times New Roman" panose="02020603050405020304" pitchFamily="18" charset="0"/>
                <a:cs typeface="Times New Roman" panose="02020603050405020304" pitchFamily="18" charset="0"/>
              </a:rPr>
              <a:t> лесничеству;</a:t>
            </a:r>
          </a:p>
          <a:p>
            <a:pPr marL="0" indent="0">
              <a:spcBef>
                <a:spcPts val="0"/>
              </a:spcBef>
              <a:spcAft>
                <a:spcPts val="0"/>
              </a:spcAft>
              <a:buNone/>
            </a:pPr>
            <a:r>
              <a:rPr lang="ru-RU" sz="1200" dirty="0">
                <a:latin typeface="Times New Roman" panose="02020603050405020304" pitchFamily="18" charset="0"/>
                <a:cs typeface="Times New Roman" panose="02020603050405020304" pitchFamily="18" charset="0"/>
              </a:rPr>
              <a:t>- Межмуниципальный отдел МВД России «Тулунский»;</a:t>
            </a:r>
          </a:p>
          <a:p>
            <a:pPr marL="0" indent="0">
              <a:spcBef>
                <a:spcPts val="0"/>
              </a:spcBef>
              <a:spcAft>
                <a:spcPts val="0"/>
              </a:spcAft>
              <a:buNone/>
            </a:pPr>
            <a:r>
              <a:rPr lang="ru-RU" sz="1200" dirty="0">
                <a:latin typeface="Times New Roman" panose="02020603050405020304" pitchFamily="18" charset="0"/>
                <a:cs typeface="Times New Roman" panose="02020603050405020304" pitchFamily="18" charset="0"/>
              </a:rPr>
              <a:t>- Филиал Службы </a:t>
            </a:r>
            <a:r>
              <a:rPr lang="ru-RU" sz="1200" dirty="0" err="1">
                <a:latin typeface="Times New Roman" panose="02020603050405020304" pitchFamily="18" charset="0"/>
                <a:cs typeface="Times New Roman" panose="02020603050405020304" pitchFamily="18" charset="0"/>
              </a:rPr>
              <a:t>гостехнадзора</a:t>
            </a:r>
            <a:r>
              <a:rPr lang="ru-RU" sz="1200" dirty="0">
                <a:latin typeface="Times New Roman" panose="02020603050405020304" pitchFamily="18" charset="0"/>
                <a:cs typeface="Times New Roman" panose="02020603050405020304" pitchFamily="18" charset="0"/>
              </a:rPr>
              <a:t> Иркутской области;</a:t>
            </a:r>
          </a:p>
          <a:p>
            <a:pPr marL="0" indent="0">
              <a:spcBef>
                <a:spcPts val="0"/>
              </a:spcBef>
              <a:spcAft>
                <a:spcPts val="0"/>
              </a:spcAft>
              <a:buNone/>
            </a:pPr>
            <a:r>
              <a:rPr lang="ru-RU" sz="1200" dirty="0">
                <a:latin typeface="Times New Roman" panose="02020603050405020304" pitchFamily="18" charset="0"/>
                <a:cs typeface="Times New Roman" panose="02020603050405020304" pitchFamily="18" charset="0"/>
              </a:rPr>
              <a:t>- Территориальный  отдел Управления </a:t>
            </a:r>
            <a:r>
              <a:rPr lang="ru-RU" sz="1200" dirty="0" err="1">
                <a:latin typeface="Times New Roman" panose="02020603050405020304" pitchFamily="18" charset="0"/>
                <a:cs typeface="Times New Roman" panose="02020603050405020304" pitchFamily="18" charset="0"/>
              </a:rPr>
              <a:t>Роспотребнадзора</a:t>
            </a:r>
            <a:r>
              <a:rPr lang="ru-RU" sz="1200" dirty="0">
                <a:latin typeface="Times New Roman" panose="02020603050405020304" pitchFamily="18" charset="0"/>
                <a:cs typeface="Times New Roman" panose="02020603050405020304" pitchFamily="18" charset="0"/>
              </a:rPr>
              <a:t>  по Иркутской области в г. Тулуне, </a:t>
            </a:r>
            <a:r>
              <a:rPr lang="ru-RU" sz="1200" dirty="0" err="1">
                <a:latin typeface="Times New Roman" panose="02020603050405020304" pitchFamily="18" charset="0"/>
                <a:cs typeface="Times New Roman" panose="02020603050405020304" pitchFamily="18" charset="0"/>
              </a:rPr>
              <a:t>Тулунском</a:t>
            </a:r>
            <a:r>
              <a:rPr lang="ru-RU" sz="1200" dirty="0">
                <a:latin typeface="Times New Roman" panose="02020603050405020304" pitchFamily="18" charset="0"/>
                <a:cs typeface="Times New Roman" panose="02020603050405020304" pitchFamily="18" charset="0"/>
              </a:rPr>
              <a:t> и </a:t>
            </a:r>
            <a:r>
              <a:rPr lang="ru-RU" sz="1200" dirty="0" err="1">
                <a:latin typeface="Times New Roman" panose="02020603050405020304" pitchFamily="18" charset="0"/>
                <a:cs typeface="Times New Roman" panose="02020603050405020304" pitchFamily="18" charset="0"/>
              </a:rPr>
              <a:t>Куйтунском</a:t>
            </a:r>
            <a:r>
              <a:rPr lang="ru-RU" sz="1200" dirty="0">
                <a:latin typeface="Times New Roman" panose="02020603050405020304" pitchFamily="18" charset="0"/>
                <a:cs typeface="Times New Roman" panose="02020603050405020304" pitchFamily="18" charset="0"/>
              </a:rPr>
              <a:t>  районах.</a:t>
            </a:r>
          </a:p>
        </p:txBody>
      </p:sp>
      <p:sp>
        <p:nvSpPr>
          <p:cNvPr id="12" name="Объект 2"/>
          <p:cNvSpPr txBox="1">
            <a:spLocks/>
          </p:cNvSpPr>
          <p:nvPr/>
        </p:nvSpPr>
        <p:spPr>
          <a:xfrm>
            <a:off x="6804248" y="936693"/>
            <a:ext cx="2339752" cy="1871330"/>
          </a:xfrm>
          <a:prstGeom prst="rect">
            <a:avLst/>
          </a:prstGeom>
        </p:spPr>
        <p:txBody>
          <a:bodyPr vert="horz" lIns="91440" tIns="45720" rIns="91440" bIns="45720" rtlCol="0" anchor="ctr">
            <a:normAutofit lnSpcReduction="1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ru-RU" sz="1400" dirty="0">
                <a:latin typeface="Times New Roman" panose="02020603050405020304" pitchFamily="18" charset="0"/>
                <a:cs typeface="Times New Roman" panose="02020603050405020304" pitchFamily="18" charset="0"/>
              </a:rPr>
              <a:t>На территории района осуществляют страховую деятельность такие страховые компании как: Росгосстрах; Ингосстрах – М; </a:t>
            </a:r>
            <a:r>
              <a:rPr lang="ru-RU" sz="1400" dirty="0" err="1">
                <a:latin typeface="Times New Roman" panose="02020603050405020304" pitchFamily="18" charset="0"/>
                <a:cs typeface="Times New Roman" panose="02020603050405020304" pitchFamily="18" charset="0"/>
              </a:rPr>
              <a:t>ВостСибЖАСО</a:t>
            </a:r>
            <a:r>
              <a:rPr lang="ru-RU" sz="1400" dirty="0">
                <a:latin typeface="Times New Roman" panose="02020603050405020304" pitchFamily="18" charset="0"/>
                <a:cs typeface="Times New Roman" panose="02020603050405020304" pitchFamily="18" charset="0"/>
              </a:rPr>
              <a:t>; ВТБ Медицинское страхование; Филиал ТФОМС Иркутской области; ВТБ МС.</a:t>
            </a:r>
          </a:p>
        </p:txBody>
      </p:sp>
      <p:sp>
        <p:nvSpPr>
          <p:cNvPr id="13" name="Объект 2"/>
          <p:cNvSpPr txBox="1">
            <a:spLocks/>
          </p:cNvSpPr>
          <p:nvPr/>
        </p:nvSpPr>
        <p:spPr>
          <a:xfrm>
            <a:off x="6804248" y="2927786"/>
            <a:ext cx="2339752" cy="359755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0"/>
              </a:spcBef>
              <a:spcAft>
                <a:spcPts val="0"/>
              </a:spcAft>
              <a:buNone/>
            </a:pPr>
            <a:r>
              <a:rPr lang="ru-RU" sz="1400" dirty="0">
                <a:latin typeface="Times New Roman" panose="02020603050405020304" pitchFamily="18" charset="0"/>
                <a:cs typeface="Times New Roman" panose="02020603050405020304" pitchFamily="18" charset="0"/>
              </a:rPr>
              <a:t>Доступна проводная (Ростелеком) и сотовая (МТС, Билайн, Мегафон, Теле2) связь, охватывающая все крупные населенные пункты.</a:t>
            </a:r>
          </a:p>
          <a:p>
            <a:pPr marL="0" indent="0">
              <a:spcBef>
                <a:spcPts val="0"/>
              </a:spcBef>
              <a:spcAft>
                <a:spcPts val="0"/>
              </a:spcAft>
              <a:buNone/>
            </a:pPr>
            <a:r>
              <a:rPr lang="ru-RU" sz="1400" dirty="0">
                <a:latin typeface="Times New Roman" panose="02020603050405020304" pitchFamily="18" charset="0"/>
                <a:cs typeface="Times New Roman" panose="02020603050405020304" pitchFamily="18" charset="0"/>
              </a:rPr>
              <a:t>В малонаселенных пунктах, где отсутствует устойчивая сотовая связь и не развита проводная, установлены таксофоны.</a:t>
            </a:r>
          </a:p>
          <a:p>
            <a:pPr marL="0" indent="0">
              <a:spcBef>
                <a:spcPts val="0"/>
              </a:spcBef>
              <a:spcAft>
                <a:spcPts val="0"/>
              </a:spcAft>
              <a:buNone/>
            </a:pPr>
            <a:r>
              <a:rPr lang="ru-RU" sz="1400" dirty="0">
                <a:latin typeface="Times New Roman" panose="02020603050405020304" pitchFamily="18" charset="0"/>
                <a:cs typeface="Times New Roman" panose="02020603050405020304" pitchFamily="18" charset="0"/>
              </a:rPr>
              <a:t>Интернет (Ростелеком, Р – Лайм) доступен в крупных населенных пунктах.</a:t>
            </a:r>
          </a:p>
        </p:txBody>
      </p:sp>
    </p:spTree>
    <p:extLst>
      <p:ext uri="{BB962C8B-B14F-4D97-AF65-F5344CB8AC3E}">
        <p14:creationId xmlns:p14="http://schemas.microsoft.com/office/powerpoint/2010/main" val="2084001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2133" y="1"/>
            <a:ext cx="8161867" cy="692696"/>
          </a:xfrm>
        </p:spPr>
        <p:txBody>
          <a:bodyPr>
            <a:noAutofit/>
          </a:bodyPr>
          <a:lstStyle/>
          <a:p>
            <a:r>
              <a:rPr lang="ru-RU" sz="2400" b="1" dirty="0">
                <a:solidFill>
                  <a:schemeClr val="accent1">
                    <a:lumMod val="50000"/>
                  </a:schemeClr>
                </a:solidFill>
                <a:latin typeface="Times New Roman" panose="02020603050405020304" pitchFamily="18" charset="0"/>
                <a:cs typeface="Times New Roman" panose="02020603050405020304" pitchFamily="18" charset="0"/>
              </a:rPr>
              <a:t>17. Опорная территория развития </a:t>
            </a:r>
          </a:p>
        </p:txBody>
      </p:sp>
      <p:sp>
        <p:nvSpPr>
          <p:cNvPr id="3" name="Объект 2"/>
          <p:cNvSpPr>
            <a:spLocks noGrp="1"/>
          </p:cNvSpPr>
          <p:nvPr>
            <p:ph idx="1"/>
          </p:nvPr>
        </p:nvSpPr>
        <p:spPr>
          <a:xfrm>
            <a:off x="4860032" y="908720"/>
            <a:ext cx="4032448" cy="5256584"/>
          </a:xfrm>
        </p:spPr>
        <p:txBody>
          <a:bodyPr>
            <a:noAutofit/>
          </a:bodyPr>
          <a:lstStyle/>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В соответствии </a:t>
            </a:r>
            <a:r>
              <a:rPr lang="ru-RU" sz="1600" dirty="0" smtClean="0">
                <a:latin typeface="Times New Roman" panose="02020603050405020304" pitchFamily="18" charset="0"/>
                <a:cs typeface="Times New Roman" panose="02020603050405020304" pitchFamily="18" charset="0"/>
              </a:rPr>
              <a:t>со Стратегией </a:t>
            </a:r>
            <a:r>
              <a:rPr lang="ru-RU" sz="1600" dirty="0">
                <a:latin typeface="Times New Roman" panose="02020603050405020304" pitchFamily="18" charset="0"/>
                <a:cs typeface="Times New Roman" panose="02020603050405020304" pitchFamily="18" charset="0"/>
              </a:rPr>
              <a:t>социально-экономического развития Иркутской области на период до </a:t>
            </a:r>
            <a:r>
              <a:rPr lang="ru-RU" sz="1600" dirty="0" smtClean="0">
                <a:latin typeface="Times New Roman" panose="02020603050405020304" pitchFamily="18" charset="0"/>
                <a:cs typeface="Times New Roman" panose="02020603050405020304" pitchFamily="18" charset="0"/>
              </a:rPr>
              <a:t>2036 года </a:t>
            </a:r>
            <a:r>
              <a:rPr lang="ru-RU" sz="1600" dirty="0">
                <a:latin typeface="Times New Roman" panose="02020603050405020304" pitchFamily="18" charset="0"/>
                <a:cs typeface="Times New Roman" panose="02020603050405020304" pitchFamily="18" charset="0"/>
              </a:rPr>
              <a:t>Тулунский район входит в </a:t>
            </a:r>
            <a:r>
              <a:rPr lang="ru-RU" sz="1600" dirty="0" err="1" smtClean="0">
                <a:latin typeface="Times New Roman" panose="02020603050405020304" pitchFamily="18" charset="0"/>
                <a:cs typeface="Times New Roman" panose="02020603050405020304" pitchFamily="18" charset="0"/>
              </a:rPr>
              <a:t>Тайшето-Тулунскую</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опорную территорию развития. </a:t>
            </a: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Будущая основная специализация территории </a:t>
            </a:r>
            <a:r>
              <a:rPr lang="ru-RU" sz="1600" dirty="0" err="1">
                <a:latin typeface="Times New Roman" panose="02020603050405020304" pitchFamily="18" charset="0"/>
                <a:cs typeface="Times New Roman" panose="02020603050405020304" pitchFamily="18" charset="0"/>
              </a:rPr>
              <a:t>Тулунского</a:t>
            </a:r>
            <a:r>
              <a:rPr lang="ru-RU" sz="1600" dirty="0">
                <a:latin typeface="Times New Roman" panose="02020603050405020304" pitchFamily="18" charset="0"/>
                <a:cs typeface="Times New Roman" panose="02020603050405020304" pitchFamily="18" charset="0"/>
              </a:rPr>
              <a:t> района – добыча и обогащение </a:t>
            </a:r>
            <a:r>
              <a:rPr lang="ru-RU" sz="1600" dirty="0" err="1">
                <a:latin typeface="Times New Roman" panose="02020603050405020304" pitchFamily="18" charset="0"/>
                <a:cs typeface="Times New Roman" panose="02020603050405020304" pitchFamily="18" charset="0"/>
              </a:rPr>
              <a:t>редкометальных</a:t>
            </a:r>
            <a:r>
              <a:rPr lang="ru-RU" sz="1600" dirty="0">
                <a:latin typeface="Times New Roman" panose="02020603050405020304" pitchFamily="18" charset="0"/>
                <a:cs typeface="Times New Roman" panose="02020603050405020304" pitchFamily="18" charset="0"/>
              </a:rPr>
              <a:t> руд</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лесопереработка, </a:t>
            </a:r>
            <a:r>
              <a:rPr lang="ru-RU" sz="1600" dirty="0" smtClean="0">
                <a:latin typeface="Times New Roman" panose="02020603050405020304" pitchFamily="18" charset="0"/>
                <a:cs typeface="Times New Roman" panose="02020603050405020304" pitchFamily="18" charset="0"/>
              </a:rPr>
              <a:t>сельхозпроизводство, развитие туризма. </a:t>
            </a:r>
            <a:endParaRPr lang="ru-RU" sz="1600" dirty="0">
              <a:latin typeface="Times New Roman" panose="02020603050405020304" pitchFamily="18" charset="0"/>
              <a:cs typeface="Times New Roman" panose="02020603050405020304" pitchFamily="18" charset="0"/>
            </a:endParaRPr>
          </a:p>
          <a:p>
            <a:pPr marL="0" indent="450000" algn="just">
              <a:spcBef>
                <a:spcPts val="0"/>
              </a:spcBef>
              <a:spcAft>
                <a:spcPts val="0"/>
              </a:spcAft>
              <a:buNone/>
            </a:pPr>
            <a:r>
              <a:rPr lang="ru-RU" sz="1600" dirty="0">
                <a:latin typeface="Times New Roman" panose="02020603050405020304" pitchFamily="18" charset="0"/>
                <a:cs typeface="Times New Roman" panose="02020603050405020304" pitchFamily="18" charset="0"/>
              </a:rPr>
              <a:t>Основным условием формирования территории является освоение </a:t>
            </a:r>
            <a:r>
              <a:rPr lang="ru-RU" sz="1600" dirty="0" err="1">
                <a:latin typeface="Times New Roman" panose="02020603050405020304" pitchFamily="18" charset="0"/>
                <a:cs typeface="Times New Roman" panose="02020603050405020304" pitchFamily="18" charset="0"/>
              </a:rPr>
              <a:t>Зашихинского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редкометального</a:t>
            </a:r>
            <a:r>
              <a:rPr lang="ru-RU" sz="1600" dirty="0">
                <a:latin typeface="Times New Roman" panose="02020603050405020304" pitchFamily="18" charset="0"/>
                <a:cs typeface="Times New Roman" panose="02020603050405020304" pitchFamily="18" charset="0"/>
              </a:rPr>
              <a:t> месторождения, организация лесопромышленного производства с глубокой степенью переработки </a:t>
            </a:r>
            <a:r>
              <a:rPr lang="ru-RU" sz="1600" dirty="0" smtClean="0">
                <a:latin typeface="Times New Roman" panose="02020603050405020304" pitchFamily="18" charset="0"/>
                <a:cs typeface="Times New Roman" panose="02020603050405020304" pitchFamily="18" charset="0"/>
              </a:rPr>
              <a:t>леса, создание агропромышленного кластера в г. Тулуне и </a:t>
            </a:r>
            <a:r>
              <a:rPr lang="ru-RU" sz="1600" dirty="0" err="1" smtClean="0">
                <a:latin typeface="Times New Roman" panose="02020603050405020304" pitchFamily="18" charset="0"/>
                <a:cs typeface="Times New Roman" panose="02020603050405020304" pitchFamily="18" charset="0"/>
              </a:rPr>
              <a:t>Тулунском</a:t>
            </a:r>
            <a:r>
              <a:rPr lang="ru-RU" sz="1600" dirty="0" smtClean="0">
                <a:latin typeface="Times New Roman" panose="02020603050405020304" pitchFamily="18" charset="0"/>
                <a:cs typeface="Times New Roman" panose="02020603050405020304" pitchFamily="18" charset="0"/>
              </a:rPr>
              <a:t> районе. </a:t>
            </a:r>
          </a:p>
          <a:p>
            <a:pPr marL="0" indent="450000" algn="just">
              <a:spcBef>
                <a:spcPts val="0"/>
              </a:spcBef>
              <a:spcAft>
                <a:spcPts val="0"/>
              </a:spcAft>
              <a:buNone/>
            </a:pPr>
            <a:r>
              <a:rPr lang="ru-RU" sz="1600" dirty="0" smtClean="0">
                <a:latin typeface="Times New Roman" panose="02020603050405020304" pitchFamily="18" charset="0"/>
                <a:cs typeface="Times New Roman" panose="02020603050405020304" pitchFamily="18" charset="0"/>
              </a:rPr>
              <a:t>Реализация этих проектов не </a:t>
            </a:r>
            <a:r>
              <a:rPr lang="ru-RU" sz="1600" dirty="0">
                <a:latin typeface="Times New Roman" panose="02020603050405020304" pitchFamily="18" charset="0"/>
                <a:cs typeface="Times New Roman" panose="02020603050405020304" pitchFamily="18" charset="0"/>
              </a:rPr>
              <a:t>возможна без строительства автодороги </a:t>
            </a:r>
            <a:r>
              <a:rPr lang="ru-RU" sz="1600" dirty="0" smtClean="0">
                <a:latin typeface="Times New Roman" panose="02020603050405020304" pitchFamily="18" charset="0"/>
                <a:cs typeface="Times New Roman" panose="02020603050405020304" pitchFamily="18" charset="0"/>
              </a:rPr>
              <a:t>п. </a:t>
            </a:r>
            <a:r>
              <a:rPr lang="ru-RU" sz="1600" dirty="0" err="1" smtClean="0">
                <a:latin typeface="Times New Roman" panose="02020603050405020304" pitchFamily="18" charset="0"/>
                <a:cs typeface="Times New Roman" panose="02020603050405020304" pitchFamily="18" charset="0"/>
              </a:rPr>
              <a:t>Ишидей</a:t>
            </a:r>
            <a:r>
              <a:rPr lang="ru-RU" sz="1600" dirty="0" smtClean="0">
                <a:latin typeface="Times New Roman" panose="02020603050405020304" pitchFamily="18" charset="0"/>
                <a:cs typeface="Times New Roman" panose="02020603050405020304" pitchFamily="18" charset="0"/>
              </a:rPr>
              <a:t> – </a:t>
            </a:r>
            <a:r>
              <a:rPr lang="ru-RU" sz="1600" dirty="0" err="1" smtClean="0">
                <a:latin typeface="Times New Roman" panose="02020603050405020304" pitchFamily="18" charset="0"/>
                <a:cs typeface="Times New Roman" panose="02020603050405020304" pitchFamily="18" charset="0"/>
              </a:rPr>
              <a:t>Зашихта</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51</a:t>
            </a:fld>
            <a:endParaRPr lang="ru-RU" sz="12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74" y="620689"/>
            <a:ext cx="4141858" cy="5760638"/>
          </a:xfrm>
          <a:prstGeom prst="rect">
            <a:avLst/>
          </a:prstGeom>
        </p:spPr>
      </p:pic>
    </p:spTree>
    <p:extLst>
      <p:ext uri="{BB962C8B-B14F-4D97-AF65-F5344CB8AC3E}">
        <p14:creationId xmlns:p14="http://schemas.microsoft.com/office/powerpoint/2010/main" val="1816060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2133" y="0"/>
            <a:ext cx="8161867" cy="764704"/>
          </a:xfrm>
        </p:spPr>
        <p:txBody>
          <a:bodyPr>
            <a:noAutofit/>
          </a:bodyPr>
          <a:lstStyle/>
          <a:p>
            <a:r>
              <a:rPr lang="ru-RU" sz="2400" b="1" dirty="0">
                <a:solidFill>
                  <a:schemeClr val="accent1">
                    <a:lumMod val="50000"/>
                  </a:schemeClr>
                </a:solidFill>
                <a:latin typeface="Times New Roman" panose="02020603050405020304" pitchFamily="18" charset="0"/>
                <a:cs typeface="Times New Roman" panose="02020603050405020304" pitchFamily="18" charset="0"/>
              </a:rPr>
              <a:t>18. </a:t>
            </a:r>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Реализуемые инвестиционные проекты</a:t>
            </a:r>
            <a:endParaRPr lang="ru-RU"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6B54CF04-829E-4533-9E22-1DEDBBC55A26}" type="slidenum">
              <a:rPr lang="ru-RU" sz="1200" smtClean="0">
                <a:latin typeface="Times New Roman" panose="02020603050405020304" pitchFamily="18" charset="0"/>
                <a:cs typeface="Times New Roman" panose="02020603050405020304" pitchFamily="18" charset="0"/>
              </a:rPr>
              <a:pPr/>
              <a:t>52</a:t>
            </a:fld>
            <a:endParaRPr lang="ru-RU" sz="1200" dirty="0">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1078269" y="908720"/>
            <a:ext cx="7675313" cy="2304256"/>
          </a:xfrm>
          <a:prstGeom prst="round2Diag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smtClean="0">
                <a:solidFill>
                  <a:schemeClr val="bg1"/>
                </a:solidFill>
                <a:latin typeface="Times New Roman" panose="02020603050405020304" pitchFamily="18" charset="0"/>
                <a:cs typeface="Times New Roman" panose="02020603050405020304" pitchFamily="18" charset="0"/>
              </a:rPr>
              <a:t>Наименование проекта: «Вовлечение </a:t>
            </a:r>
            <a:r>
              <a:rPr lang="ru-RU" b="1" dirty="0">
                <a:solidFill>
                  <a:schemeClr val="bg1"/>
                </a:solidFill>
                <a:latin typeface="Times New Roman" panose="02020603050405020304" pitchFamily="18" charset="0"/>
                <a:cs typeface="Times New Roman" panose="02020603050405020304" pitchFamily="18" charset="0"/>
              </a:rPr>
              <a:t>в отработку Южного блока </a:t>
            </a:r>
            <a:r>
              <a:rPr lang="ru-RU" b="1" dirty="0" err="1" smtClean="0">
                <a:solidFill>
                  <a:schemeClr val="bg1"/>
                </a:solidFill>
                <a:latin typeface="Times New Roman" panose="02020603050405020304" pitchFamily="18" charset="0"/>
                <a:cs typeface="Times New Roman" panose="02020603050405020304" pitchFamily="18" charset="0"/>
              </a:rPr>
              <a:t>Мугунского</a:t>
            </a:r>
            <a:r>
              <a:rPr lang="ru-RU" b="1" dirty="0" smtClean="0">
                <a:solidFill>
                  <a:schemeClr val="bg1"/>
                </a:solidFill>
                <a:latin typeface="Times New Roman" panose="02020603050405020304" pitchFamily="18" charset="0"/>
                <a:cs typeface="Times New Roman" panose="02020603050405020304" pitchFamily="18" charset="0"/>
              </a:rPr>
              <a:t> </a:t>
            </a:r>
            <a:r>
              <a:rPr lang="ru-RU" b="1" dirty="0">
                <a:solidFill>
                  <a:schemeClr val="bg1"/>
                </a:solidFill>
                <a:latin typeface="Times New Roman" panose="02020603050405020304" pitchFamily="18" charset="0"/>
                <a:cs typeface="Times New Roman" panose="02020603050405020304" pitchFamily="18" charset="0"/>
              </a:rPr>
              <a:t>буроугольного </a:t>
            </a:r>
            <a:r>
              <a:rPr lang="ru-RU" b="1" dirty="0" smtClean="0">
                <a:solidFill>
                  <a:schemeClr val="bg1"/>
                </a:solidFill>
                <a:latin typeface="Times New Roman" panose="02020603050405020304" pitchFamily="18" charset="0"/>
                <a:cs typeface="Times New Roman" panose="02020603050405020304" pitchFamily="18" charset="0"/>
              </a:rPr>
              <a:t>месторождения»</a:t>
            </a:r>
          </a:p>
          <a:p>
            <a:r>
              <a:rPr lang="ru-RU" b="1" dirty="0" smtClean="0">
                <a:solidFill>
                  <a:schemeClr val="bg1"/>
                </a:solidFill>
                <a:latin typeface="Times New Roman" panose="02020603050405020304" pitchFamily="18" charset="0"/>
                <a:cs typeface="Times New Roman" panose="02020603050405020304" pitchFamily="18" charset="0"/>
              </a:rPr>
              <a:t>Инициатор проекта: Филиал </a:t>
            </a:r>
            <a:r>
              <a:rPr lang="ru-RU" b="1" dirty="0">
                <a:solidFill>
                  <a:schemeClr val="bg1"/>
                </a:solidFill>
                <a:latin typeface="Times New Roman" panose="02020603050405020304" pitchFamily="18" charset="0"/>
                <a:cs typeface="Times New Roman" panose="02020603050405020304" pitchFamily="18" charset="0"/>
              </a:rPr>
              <a:t>«Разрез «</a:t>
            </a:r>
            <a:r>
              <a:rPr lang="ru-RU" b="1" dirty="0" err="1">
                <a:solidFill>
                  <a:schemeClr val="bg1"/>
                </a:solidFill>
                <a:latin typeface="Times New Roman" panose="02020603050405020304" pitchFamily="18" charset="0"/>
                <a:cs typeface="Times New Roman" panose="02020603050405020304" pitchFamily="18" charset="0"/>
              </a:rPr>
              <a:t>Тулунуголь</a:t>
            </a:r>
            <a:r>
              <a:rPr lang="ru-RU" b="1" dirty="0">
                <a:solidFill>
                  <a:schemeClr val="bg1"/>
                </a:solidFill>
                <a:latin typeface="Times New Roman" panose="02020603050405020304" pitchFamily="18" charset="0"/>
                <a:cs typeface="Times New Roman" panose="02020603050405020304" pitchFamily="18" charset="0"/>
              </a:rPr>
              <a:t>» ООО «Компания </a:t>
            </a:r>
            <a:r>
              <a:rPr lang="ru-RU" b="1" dirty="0" err="1">
                <a:solidFill>
                  <a:schemeClr val="bg1"/>
                </a:solidFill>
                <a:latin typeface="Times New Roman" panose="02020603050405020304" pitchFamily="18" charset="0"/>
                <a:cs typeface="Times New Roman" panose="02020603050405020304" pitchFamily="18" charset="0"/>
              </a:rPr>
              <a:t>Востсибуголь</a:t>
            </a:r>
            <a:r>
              <a:rPr lang="ru-RU" b="1" dirty="0">
                <a:solidFill>
                  <a:schemeClr val="bg1"/>
                </a:solidFill>
                <a:latin typeface="Times New Roman" panose="02020603050405020304" pitchFamily="18" charset="0"/>
                <a:cs typeface="Times New Roman" panose="02020603050405020304" pitchFamily="18" charset="0"/>
              </a:rPr>
              <a:t>».</a:t>
            </a:r>
          </a:p>
          <a:p>
            <a:r>
              <a:rPr lang="ru-RU" b="1" dirty="0" smtClean="0">
                <a:solidFill>
                  <a:schemeClr val="bg1"/>
                </a:solidFill>
                <a:latin typeface="Times New Roman" panose="02020603050405020304" pitchFamily="18" charset="0"/>
                <a:cs typeface="Times New Roman" panose="02020603050405020304" pitchFamily="18" charset="0"/>
              </a:rPr>
              <a:t>Срок </a:t>
            </a:r>
            <a:r>
              <a:rPr lang="ru-RU" b="1" dirty="0">
                <a:solidFill>
                  <a:schemeClr val="bg1"/>
                </a:solidFill>
                <a:latin typeface="Times New Roman" panose="02020603050405020304" pitchFamily="18" charset="0"/>
                <a:cs typeface="Times New Roman" panose="02020603050405020304" pitchFamily="18" charset="0"/>
              </a:rPr>
              <a:t>реализации проекта: </a:t>
            </a:r>
            <a:r>
              <a:rPr lang="ru-RU" b="1" dirty="0" smtClean="0">
                <a:solidFill>
                  <a:schemeClr val="bg1"/>
                </a:solidFill>
                <a:latin typeface="Times New Roman" panose="02020603050405020304" pitchFamily="18" charset="0"/>
                <a:cs typeface="Times New Roman" panose="02020603050405020304" pitchFamily="18" charset="0"/>
              </a:rPr>
              <a:t>2019 – 2023 гг.</a:t>
            </a:r>
          </a:p>
          <a:p>
            <a:r>
              <a:rPr lang="ru-RU" b="1" dirty="0" smtClean="0">
                <a:solidFill>
                  <a:schemeClr val="bg1"/>
                </a:solidFill>
                <a:latin typeface="Times New Roman" panose="02020603050405020304" pitchFamily="18" charset="0"/>
                <a:cs typeface="Times New Roman" panose="02020603050405020304" pitchFamily="18" charset="0"/>
              </a:rPr>
              <a:t>Стоимость проекта - 2103,3 </a:t>
            </a:r>
            <a:r>
              <a:rPr lang="ru-RU" b="1" dirty="0">
                <a:solidFill>
                  <a:schemeClr val="bg1"/>
                </a:solidFill>
                <a:latin typeface="Times New Roman" panose="02020603050405020304" pitchFamily="18" charset="0"/>
                <a:cs typeface="Times New Roman" panose="02020603050405020304" pitchFamily="18" charset="0"/>
              </a:rPr>
              <a:t>млн. руб</a:t>
            </a:r>
            <a:r>
              <a:rPr lang="ru-RU" b="1" dirty="0" smtClean="0">
                <a:solidFill>
                  <a:schemeClr val="bg1"/>
                </a:solidFill>
                <a:latin typeface="Times New Roman" panose="02020603050405020304" pitchFamily="18" charset="0"/>
                <a:cs typeface="Times New Roman" panose="02020603050405020304" pitchFamily="18" charset="0"/>
              </a:rPr>
              <a:t>. (собственные средства предприятия)</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9955" y="3501008"/>
            <a:ext cx="4031940" cy="2687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50896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0"/>
            <a:ext cx="8100392" cy="692697"/>
          </a:xfrm>
        </p:spPr>
        <p:txBody>
          <a:bodyPr>
            <a:normAutofit/>
          </a:bodyPr>
          <a:lstStyle/>
          <a:p>
            <a:r>
              <a:rPr lang="ru-RU" sz="2400" b="1" dirty="0">
                <a:solidFill>
                  <a:schemeClr val="accent1">
                    <a:lumMod val="50000"/>
                  </a:schemeClr>
                </a:solidFill>
                <a:latin typeface="Times New Roman" panose="02020603050405020304" pitchFamily="18" charset="0"/>
                <a:cs typeface="Times New Roman" panose="02020603050405020304" pitchFamily="18" charset="0"/>
              </a:rPr>
              <a:t>19. Развитие транспортной инфраструктуры</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53</a:t>
            </a:fld>
            <a:endParaRPr lang="ru-RU" sz="1200" dirty="0">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1043608" y="692697"/>
            <a:ext cx="7848872" cy="2592287"/>
          </a:xfrm>
          <a:prstGeom prst="roundRect">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latin typeface="Times New Roman" panose="02020603050405020304" pitchFamily="18" charset="0"/>
                <a:cs typeface="Times New Roman" panose="02020603050405020304" pitchFamily="18" charset="0"/>
              </a:rPr>
              <a:t>В 2022 году был выполнен ремонт автомобильных дорог </a:t>
            </a:r>
            <a:r>
              <a:rPr lang="ru-RU" b="1" u="sng" dirty="0">
                <a:latin typeface="Times New Roman" panose="02020603050405020304" pitchFamily="18" charset="0"/>
                <a:cs typeface="Times New Roman" panose="02020603050405020304" pitchFamily="18" charset="0"/>
              </a:rPr>
              <a:t>регионального</a:t>
            </a:r>
            <a:r>
              <a:rPr lang="ru-RU" b="1" dirty="0">
                <a:latin typeface="Times New Roman" panose="02020603050405020304" pitchFamily="18" charset="0"/>
                <a:cs typeface="Times New Roman" panose="02020603050405020304" pitchFamily="18" charset="0"/>
              </a:rPr>
              <a:t> значения:</a:t>
            </a:r>
          </a:p>
          <a:p>
            <a:r>
              <a:rPr lang="ru-RU" b="1" dirty="0">
                <a:latin typeface="Times New Roman" panose="02020603050405020304" pitchFamily="18" charset="0"/>
                <a:cs typeface="Times New Roman" panose="02020603050405020304" pitchFamily="18" charset="0"/>
              </a:rPr>
              <a:t>- подъезд к д. Новая деревня (восстановление асфальтобетонного покрытия) – 3,28 км;</a:t>
            </a:r>
          </a:p>
          <a:p>
            <a:r>
              <a:rPr lang="ru-RU" b="1" dirty="0">
                <a:latin typeface="Times New Roman" panose="02020603050405020304" pitchFamily="18" charset="0"/>
                <a:cs typeface="Times New Roman" panose="02020603050405020304" pitchFamily="18" charset="0"/>
              </a:rPr>
              <a:t>- подъезд к д. Котик – 1,8 км;</a:t>
            </a:r>
          </a:p>
          <a:p>
            <a:r>
              <a:rPr lang="ru-RU" b="1" dirty="0">
                <a:latin typeface="Times New Roman" panose="02020603050405020304" pitchFamily="18" charset="0"/>
                <a:cs typeface="Times New Roman" panose="02020603050405020304" pitchFamily="18" charset="0"/>
              </a:rPr>
              <a:t>- ямочный ремонт участка автомобильной дороги «</a:t>
            </a:r>
            <a:r>
              <a:rPr lang="ru-RU" b="1" dirty="0" err="1">
                <a:latin typeface="Times New Roman" panose="02020603050405020304" pitchFamily="18" charset="0"/>
                <a:cs typeface="Times New Roman" panose="02020603050405020304" pitchFamily="18" charset="0"/>
              </a:rPr>
              <a:t>Икейский</a:t>
            </a:r>
            <a:r>
              <a:rPr lang="ru-RU" b="1" dirty="0">
                <a:latin typeface="Times New Roman" panose="02020603050405020304" pitchFamily="18" charset="0"/>
                <a:cs typeface="Times New Roman" panose="02020603050405020304" pitchFamily="18" charset="0"/>
              </a:rPr>
              <a:t> тракт – </a:t>
            </a:r>
            <a:r>
              <a:rPr lang="ru-RU" b="1" dirty="0" err="1">
                <a:latin typeface="Times New Roman" panose="02020603050405020304" pitchFamily="18" charset="0"/>
                <a:cs typeface="Times New Roman" panose="02020603050405020304" pitchFamily="18" charset="0"/>
              </a:rPr>
              <a:t>Алгатуй</a:t>
            </a:r>
            <a:r>
              <a:rPr lang="ru-RU" b="1" dirty="0">
                <a:latin typeface="Times New Roman" panose="02020603050405020304" pitchFamily="18" charset="0"/>
                <a:cs typeface="Times New Roman" panose="02020603050405020304" pitchFamily="18" charset="0"/>
              </a:rPr>
              <a:t>»; </a:t>
            </a:r>
          </a:p>
          <a:p>
            <a:r>
              <a:rPr lang="ru-RU" b="1" dirty="0" smtClean="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подготовлена проектная документация на ремонт автодороги </a:t>
            </a:r>
            <a:r>
              <a:rPr lang="ru-RU" b="1" dirty="0" err="1">
                <a:latin typeface="Times New Roman" panose="02020603050405020304" pitchFamily="18" charset="0"/>
                <a:cs typeface="Times New Roman" panose="02020603050405020304" pitchFamily="18" charset="0"/>
              </a:rPr>
              <a:t>Едогон</a:t>
            </a:r>
            <a:r>
              <a:rPr lang="ru-RU" b="1" dirty="0">
                <a:latin typeface="Times New Roman" panose="02020603050405020304" pitchFamily="18" charset="0"/>
                <a:cs typeface="Times New Roman" panose="02020603050405020304" pitchFamily="18" charset="0"/>
              </a:rPr>
              <a:t>-Владимировка-Одон (ремонт будет выполнен в 2023 г).</a:t>
            </a:r>
            <a:endParaRPr lang="ru-RU" b="1" dirty="0">
              <a:effectLst/>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3496614"/>
            <a:ext cx="3528392" cy="2399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3496614"/>
            <a:ext cx="3599892" cy="2399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20363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0"/>
            <a:ext cx="8100392" cy="600727"/>
          </a:xfrm>
        </p:spPr>
        <p:txBody>
          <a:bodyPr>
            <a:normAutofit/>
          </a:bodyPr>
          <a:lstStyle/>
          <a:p>
            <a:r>
              <a:rPr lang="ru-RU" sz="2400" b="1" dirty="0">
                <a:solidFill>
                  <a:schemeClr val="accent1">
                    <a:lumMod val="50000"/>
                  </a:schemeClr>
                </a:solidFill>
                <a:latin typeface="Times New Roman" panose="02020603050405020304" pitchFamily="18" charset="0"/>
                <a:cs typeface="Times New Roman" panose="02020603050405020304" pitchFamily="18" charset="0"/>
              </a:rPr>
              <a:t>20. Меры государственной поддержки</a:t>
            </a: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54</a:t>
            </a:fld>
            <a:endParaRPr lang="ru-RU" sz="1200" dirty="0">
              <a:latin typeface="Times New Roman" panose="02020603050405020304" pitchFamily="18" charset="0"/>
              <a:cs typeface="Times New Roman" panose="02020603050405020304" pitchFamily="18" charset="0"/>
            </a:endParaRPr>
          </a:p>
        </p:txBody>
      </p:sp>
      <p:pic>
        <p:nvPicPr>
          <p:cNvPr id="9" name="Picture 2" descr="https://openclipart.org/image/2400px/svg_to_png/192580/Jigsaw-Puzz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2668926" y="1628800"/>
            <a:ext cx="4608407" cy="3600400"/>
          </a:xfrm>
          <a:prstGeom prst="rect">
            <a:avLst/>
          </a:prstGeom>
          <a:noFill/>
          <a:extLst>
            <a:ext uri="{909E8E84-426E-40DD-AFC4-6F175D3DCCD1}">
              <a14:hiddenFill xmlns:a14="http://schemas.microsoft.com/office/drawing/2010/main">
                <a:solidFill>
                  <a:srgbClr val="FFFFFF"/>
                </a:solidFill>
              </a14:hiddenFill>
            </a:ext>
          </a:extLst>
        </p:spPr>
      </p:pic>
      <p:sp>
        <p:nvSpPr>
          <p:cNvPr id="10" name="Объект 2"/>
          <p:cNvSpPr txBox="1">
            <a:spLocks/>
          </p:cNvSpPr>
          <p:nvPr/>
        </p:nvSpPr>
        <p:spPr>
          <a:xfrm>
            <a:off x="827584" y="692328"/>
            <a:ext cx="2304257" cy="280868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spcBef>
                <a:spcPts val="0"/>
              </a:spcBef>
              <a:buFont typeface="Wingdings 3" charset="2"/>
              <a:buNone/>
            </a:pPr>
            <a:r>
              <a:rPr lang="ru-RU" sz="1400" dirty="0">
                <a:latin typeface="Times New Roman" panose="02020603050405020304" pitchFamily="18" charset="0"/>
                <a:cs typeface="Times New Roman" panose="02020603050405020304" pitchFamily="18" charset="0"/>
              </a:rPr>
              <a:t>Предоставление государственных гарантий Иркутской области</a:t>
            </a:r>
            <a:r>
              <a:rPr lang="en-US" sz="1400" dirty="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 субсидий на возмещение затрат на уплату процентов по кредитам, лизинговым договорам и субсидий при реализации проектов в сфере промышленности, строительства, сельского хозяйства, транспорта и ЖКХ за счет средств областного бюджета.</a:t>
            </a:r>
          </a:p>
        </p:txBody>
      </p:sp>
      <p:sp>
        <p:nvSpPr>
          <p:cNvPr id="11" name="Объект 2"/>
          <p:cNvSpPr txBox="1">
            <a:spLocks/>
          </p:cNvSpPr>
          <p:nvPr/>
        </p:nvSpPr>
        <p:spPr>
          <a:xfrm>
            <a:off x="539552" y="3717032"/>
            <a:ext cx="2592289" cy="20162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spcBef>
                <a:spcPts val="0"/>
              </a:spcBef>
              <a:buFont typeface="Wingdings 3" charset="2"/>
              <a:buNone/>
            </a:pPr>
            <a:r>
              <a:rPr lang="ru-RU" sz="1400" dirty="0">
                <a:latin typeface="Times New Roman" panose="02020603050405020304" pitchFamily="18" charset="0"/>
                <a:cs typeface="Times New Roman" panose="02020603050405020304" pitchFamily="18" charset="0"/>
              </a:rPr>
              <a:t>Предоставление имущества (земельных участков), находящихся в государственной собственности для субъектов предпринимательства.</a:t>
            </a:r>
          </a:p>
          <a:p>
            <a:pPr marL="0" indent="0">
              <a:spcBef>
                <a:spcPts val="0"/>
              </a:spcBef>
              <a:buFont typeface="Wingdings 3" charset="2"/>
              <a:buNone/>
            </a:pPr>
            <a:r>
              <a:rPr lang="ru-RU" sz="1400" dirty="0">
                <a:latin typeface="Times New Roman" panose="02020603050405020304" pitchFamily="18" charset="0"/>
                <a:cs typeface="Times New Roman" panose="02020603050405020304" pitchFamily="18" charset="0"/>
              </a:rPr>
              <a:t>Аналогичная мера предусмотрена на уровне </a:t>
            </a:r>
            <a:r>
              <a:rPr lang="ru-RU" sz="1400" dirty="0" smtClean="0">
                <a:latin typeface="Times New Roman" panose="02020603050405020304" pitchFamily="18" charset="0"/>
                <a:cs typeface="Times New Roman" panose="02020603050405020304" pitchFamily="18" charset="0"/>
              </a:rPr>
              <a:t>муниципального образования.</a:t>
            </a:r>
            <a:endParaRPr lang="ru-RU" sz="1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831426" y="2240868"/>
            <a:ext cx="936104" cy="584775"/>
          </a:xfrm>
          <a:prstGeom prst="rect">
            <a:avLst/>
          </a:prstGeom>
          <a:noFill/>
        </p:spPr>
        <p:txBody>
          <a:bodyPr wrap="square" rtlCol="0">
            <a:spAutoFit/>
          </a:bodyPr>
          <a:lstStyle/>
          <a:p>
            <a:pPr algn="ctr"/>
            <a:r>
              <a:rPr lang="ru-RU" sz="1600" b="1" dirty="0" err="1">
                <a:solidFill>
                  <a:schemeClr val="bg1"/>
                </a:solidFill>
                <a:latin typeface="Times New Roman" panose="02020603050405020304" pitchFamily="18" charset="0"/>
                <a:cs typeface="Times New Roman" panose="02020603050405020304" pitchFamily="18" charset="0"/>
              </a:rPr>
              <a:t>Финан-совая</a:t>
            </a:r>
            <a:endParaRPr lang="ru-RU" sz="1600" b="1" dirty="0">
              <a:solidFill>
                <a:schemeClr val="bg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522275" y="2267091"/>
            <a:ext cx="1080120" cy="584775"/>
          </a:xfrm>
          <a:prstGeom prst="rect">
            <a:avLst/>
          </a:prstGeom>
          <a:noFill/>
        </p:spPr>
        <p:txBody>
          <a:bodyPr wrap="square" rtlCol="0">
            <a:spAutoFit/>
          </a:bodyPr>
          <a:lstStyle/>
          <a:p>
            <a:pPr algn="ctr"/>
            <a:r>
              <a:rPr lang="ru-RU" sz="1600" b="1" dirty="0" err="1">
                <a:solidFill>
                  <a:schemeClr val="bg1"/>
                </a:solidFill>
                <a:latin typeface="Times New Roman" panose="02020603050405020304" pitchFamily="18" charset="0"/>
                <a:cs typeface="Times New Roman" panose="02020603050405020304" pitchFamily="18" charset="0"/>
              </a:rPr>
              <a:t>Информа-ционная</a:t>
            </a:r>
            <a:endParaRPr lang="ru-RU" sz="1600"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3312091" y="3912364"/>
            <a:ext cx="1224136" cy="584775"/>
          </a:xfrm>
          <a:prstGeom prst="rect">
            <a:avLst/>
          </a:prstGeom>
          <a:noFill/>
        </p:spPr>
        <p:txBody>
          <a:bodyPr wrap="square" rtlCol="0">
            <a:spAutoFit/>
          </a:bodyPr>
          <a:lstStyle/>
          <a:p>
            <a:pPr algn="ctr"/>
            <a:r>
              <a:rPr lang="ru-RU" sz="1600" b="1" dirty="0" err="1">
                <a:solidFill>
                  <a:schemeClr val="bg1"/>
                </a:solidFill>
                <a:latin typeface="Times New Roman" panose="02020603050405020304" pitchFamily="18" charset="0"/>
                <a:cs typeface="Times New Roman" panose="02020603050405020304" pitchFamily="18" charset="0"/>
              </a:rPr>
              <a:t>Имущест</a:t>
            </a:r>
            <a:r>
              <a:rPr lang="ru-RU" sz="1600" b="1" dirty="0">
                <a:solidFill>
                  <a:schemeClr val="bg1"/>
                </a:solidFill>
                <a:latin typeface="Times New Roman" panose="02020603050405020304" pitchFamily="18" charset="0"/>
                <a:cs typeface="Times New Roman" panose="02020603050405020304" pitchFamily="18" charset="0"/>
              </a:rPr>
              <a:t>-венная</a:t>
            </a:r>
          </a:p>
        </p:txBody>
      </p:sp>
      <p:sp>
        <p:nvSpPr>
          <p:cNvPr id="16" name="TextBox 15"/>
          <p:cNvSpPr txBox="1"/>
          <p:nvPr/>
        </p:nvSpPr>
        <p:spPr>
          <a:xfrm>
            <a:off x="4988845" y="3912364"/>
            <a:ext cx="1450331" cy="830997"/>
          </a:xfrm>
          <a:prstGeom prst="rect">
            <a:avLst/>
          </a:prstGeom>
          <a:noFill/>
        </p:spPr>
        <p:txBody>
          <a:bodyPr wrap="square" rtlCol="0">
            <a:spAutoFit/>
          </a:bodyPr>
          <a:lstStyle/>
          <a:p>
            <a:pPr algn="ctr"/>
            <a:r>
              <a:rPr lang="ru-RU" sz="1600" b="1" dirty="0">
                <a:solidFill>
                  <a:schemeClr val="bg1"/>
                </a:solidFill>
                <a:latin typeface="Times New Roman" panose="02020603050405020304" pitchFamily="18" charset="0"/>
                <a:cs typeface="Times New Roman" panose="02020603050405020304" pitchFamily="18" charset="0"/>
              </a:rPr>
              <a:t>Налоговое </a:t>
            </a:r>
            <a:r>
              <a:rPr lang="ru-RU" sz="1600" b="1" dirty="0" err="1">
                <a:solidFill>
                  <a:schemeClr val="bg1"/>
                </a:solidFill>
                <a:latin typeface="Times New Roman" panose="02020603050405020304" pitchFamily="18" charset="0"/>
                <a:cs typeface="Times New Roman" panose="02020603050405020304" pitchFamily="18" charset="0"/>
              </a:rPr>
              <a:t>стимули-рование</a:t>
            </a:r>
            <a:endParaRPr lang="ru-RU" sz="1600" b="1" dirty="0">
              <a:solidFill>
                <a:schemeClr val="bg1"/>
              </a:solidFill>
              <a:latin typeface="Times New Roman" panose="02020603050405020304" pitchFamily="18" charset="0"/>
              <a:cs typeface="Times New Roman" panose="02020603050405020304" pitchFamily="18" charset="0"/>
            </a:endParaRPr>
          </a:p>
        </p:txBody>
      </p:sp>
      <p:sp>
        <p:nvSpPr>
          <p:cNvPr id="17" name="Объект 2"/>
          <p:cNvSpPr txBox="1">
            <a:spLocks/>
          </p:cNvSpPr>
          <p:nvPr/>
        </p:nvSpPr>
        <p:spPr>
          <a:xfrm>
            <a:off x="6765613" y="764705"/>
            <a:ext cx="2378387" cy="15841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spcBef>
                <a:spcPts val="0"/>
              </a:spcBef>
              <a:buFont typeface="Wingdings 3" charset="2"/>
              <a:buNone/>
            </a:pPr>
            <a:r>
              <a:rPr lang="ru-RU" sz="1400" dirty="0">
                <a:latin typeface="Times New Roman" panose="02020603050405020304" pitchFamily="18" charset="0"/>
                <a:cs typeface="Times New Roman" panose="02020603050405020304" pitchFamily="18" charset="0"/>
              </a:rPr>
              <a:t>Предоставление консультаций на всех уровнях власти.</a:t>
            </a:r>
          </a:p>
          <a:p>
            <a:pPr marL="0" indent="0">
              <a:spcBef>
                <a:spcPts val="0"/>
              </a:spcBef>
              <a:buFont typeface="Wingdings 3" charset="2"/>
              <a:buNone/>
            </a:pPr>
            <a:r>
              <a:rPr lang="ru-RU" sz="1400" dirty="0">
                <a:latin typeface="Times New Roman" panose="02020603050405020304" pitchFamily="18" charset="0"/>
                <a:cs typeface="Times New Roman" panose="02020603050405020304" pitchFamily="18" charset="0"/>
              </a:rPr>
              <a:t>Проведение конференций, круглых столов, обучающих семинаров.</a:t>
            </a:r>
          </a:p>
        </p:txBody>
      </p:sp>
      <p:sp>
        <p:nvSpPr>
          <p:cNvPr id="18" name="Объект 2"/>
          <p:cNvSpPr txBox="1">
            <a:spLocks/>
          </p:cNvSpPr>
          <p:nvPr/>
        </p:nvSpPr>
        <p:spPr>
          <a:xfrm>
            <a:off x="6765613" y="3717032"/>
            <a:ext cx="2378388" cy="223224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spcBef>
                <a:spcPts val="0"/>
              </a:spcBef>
              <a:buFont typeface="Wingdings 3" charset="2"/>
              <a:buNone/>
            </a:pPr>
            <a:r>
              <a:rPr lang="ru-RU" sz="1400" dirty="0">
                <a:latin typeface="Times New Roman" panose="02020603050405020304" pitchFamily="18" charset="0"/>
                <a:cs typeface="Times New Roman" panose="02020603050405020304" pitchFamily="18" charset="0"/>
              </a:rPr>
              <a:t>Установление в области дифференцированных налоговых ставок по налогу на имущество, налогу на прибыль организаций, при применении упрощенной системы налогообложения. Предоставление инвестиционного налогового кредита.</a:t>
            </a:r>
          </a:p>
        </p:txBody>
      </p:sp>
    </p:spTree>
    <p:extLst>
      <p:ext uri="{BB962C8B-B14F-4D97-AF65-F5344CB8AC3E}">
        <p14:creationId xmlns:p14="http://schemas.microsoft.com/office/powerpoint/2010/main" val="3200209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55</a:t>
            </a:fld>
            <a:endParaRPr lang="ru-RU" sz="1200" dirty="0">
              <a:latin typeface="Times New Roman" panose="02020603050405020304" pitchFamily="18" charset="0"/>
              <a:cs typeface="Times New Roman" panose="02020603050405020304" pitchFamily="18" charset="0"/>
            </a:endParaRPr>
          </a:p>
        </p:txBody>
      </p:sp>
      <p:pic>
        <p:nvPicPr>
          <p:cNvPr id="21" name="Picture 8" descr="http://irkobl.ru/sites/society/gosuslugi/MFC/company_blo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4365104"/>
            <a:ext cx="2282604" cy="1440160"/>
          </a:xfrm>
          <a:prstGeom prst="roundRect">
            <a:avLst>
              <a:gd name="adj" fmla="val 4167"/>
            </a:avLst>
          </a:prstGeom>
          <a:solidFill>
            <a:srgbClr val="FFFFFF"/>
          </a:solidFill>
          <a:ln w="63500" cap="sq">
            <a:solidFill>
              <a:schemeClr val="accent6">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2" name="Объект 2"/>
          <p:cNvSpPr txBox="1">
            <a:spLocks/>
          </p:cNvSpPr>
          <p:nvPr/>
        </p:nvSpPr>
        <p:spPr>
          <a:xfrm>
            <a:off x="971600" y="944724"/>
            <a:ext cx="7848872" cy="30603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u="sng" dirty="0">
                <a:solidFill>
                  <a:schemeClr val="accent1">
                    <a:lumMod val="50000"/>
                  </a:schemeClr>
                </a:solidFill>
                <a:latin typeface="Times New Roman" panose="02020603050405020304" pitchFamily="18" charset="0"/>
                <a:cs typeface="Times New Roman" panose="02020603050405020304" pitchFamily="18" charset="0"/>
              </a:rPr>
              <a:t>ГАУ «Иркутский областной многофункциональный центр предоставления государственных и муниципальных услуг» </a:t>
            </a:r>
          </a:p>
          <a:p>
            <a:pPr marL="0" indent="0" algn="ctr">
              <a:lnSpc>
                <a:spcPct val="100000"/>
              </a:lnSpc>
              <a:spcBef>
                <a:spcPts val="0"/>
              </a:spcBef>
              <a:buFont typeface="Arial" panose="020B0604020202020204" pitchFamily="34" charset="0"/>
              <a:buNone/>
            </a:pPr>
            <a:endParaRPr lang="ru-RU" sz="1600" b="1" u="sng" dirty="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600" dirty="0">
                <a:latin typeface="Times New Roman" panose="02020603050405020304" pitchFamily="18" charset="0"/>
                <a:cs typeface="Times New Roman" panose="02020603050405020304" pitchFamily="18" charset="0"/>
              </a:rPr>
              <a:t>Предоставляет более 220 услуг федерального, регионального и муниципального уровней для юридических лиц и индивидуальных предпринимателей,  а также лиц, желающих заняться бизнесом по принципу «одного окна». </a:t>
            </a:r>
          </a:p>
          <a:p>
            <a:pPr marL="0" indent="450000">
              <a:lnSpc>
                <a:spcPct val="100000"/>
              </a:lnSpc>
              <a:spcBef>
                <a:spcPts val="0"/>
              </a:spcBef>
              <a:buNone/>
            </a:pPr>
            <a:endParaRPr lang="ru-RU" sz="16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Почтовый адрес: </a:t>
            </a:r>
            <a:r>
              <a:rPr lang="ru-RU" sz="1600" dirty="0">
                <a:latin typeface="Times New Roman" panose="02020603050405020304" pitchFamily="18" charset="0"/>
                <a:cs typeface="Times New Roman" panose="02020603050405020304" pitchFamily="18" charset="0"/>
              </a:rPr>
              <a:t>664056, г. Иркутск, ул. Мухиной, </a:t>
            </a:r>
            <a:r>
              <a:rPr lang="ru-RU" sz="1600" dirty="0" smtClean="0">
                <a:latin typeface="Times New Roman" panose="02020603050405020304" pitchFamily="18" charset="0"/>
                <a:cs typeface="Times New Roman" panose="02020603050405020304" pitchFamily="18" charset="0"/>
              </a:rPr>
              <a:t>2А</a:t>
            </a:r>
          </a:p>
          <a:p>
            <a:pPr marL="0" indent="450000">
              <a:lnSpc>
                <a:spcPct val="100000"/>
              </a:lnSpc>
              <a:spcBef>
                <a:spcPts val="0"/>
              </a:spcBef>
              <a:buNone/>
            </a:pPr>
            <a:r>
              <a:rPr lang="ru-RU" sz="1600" dirty="0" err="1" smtClean="0">
                <a:latin typeface="Times New Roman" panose="02020603050405020304" pitchFamily="18" charset="0"/>
                <a:cs typeface="Times New Roman" panose="02020603050405020304" pitchFamily="18" charset="0"/>
              </a:rPr>
              <a:t>Аадрес</a:t>
            </a:r>
            <a:r>
              <a:rPr lang="ru-RU" sz="1600" dirty="0" smtClean="0">
                <a:latin typeface="Times New Roman" panose="02020603050405020304" pitchFamily="18" charset="0"/>
                <a:cs typeface="Times New Roman" panose="02020603050405020304" pitchFamily="18" charset="0"/>
              </a:rPr>
              <a:t> местонахождения: </a:t>
            </a:r>
            <a:r>
              <a:rPr lang="ru-RU" sz="1600" dirty="0">
                <a:latin typeface="Times New Roman" panose="02020603050405020304" pitchFamily="18" charset="0"/>
                <a:cs typeface="Times New Roman" panose="02020603050405020304" pitchFamily="18" charset="0"/>
              </a:rPr>
              <a:t>г. Иркутск, ул. Пискунова, </a:t>
            </a:r>
            <a:r>
              <a:rPr lang="ru-RU" sz="1600" dirty="0" smtClean="0">
                <a:latin typeface="Times New Roman" panose="02020603050405020304" pitchFamily="18" charset="0"/>
                <a:cs typeface="Times New Roman" panose="02020603050405020304" pitchFamily="18" charset="0"/>
              </a:rPr>
              <a:t>160</a:t>
            </a: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Тел.: 8 (3952) 260-988 </a:t>
            </a:r>
          </a:p>
          <a:p>
            <a:pPr marL="0" indent="450000">
              <a:lnSpc>
                <a:spcPct val="100000"/>
              </a:lnSpc>
              <a:spcBef>
                <a:spcPts val="0"/>
              </a:spcBef>
              <a:buNone/>
            </a:pPr>
            <a:r>
              <a:rPr lang="en-US" sz="1600" dirty="0" smtClean="0">
                <a:latin typeface="Times New Roman" panose="02020603050405020304" pitchFamily="18" charset="0"/>
                <a:cs typeface="Times New Roman" panose="02020603050405020304" pitchFamily="18" charset="0"/>
              </a:rPr>
              <a:t>e-mail</a:t>
            </a:r>
            <a:r>
              <a:rPr lang="ru-RU"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info@mfc38.ru</a:t>
            </a:r>
            <a:endParaRPr lang="ru-RU" sz="16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Сайт</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http</a:t>
            </a:r>
            <a:r>
              <a:rPr lang="en-US" sz="1600" dirty="0" smtClean="0">
                <a:latin typeface="Times New Roman" panose="02020603050405020304" pitchFamily="18" charset="0"/>
                <a:cs typeface="Times New Roman" panose="02020603050405020304" pitchFamily="18" charset="0"/>
              </a:rPr>
              <a:t>://mfc3</a:t>
            </a:r>
            <a:r>
              <a:rPr lang="ru-RU" sz="1600" dirty="0" smtClean="0">
                <a:latin typeface="Times New Roman" panose="02020603050405020304" pitchFamily="18" charset="0"/>
                <a:cs typeface="Times New Roman" panose="02020603050405020304" pitchFamily="18" charset="0"/>
              </a:rPr>
              <a:t>8.</a:t>
            </a:r>
            <a:r>
              <a:rPr lang="en-US" sz="1600" dirty="0" err="1" smtClean="0">
                <a:latin typeface="Times New Roman" panose="02020603050405020304" pitchFamily="18" charset="0"/>
                <a:cs typeface="Times New Roman" panose="02020603050405020304" pitchFamily="18" charset="0"/>
              </a:rPr>
              <a:t>ru</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
        <p:nvSpPr>
          <p:cNvPr id="12" name="Заголовок 1"/>
          <p:cNvSpPr>
            <a:spLocks noGrp="1"/>
          </p:cNvSpPr>
          <p:nvPr>
            <p:ph type="title"/>
          </p:nvPr>
        </p:nvSpPr>
        <p:spPr>
          <a:xfrm>
            <a:off x="1043608" y="1"/>
            <a:ext cx="8100392" cy="620688"/>
          </a:xfrm>
        </p:spPr>
        <p:txBody>
          <a:bodyPr>
            <a:normAutofit/>
          </a:bodyPr>
          <a:lstStyle/>
          <a:p>
            <a:r>
              <a:rPr lang="ru-RU" sz="2400" b="1" dirty="0" smtClean="0">
                <a:solidFill>
                  <a:schemeClr val="accent1">
                    <a:lumMod val="50000"/>
                  </a:schemeClr>
                </a:solidFill>
                <a:latin typeface="Times New Roman" panose="02020603050405020304" pitchFamily="18" charset="0"/>
                <a:cs typeface="Times New Roman" panose="02020603050405020304" pitchFamily="18" charset="0"/>
              </a:rPr>
              <a:t>21. </a:t>
            </a:r>
            <a:r>
              <a:rPr lang="ru-RU" sz="2400" b="1" dirty="0">
                <a:solidFill>
                  <a:schemeClr val="accent1">
                    <a:lumMod val="50000"/>
                  </a:schemeClr>
                </a:solidFill>
                <a:latin typeface="Times New Roman" panose="02020603050405020304" pitchFamily="18" charset="0"/>
                <a:cs typeface="Times New Roman" panose="02020603050405020304" pitchFamily="18" charset="0"/>
              </a:rPr>
              <a:t>Инфраструктура поддержки</a:t>
            </a:r>
          </a:p>
        </p:txBody>
      </p:sp>
    </p:spTree>
    <p:extLst>
      <p:ext uri="{BB962C8B-B14F-4D97-AF65-F5344CB8AC3E}">
        <p14:creationId xmlns:p14="http://schemas.microsoft.com/office/powerpoint/2010/main" val="2454275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56</a:t>
            </a:fld>
            <a:endParaRPr lang="ru-RU" sz="1200" dirty="0">
              <a:latin typeface="Times New Roman" panose="02020603050405020304" pitchFamily="18" charset="0"/>
              <a:cs typeface="Times New Roman" panose="02020603050405020304" pitchFamily="18" charset="0"/>
            </a:endParaRPr>
          </a:p>
        </p:txBody>
      </p:sp>
      <p:sp>
        <p:nvSpPr>
          <p:cNvPr id="7" name="Объект 2"/>
          <p:cNvSpPr txBox="1">
            <a:spLocks/>
          </p:cNvSpPr>
          <p:nvPr/>
        </p:nvSpPr>
        <p:spPr>
          <a:xfrm>
            <a:off x="899592" y="160339"/>
            <a:ext cx="8244408" cy="355669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Фонд поддержки и развития предпринимате</a:t>
            </a:r>
            <a:r>
              <a:rPr lang="ru-RU" sz="1600" b="1" u="sng" dirty="0">
                <a:solidFill>
                  <a:schemeClr val="accent1">
                    <a:lumMod val="50000"/>
                  </a:schemeClr>
                </a:solidFill>
                <a:latin typeface="Times New Roman" panose="02020603050405020304" pitchFamily="18" charset="0"/>
                <a:cs typeface="Times New Roman" panose="02020603050405020304" pitchFamily="18" charset="0"/>
              </a:rPr>
              <a:t>л</a:t>
            </a: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ьства Иркутской области</a:t>
            </a:r>
          </a:p>
          <a:p>
            <a:pPr marL="0" indent="0" algn="ctr">
              <a:lnSpc>
                <a:spcPct val="100000"/>
              </a:lnSpc>
              <a:spcBef>
                <a:spcPts val="0"/>
              </a:spcBef>
              <a:buFont typeface="Arial" panose="020B0604020202020204" pitchFamily="34" charset="0"/>
              <a:buNone/>
            </a:pP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Центр «Мой бизнес» </a:t>
            </a:r>
          </a:p>
          <a:p>
            <a:pPr marL="0" indent="0">
              <a:lnSpc>
                <a:spcPct val="100000"/>
              </a:lnSpc>
              <a:spcBef>
                <a:spcPts val="0"/>
              </a:spcBef>
              <a:buFont typeface="Arial" panose="020B0604020202020204" pitchFamily="34" charset="0"/>
              <a:buNone/>
            </a:pPr>
            <a:endParaRPr lang="ru-RU" sz="1600" b="1" u="sng" dirty="0">
              <a:solidFill>
                <a:schemeClr val="accent1">
                  <a:lumMod val="50000"/>
                </a:schemeClr>
              </a:solidFill>
              <a:latin typeface="Times New Roman" panose="02020603050405020304" pitchFamily="18" charset="0"/>
              <a:cs typeface="Times New Roman" panose="02020603050405020304" pitchFamily="18" charset="0"/>
            </a:endParaRPr>
          </a:p>
          <a:p>
            <a:pPr marL="0" indent="450000">
              <a:lnSpc>
                <a:spcPct val="100000"/>
              </a:lnSpc>
              <a:spcBef>
                <a:spcPts val="0"/>
              </a:spcBef>
              <a:buFont typeface="Arial" panose="020B0604020202020204" pitchFamily="34" charset="0"/>
              <a:buNone/>
            </a:pPr>
            <a:r>
              <a:rPr lang="ru-RU" sz="1400" b="1" dirty="0" smtClean="0">
                <a:latin typeface="Times New Roman" panose="02020603050405020304" pitchFamily="18" charset="0"/>
                <a:cs typeface="Times New Roman" panose="02020603050405020304" pitchFamily="18" charset="0"/>
              </a:rPr>
              <a:t>Центр «Мой бизнес» </a:t>
            </a:r>
            <a:r>
              <a:rPr lang="ru-RU" sz="1400" dirty="0" smtClean="0">
                <a:latin typeface="Times New Roman" panose="02020603050405020304" pitchFamily="18" charset="0"/>
                <a:cs typeface="Times New Roman" panose="02020603050405020304" pitchFamily="18" charset="0"/>
              </a:rPr>
              <a:t>– это центр оказания комплекса услуг для предпринимателей и юридических лиц, в котором представители бизнеса могут получить услуги и поддержку по принципу «одного окна».</a:t>
            </a:r>
          </a:p>
          <a:p>
            <a:pPr marL="0" indent="450000">
              <a:lnSpc>
                <a:spcPct val="100000"/>
              </a:lnSpc>
              <a:spcBef>
                <a:spcPts val="0"/>
              </a:spcBef>
              <a:buNone/>
            </a:pPr>
            <a:r>
              <a:rPr lang="ru-RU" sz="1400" b="1" dirty="0" smtClean="0">
                <a:latin typeface="Times New Roman" panose="02020603050405020304" pitchFamily="18" charset="0"/>
                <a:cs typeface="Times New Roman" panose="02020603050405020304" pitchFamily="18" charset="0"/>
              </a:rPr>
              <a:t>Цели и задачи Центра:</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1) поддержка предпринимателей в вопросах организации и развития бизнеса;</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2) поручительство по банковским кредитам при недостаточности залога;</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3) оказание комплекса услуг, сервисов и мер поддержки для успешной реализации коммерческой деятельности; </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4) помощь в составлении бизнес-плана;</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5) финансовая поддержка и </a:t>
            </a:r>
            <a:r>
              <a:rPr lang="ru-RU" sz="1400" dirty="0" err="1" smtClean="0">
                <a:latin typeface="Times New Roman" panose="02020603050405020304" pitchFamily="18" charset="0"/>
                <a:cs typeface="Times New Roman" panose="02020603050405020304" pitchFamily="18" charset="0"/>
              </a:rPr>
              <a:t>микрозаймы</a:t>
            </a:r>
            <a:r>
              <a:rPr lang="ru-RU" sz="1400" dirty="0" smtClean="0">
                <a:latin typeface="Times New Roman" panose="02020603050405020304" pitchFamily="18" charset="0"/>
                <a:cs typeface="Times New Roman" panose="02020603050405020304" pitchFamily="18" charset="0"/>
              </a:rPr>
              <a:t> на льготных условиях;</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6) Бесплатные консультации по всем вопросам ведения бизнеса.</a:t>
            </a:r>
          </a:p>
          <a:p>
            <a:pPr marL="0" indent="450000">
              <a:lnSpc>
                <a:spcPct val="100000"/>
              </a:lnSpc>
              <a:spcBef>
                <a:spcPts val="0"/>
              </a:spcBef>
              <a:buNone/>
            </a:pPr>
            <a:endParaRPr lang="ru-RU" sz="14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Адрес: 664011, г. Иркутск, ул. Рабочая, 2а/4</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Тел.: 8 (3952) 202-102, </a:t>
            </a:r>
            <a:r>
              <a:rPr lang="en-US" sz="1400" dirty="0" smtClean="0">
                <a:latin typeface="Times New Roman" panose="02020603050405020304" pitchFamily="18" charset="0"/>
                <a:cs typeface="Times New Roman" panose="02020603050405020304" pitchFamily="18" charset="0"/>
              </a:rPr>
              <a:t>e-mail: info@mb.ru, </a:t>
            </a:r>
            <a:r>
              <a:rPr lang="ru-RU" sz="1400" dirty="0" smtClean="0">
                <a:latin typeface="Times New Roman" panose="02020603050405020304" pitchFamily="18" charset="0"/>
                <a:cs typeface="Times New Roman" panose="02020603050405020304" pitchFamily="18" charset="0"/>
              </a:rPr>
              <a:t>сайт:</a:t>
            </a:r>
            <a:r>
              <a:rPr lang="en-US" sz="1400" dirty="0" smtClean="0">
                <a:latin typeface="Times New Roman" panose="02020603050405020304" pitchFamily="18" charset="0"/>
                <a:cs typeface="Times New Roman" panose="02020603050405020304" pitchFamily="18" charset="0"/>
              </a:rPr>
              <a:t> https</a:t>
            </a:r>
            <a:r>
              <a:rPr lang="en-US" sz="1400" dirty="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mb38.ru</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4005064"/>
            <a:ext cx="2176857" cy="1368152"/>
          </a:xfrm>
          <a:prstGeom prst="roundRect">
            <a:avLst>
              <a:gd name="adj" fmla="val 4167"/>
            </a:avLst>
          </a:prstGeom>
          <a:solidFill>
            <a:srgbClr val="FFFFFF"/>
          </a:solidFill>
          <a:ln w="63500" cap="sq">
            <a:solidFill>
              <a:schemeClr val="accent6">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4" name="Объект 2"/>
          <p:cNvSpPr txBox="1">
            <a:spLocks/>
          </p:cNvSpPr>
          <p:nvPr/>
        </p:nvSpPr>
        <p:spPr>
          <a:xfrm>
            <a:off x="3275856" y="3501008"/>
            <a:ext cx="5868144" cy="33569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nSpc>
                <a:spcPct val="100000"/>
              </a:lnSpc>
              <a:spcBef>
                <a:spcPts val="0"/>
              </a:spcBef>
              <a:buFont typeface="Arial" panose="020B0604020202020204" pitchFamily="34" charset="0"/>
              <a:buNone/>
            </a:pPr>
            <a:r>
              <a:rPr lang="ru-RU" sz="1400" dirty="0" smtClean="0">
                <a:latin typeface="Times New Roman" panose="02020603050405020304" pitchFamily="18" charset="0"/>
                <a:cs typeface="Times New Roman" panose="02020603050405020304" pitchFamily="18" charset="0"/>
              </a:rPr>
              <a:t>В состав центра входят следующие </a:t>
            </a:r>
            <a:r>
              <a:rPr lang="ru-RU" sz="1400" b="1" dirty="0" smtClean="0">
                <a:latin typeface="Times New Roman" panose="02020603050405020304" pitchFamily="18" charset="0"/>
                <a:cs typeface="Times New Roman" panose="02020603050405020304" pitchFamily="18" charset="0"/>
              </a:rPr>
              <a:t>институты развития</a:t>
            </a:r>
            <a:r>
              <a:rPr lang="ru-RU" sz="1400" dirty="0" smtClean="0">
                <a:latin typeface="Times New Roman" panose="02020603050405020304" pitchFamily="18" charset="0"/>
                <a:cs typeface="Times New Roman" panose="02020603050405020304" pitchFamily="18" charset="0"/>
              </a:rPr>
              <a:t>:</a:t>
            </a:r>
          </a:p>
          <a:p>
            <a:pPr>
              <a:lnSpc>
                <a:spcPct val="100000"/>
              </a:lnSpc>
              <a:spcBef>
                <a:spcPts val="0"/>
              </a:spcBef>
              <a:buFont typeface="Courier New" panose="02070309020205020404" pitchFamily="49" charset="0"/>
              <a:buChar char="o"/>
            </a:pPr>
            <a:r>
              <a:rPr lang="ru-RU" sz="1400" dirty="0" smtClean="0">
                <a:solidFill>
                  <a:schemeClr val="tx2"/>
                </a:solidFill>
                <a:latin typeface="Times New Roman" panose="02020603050405020304" pitchFamily="18" charset="0"/>
                <a:cs typeface="Times New Roman" panose="02020603050405020304" pitchFamily="18" charset="0"/>
              </a:rPr>
              <a:t>Центр </a:t>
            </a:r>
            <a:r>
              <a:rPr lang="ru-RU" sz="1400" dirty="0">
                <a:solidFill>
                  <a:schemeClr val="tx2"/>
                </a:solidFill>
                <a:latin typeface="Times New Roman" panose="02020603050405020304" pitchFamily="18" charset="0"/>
                <a:cs typeface="Times New Roman" panose="02020603050405020304" pitchFamily="18" charset="0"/>
              </a:rPr>
              <a:t>поддержки </a:t>
            </a:r>
            <a:r>
              <a:rPr lang="ru-RU" sz="1400" dirty="0" smtClean="0">
                <a:solidFill>
                  <a:schemeClr val="tx2"/>
                </a:solidFill>
                <a:latin typeface="Times New Roman" panose="02020603050405020304" pitchFamily="18" charset="0"/>
                <a:cs typeface="Times New Roman" panose="02020603050405020304" pitchFamily="18" charset="0"/>
              </a:rPr>
              <a:t>предпринимательства;</a:t>
            </a:r>
          </a:p>
          <a:p>
            <a:pPr>
              <a:lnSpc>
                <a:spcPct val="100000"/>
              </a:lnSpc>
              <a:spcBef>
                <a:spcPts val="0"/>
              </a:spcBef>
              <a:buFont typeface="Courier New" panose="02070309020205020404" pitchFamily="49" charset="0"/>
              <a:buChar char="o"/>
            </a:pPr>
            <a:r>
              <a:rPr lang="ru-RU" sz="1400" dirty="0" smtClean="0">
                <a:solidFill>
                  <a:schemeClr val="tx2"/>
                </a:solidFill>
                <a:latin typeface="Times New Roman" panose="02020603050405020304" pitchFamily="18" charset="0"/>
                <a:cs typeface="Times New Roman" panose="02020603050405020304" pitchFamily="18" charset="0"/>
              </a:rPr>
              <a:t>Центр сертификации, стандартизации и испытаний;</a:t>
            </a:r>
          </a:p>
          <a:p>
            <a:pPr>
              <a:lnSpc>
                <a:spcPct val="100000"/>
              </a:lnSpc>
              <a:spcBef>
                <a:spcPts val="0"/>
              </a:spcBef>
              <a:buFont typeface="Courier New" panose="02070309020205020404" pitchFamily="49" charset="0"/>
              <a:buChar char="o"/>
            </a:pPr>
            <a:r>
              <a:rPr lang="ru-RU" sz="1400" dirty="0" smtClean="0">
                <a:solidFill>
                  <a:schemeClr val="tx2"/>
                </a:solidFill>
                <a:latin typeface="Times New Roman" panose="02020603050405020304" pitchFamily="18" charset="0"/>
                <a:cs typeface="Times New Roman" panose="02020603050405020304" pitchFamily="18" charset="0"/>
              </a:rPr>
              <a:t>Региональный центр инжиниринга;</a:t>
            </a:r>
          </a:p>
          <a:p>
            <a:pPr>
              <a:lnSpc>
                <a:spcPct val="100000"/>
              </a:lnSpc>
              <a:spcBef>
                <a:spcPts val="0"/>
              </a:spcBef>
              <a:buFont typeface="Courier New" panose="02070309020205020404" pitchFamily="49" charset="0"/>
              <a:buChar char="o"/>
            </a:pPr>
            <a:r>
              <a:rPr lang="ru-RU" sz="1400" dirty="0" smtClean="0">
                <a:solidFill>
                  <a:schemeClr val="tx2"/>
                </a:solidFill>
                <a:latin typeface="Times New Roman" panose="02020603050405020304" pitchFamily="18" charset="0"/>
                <a:cs typeface="Times New Roman" panose="02020603050405020304" pitchFamily="18" charset="0"/>
              </a:rPr>
              <a:t>Центр компетенций в сфере сельскохозяйственной кооперации и поддержки фермеров;</a:t>
            </a:r>
          </a:p>
          <a:p>
            <a:pPr>
              <a:lnSpc>
                <a:spcPct val="100000"/>
              </a:lnSpc>
              <a:spcBef>
                <a:spcPts val="0"/>
              </a:spcBef>
              <a:buFont typeface="Courier New" panose="02070309020205020404" pitchFamily="49" charset="0"/>
              <a:buChar char="o"/>
            </a:pPr>
            <a:r>
              <a:rPr lang="ru-RU" sz="1400" dirty="0" smtClean="0">
                <a:solidFill>
                  <a:schemeClr val="tx2"/>
                </a:solidFill>
                <a:latin typeface="Times New Roman" panose="02020603050405020304" pitchFamily="18" charset="0"/>
                <a:cs typeface="Times New Roman" panose="02020603050405020304" pitchFamily="18" charset="0"/>
              </a:rPr>
              <a:t>Управление гарантийной поддержки;</a:t>
            </a:r>
          </a:p>
          <a:p>
            <a:pPr>
              <a:lnSpc>
                <a:spcPct val="100000"/>
              </a:lnSpc>
              <a:spcBef>
                <a:spcPts val="0"/>
              </a:spcBef>
              <a:buFont typeface="Courier New" panose="02070309020205020404" pitchFamily="49" charset="0"/>
              <a:buChar char="o"/>
            </a:pPr>
            <a:r>
              <a:rPr lang="ru-RU" sz="1400" dirty="0" smtClean="0">
                <a:solidFill>
                  <a:schemeClr val="tx2"/>
                </a:solidFill>
                <a:latin typeface="Times New Roman" panose="02020603050405020304" pitchFamily="18" charset="0"/>
                <a:cs typeface="Times New Roman" panose="02020603050405020304" pitchFamily="18" charset="0"/>
              </a:rPr>
              <a:t>Центр кластерного развития;</a:t>
            </a:r>
          </a:p>
          <a:p>
            <a:pPr>
              <a:lnSpc>
                <a:spcPct val="100000"/>
              </a:lnSpc>
              <a:spcBef>
                <a:spcPts val="0"/>
              </a:spcBef>
              <a:buFont typeface="Courier New" panose="02070309020205020404" pitchFamily="49" charset="0"/>
              <a:buChar char="o"/>
            </a:pPr>
            <a:r>
              <a:rPr lang="ru-RU" sz="1400" dirty="0" smtClean="0">
                <a:solidFill>
                  <a:schemeClr val="tx2"/>
                </a:solidFill>
                <a:latin typeface="Times New Roman" panose="02020603050405020304" pitchFamily="18" charset="0"/>
                <a:cs typeface="Times New Roman" panose="02020603050405020304" pitchFamily="18" charset="0"/>
              </a:rPr>
              <a:t>Центр поддержки экспорта;</a:t>
            </a:r>
          </a:p>
          <a:p>
            <a:pPr>
              <a:lnSpc>
                <a:spcPct val="100000"/>
              </a:lnSpc>
              <a:spcBef>
                <a:spcPts val="0"/>
              </a:spcBef>
              <a:buFont typeface="Courier New" panose="02070309020205020404" pitchFamily="49" charset="0"/>
              <a:buChar char="o"/>
            </a:pPr>
            <a:r>
              <a:rPr lang="ru-RU" sz="1400" dirty="0" smtClean="0">
                <a:solidFill>
                  <a:schemeClr val="tx2"/>
                </a:solidFill>
                <a:latin typeface="Times New Roman" panose="02020603050405020304" pitchFamily="18" charset="0"/>
                <a:cs typeface="Times New Roman" panose="02020603050405020304" pitchFamily="18" charset="0"/>
              </a:rPr>
              <a:t>Корпорация развития Иркутской области;</a:t>
            </a:r>
          </a:p>
          <a:p>
            <a:pPr>
              <a:lnSpc>
                <a:spcPct val="100000"/>
              </a:lnSpc>
              <a:spcBef>
                <a:spcPts val="0"/>
              </a:spcBef>
              <a:buFont typeface="Courier New" panose="02070309020205020404" pitchFamily="49" charset="0"/>
              <a:buChar char="o"/>
            </a:pPr>
            <a:r>
              <a:rPr lang="ru-RU" sz="1400" dirty="0" smtClean="0">
                <a:solidFill>
                  <a:schemeClr val="tx2"/>
                </a:solidFill>
                <a:latin typeface="Times New Roman" panose="02020603050405020304" pitchFamily="18" charset="0"/>
                <a:cs typeface="Times New Roman" panose="02020603050405020304" pitchFamily="18" charset="0"/>
              </a:rPr>
              <a:t>Уполномоченный по защите прав предпринимателей в Иркутской области;</a:t>
            </a:r>
          </a:p>
          <a:p>
            <a:pPr>
              <a:lnSpc>
                <a:spcPct val="100000"/>
              </a:lnSpc>
              <a:spcBef>
                <a:spcPts val="0"/>
              </a:spcBef>
              <a:buFont typeface="Courier New" panose="02070309020205020404" pitchFamily="49" charset="0"/>
              <a:buChar char="o"/>
            </a:pPr>
            <a:r>
              <a:rPr lang="ru-RU" sz="1400" dirty="0" smtClean="0">
                <a:solidFill>
                  <a:schemeClr val="tx2"/>
                </a:solidFill>
                <a:latin typeface="Times New Roman" panose="02020603050405020304" pitchFamily="18" charset="0"/>
                <a:cs typeface="Times New Roman" panose="02020603050405020304" pitchFamily="18" charset="0"/>
              </a:rPr>
              <a:t>Фонд микрокредитования Иркутской области;</a:t>
            </a:r>
          </a:p>
          <a:p>
            <a:pPr>
              <a:lnSpc>
                <a:spcPct val="100000"/>
              </a:lnSpc>
              <a:spcBef>
                <a:spcPts val="0"/>
              </a:spcBef>
              <a:buFont typeface="Courier New" panose="02070309020205020404" pitchFamily="49" charset="0"/>
              <a:buChar char="o"/>
            </a:pPr>
            <a:r>
              <a:rPr lang="ru-RU" sz="1400" dirty="0" smtClean="0">
                <a:solidFill>
                  <a:schemeClr val="tx2"/>
                </a:solidFill>
                <a:latin typeface="Times New Roman" panose="02020603050405020304" pitchFamily="18" charset="0"/>
                <a:cs typeface="Times New Roman" panose="02020603050405020304" pitchFamily="18" charset="0"/>
              </a:rPr>
              <a:t>Фонд развития промышленности Иркутской области.</a:t>
            </a:r>
            <a:endParaRPr lang="ru-RU" sz="1400" dirty="0">
              <a:solidFill>
                <a:schemeClr val="tx2"/>
              </a:solidFill>
              <a:latin typeface="Times New Roman" panose="02020603050405020304" pitchFamily="18" charset="0"/>
              <a:cs typeface="Times New Roman" panose="02020603050405020304" pitchFamily="18" charset="0"/>
            </a:endParaRPr>
          </a:p>
        </p:txBody>
      </p:sp>
      <p:sp>
        <p:nvSpPr>
          <p:cNvPr id="16" name="AutoShape 8" descr="http://i.mycdn.me/i?r=AzEPZsRbOZEKgBhR0XGMT1Rk5SttX8ncNmCVDk0QZqRD5KaKTM5SRkZCeTgDn6uOyi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 name="AutoShape 10" descr="http://i.mycdn.me/i?r=AzEPZsRbOZEKgBhR0XGMT1Rk5SttX8ncNmCVDk0QZqRD5KaKTM5SRkZCeTgDn6uOyi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20032769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57</a:t>
            </a:fld>
            <a:endParaRPr lang="ru-RU" sz="1200" dirty="0">
              <a:latin typeface="Times New Roman" panose="02020603050405020304" pitchFamily="18" charset="0"/>
              <a:cs typeface="Times New Roman" panose="02020603050405020304" pitchFamily="18" charset="0"/>
            </a:endParaRPr>
          </a:p>
        </p:txBody>
      </p:sp>
      <p:sp>
        <p:nvSpPr>
          <p:cNvPr id="14" name="Объект 2"/>
          <p:cNvSpPr txBox="1">
            <a:spLocks/>
          </p:cNvSpPr>
          <p:nvPr/>
        </p:nvSpPr>
        <p:spPr>
          <a:xfrm>
            <a:off x="2158702" y="44624"/>
            <a:ext cx="6985297" cy="67687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chemeClr val="accent6">
                    <a:lumMod val="50000"/>
                  </a:schemeClr>
                </a:solidFill>
                <a:latin typeface="Times New Roman" panose="02020603050405020304" pitchFamily="18" charset="0"/>
                <a:cs typeface="Times New Roman" panose="02020603050405020304" pitchFamily="18" charset="0"/>
              </a:rPr>
              <a:t>     </a:t>
            </a: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Союз «Торгово-промышленная </a:t>
            </a:r>
            <a:r>
              <a:rPr lang="ru-RU" sz="1600" b="1" u="sng" dirty="0">
                <a:solidFill>
                  <a:schemeClr val="accent1">
                    <a:lumMod val="50000"/>
                  </a:schemeClr>
                </a:solidFill>
                <a:latin typeface="Times New Roman" panose="02020603050405020304" pitchFamily="18" charset="0"/>
                <a:cs typeface="Times New Roman" panose="02020603050405020304" pitchFamily="18" charset="0"/>
              </a:rPr>
              <a:t>палата Восточной </a:t>
            </a: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Сибири»</a:t>
            </a:r>
            <a:endParaRPr lang="ru-RU" sz="1600" b="1" u="sng" dirty="0">
              <a:solidFill>
                <a:schemeClr val="accent1">
                  <a:lumMod val="50000"/>
                </a:schemeClr>
              </a:solidFill>
              <a:latin typeface="Times New Roman" panose="02020603050405020304" pitchFamily="18" charset="0"/>
              <a:cs typeface="Times New Roman" panose="02020603050405020304" pitchFamily="18" charset="0"/>
            </a:endParaRPr>
          </a:p>
          <a:p>
            <a:pPr marL="0" indent="450000">
              <a:lnSpc>
                <a:spcPct val="100000"/>
              </a:lnSpc>
              <a:spcBef>
                <a:spcPts val="0"/>
              </a:spcBef>
              <a:buNone/>
            </a:pPr>
            <a:endParaRPr lang="ru-RU" sz="1400" b="1" u="sng" dirty="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600" b="1" dirty="0" smtClean="0">
                <a:latin typeface="Times New Roman" panose="02020603050405020304" pitchFamily="18" charset="0"/>
                <a:cs typeface="Times New Roman" panose="02020603050405020304" pitchFamily="18" charset="0"/>
              </a:rPr>
              <a:t>Союз </a:t>
            </a:r>
            <a:r>
              <a:rPr lang="ru-RU" sz="1600" b="1" dirty="0">
                <a:latin typeface="Times New Roman" panose="02020603050405020304" pitchFamily="18" charset="0"/>
                <a:cs typeface="Times New Roman" panose="02020603050405020304" pitchFamily="18" charset="0"/>
              </a:rPr>
              <a:t>«Торгово-промышленная палата Восточной Сибири»</a:t>
            </a:r>
            <a:r>
              <a:rPr lang="ru-RU" sz="1600" dirty="0">
                <a:latin typeface="Times New Roman" panose="02020603050405020304" pitchFamily="18" charset="0"/>
                <a:cs typeface="Times New Roman" panose="02020603050405020304" pitchFamily="18" charset="0"/>
              </a:rPr>
              <a:t> – крупнейшее независимое бизнес-сообщество Иркутской области, объединяющее более 500 предприятий и организаций всех сфер экономики.  </a:t>
            </a:r>
            <a:r>
              <a:rPr lang="ru-RU" sz="1600" dirty="0" smtClean="0">
                <a:latin typeface="Times New Roman" panose="02020603050405020304" pitchFamily="18" charset="0"/>
                <a:cs typeface="Times New Roman" panose="02020603050405020304" pitchFamily="18" charset="0"/>
              </a:rPr>
              <a:t>Членство </a:t>
            </a:r>
            <a:r>
              <a:rPr lang="ru-RU" sz="1600" dirty="0">
                <a:latin typeface="Times New Roman" panose="02020603050405020304" pitchFamily="18" charset="0"/>
                <a:cs typeface="Times New Roman" panose="02020603050405020304" pitchFamily="18" charset="0"/>
              </a:rPr>
              <a:t>в ТПП ВС открывает </a:t>
            </a:r>
            <a:r>
              <a:rPr lang="ru-RU" sz="1600" dirty="0" smtClean="0">
                <a:latin typeface="Times New Roman" panose="02020603050405020304" pitchFamily="18" charset="0"/>
                <a:cs typeface="Times New Roman" panose="02020603050405020304" pitchFamily="18" charset="0"/>
              </a:rPr>
              <a:t>Вам новые </a:t>
            </a:r>
            <a:r>
              <a:rPr lang="ru-RU" sz="1600" dirty="0">
                <a:latin typeface="Times New Roman" panose="02020603050405020304" pitchFamily="18" charset="0"/>
                <a:cs typeface="Times New Roman" panose="02020603050405020304" pitchFamily="18" charset="0"/>
              </a:rPr>
              <a:t>перспективы в развитии бизнеса, установлении деловых контактов с российскими и зарубежными партнерами, предоставит возможности самого активного участия в значимых бизнес-событиях региона, страны и мира. </a:t>
            </a:r>
          </a:p>
          <a:p>
            <a:pPr marL="0" indent="450000">
              <a:lnSpc>
                <a:spcPct val="100000"/>
              </a:lnSpc>
              <a:spcBef>
                <a:spcPts val="0"/>
              </a:spcBef>
              <a:buNone/>
            </a:pPr>
            <a:r>
              <a:rPr lang="ru-RU" sz="1600" b="1" dirty="0" smtClean="0">
                <a:latin typeface="Times New Roman" panose="02020603050405020304" pitchFamily="18" charset="0"/>
                <a:cs typeface="Times New Roman" panose="02020603050405020304" pitchFamily="18" charset="0"/>
              </a:rPr>
              <a:t>Союз оказывает следующие услуги:</a:t>
            </a:r>
          </a:p>
          <a:p>
            <a:pPr marL="0" indent="450000">
              <a:lnSpc>
                <a:spcPct val="100000"/>
              </a:lnSpc>
              <a:spcBef>
                <a:spcPts val="0"/>
              </a:spcBef>
              <a:buNone/>
            </a:pPr>
            <a:r>
              <a:rPr lang="ru-RU" sz="1600" b="1"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все </a:t>
            </a:r>
            <a:r>
              <a:rPr lang="ru-RU" sz="1600" dirty="0">
                <a:latin typeface="Times New Roman" panose="02020603050405020304" pitchFamily="18" charset="0"/>
                <a:cs typeface="Times New Roman" panose="02020603050405020304" pitchFamily="18" charset="0"/>
              </a:rPr>
              <a:t>виды экспертизы, сертификации и </a:t>
            </a:r>
            <a:r>
              <a:rPr lang="ru-RU" sz="1600" dirty="0" smtClean="0">
                <a:latin typeface="Times New Roman" panose="02020603050405020304" pitchFamily="18" charset="0"/>
                <a:cs typeface="Times New Roman" panose="02020603050405020304" pitchFamily="18" charset="0"/>
              </a:rPr>
              <a:t>оценки; </a:t>
            </a: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организация </a:t>
            </a:r>
            <a:r>
              <a:rPr lang="ru-RU" sz="1600" dirty="0" err="1">
                <a:latin typeface="Times New Roman" panose="02020603050405020304" pitchFamily="18" charset="0"/>
                <a:cs typeface="Times New Roman" panose="02020603050405020304" pitchFamily="18" charset="0"/>
              </a:rPr>
              <a:t>выставочно</a:t>
            </a:r>
            <a:r>
              <a:rPr lang="ru-RU" sz="1600" dirty="0">
                <a:latin typeface="Times New Roman" panose="02020603050405020304" pitchFamily="18" charset="0"/>
                <a:cs typeface="Times New Roman" panose="02020603050405020304" pitchFamily="18" charset="0"/>
              </a:rPr>
              <a:t>-ярмарочных мероприятий и В2В </a:t>
            </a:r>
            <a:r>
              <a:rPr lang="ru-RU" sz="1600" dirty="0" smtClean="0">
                <a:latin typeface="Times New Roman" panose="02020603050405020304" pitchFamily="18" charset="0"/>
                <a:cs typeface="Times New Roman" panose="02020603050405020304" pitchFamily="18" charset="0"/>
              </a:rPr>
              <a:t>переговоров; </a:t>
            </a: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регистрация </a:t>
            </a:r>
            <a:r>
              <a:rPr lang="ru-RU" sz="1600" dirty="0">
                <a:latin typeface="Times New Roman" panose="02020603050405020304" pitchFamily="18" charset="0"/>
                <a:cs typeface="Times New Roman" panose="02020603050405020304" pitchFamily="18" charset="0"/>
              </a:rPr>
              <a:t>товарных </a:t>
            </a:r>
            <a:r>
              <a:rPr lang="ru-RU" sz="1600" dirty="0" smtClean="0">
                <a:latin typeface="Times New Roman" panose="02020603050405020304" pitchFamily="18" charset="0"/>
                <a:cs typeface="Times New Roman" panose="02020603050405020304" pitchFamily="18" charset="0"/>
              </a:rPr>
              <a:t>знаков; </a:t>
            </a: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письменные</a:t>
            </a:r>
            <a:r>
              <a:rPr lang="ru-RU" sz="1600" dirty="0">
                <a:latin typeface="Times New Roman" panose="02020603050405020304" pitchFamily="18" charset="0"/>
                <a:cs typeface="Times New Roman" panose="02020603050405020304" pitchFamily="18" charset="0"/>
              </a:rPr>
              <a:t>, устные и синхронные переводы с 40 языков мира </a:t>
            </a:r>
            <a:endParaRPr lang="ru-RU" sz="16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маркетинговые </a:t>
            </a:r>
            <a:r>
              <a:rPr lang="ru-RU" sz="1600" dirty="0">
                <a:latin typeface="Times New Roman" panose="02020603050405020304" pitchFamily="18" charset="0"/>
                <a:cs typeface="Times New Roman" panose="02020603050405020304" pitchFamily="18" charset="0"/>
              </a:rPr>
              <a:t>и юридические </a:t>
            </a:r>
            <a:r>
              <a:rPr lang="ru-RU" sz="1600" dirty="0" smtClean="0">
                <a:latin typeface="Times New Roman" panose="02020603050405020304" pitchFamily="18" charset="0"/>
                <a:cs typeface="Times New Roman" panose="02020603050405020304" pitchFamily="18" charset="0"/>
              </a:rPr>
              <a:t>услуги;</a:t>
            </a: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содействие </a:t>
            </a:r>
            <a:r>
              <a:rPr lang="ru-RU" sz="1600" dirty="0">
                <a:latin typeface="Times New Roman" panose="02020603050405020304" pitchFamily="18" charset="0"/>
                <a:cs typeface="Times New Roman" panose="02020603050405020304" pitchFamily="18" charset="0"/>
              </a:rPr>
              <a:t>в оформлении карт АТЭС </a:t>
            </a:r>
            <a:endParaRPr lang="ru-RU" sz="16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помощь </a:t>
            </a:r>
            <a:r>
              <a:rPr lang="ru-RU" sz="1600" dirty="0">
                <a:latin typeface="Times New Roman" panose="02020603050405020304" pitchFamily="18" charset="0"/>
                <a:cs typeface="Times New Roman" panose="02020603050405020304" pitchFamily="18" charset="0"/>
              </a:rPr>
              <a:t>в продвижении товаров и услуг на экспорт </a:t>
            </a:r>
            <a:endParaRPr lang="ru-RU" sz="16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классификация </a:t>
            </a:r>
            <a:r>
              <a:rPr lang="ru-RU" sz="1600" dirty="0">
                <a:latin typeface="Times New Roman" panose="02020603050405020304" pitchFamily="18" charset="0"/>
                <a:cs typeface="Times New Roman" panose="02020603050405020304" pitchFamily="18" charset="0"/>
              </a:rPr>
              <a:t>гостиниц </a:t>
            </a:r>
            <a:endParaRPr lang="ru-RU" sz="16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обучение </a:t>
            </a:r>
            <a:r>
              <a:rPr lang="ru-RU" sz="1600" dirty="0">
                <a:latin typeface="Times New Roman" panose="02020603050405020304" pitchFamily="18" charset="0"/>
                <a:cs typeface="Times New Roman" panose="02020603050405020304" pitchFamily="18" charset="0"/>
              </a:rPr>
              <a:t>и повышение </a:t>
            </a:r>
            <a:r>
              <a:rPr lang="ru-RU" sz="1600" dirty="0" smtClean="0">
                <a:latin typeface="Times New Roman" panose="02020603050405020304" pitchFamily="18" charset="0"/>
                <a:cs typeface="Times New Roman" panose="02020603050405020304" pitchFamily="18" charset="0"/>
              </a:rPr>
              <a:t>квалификации </a:t>
            </a: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штриховое кодирование </a:t>
            </a: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разработка </a:t>
            </a:r>
            <a:r>
              <a:rPr lang="ru-RU" sz="1600" dirty="0">
                <a:latin typeface="Times New Roman" panose="02020603050405020304" pitchFamily="18" charset="0"/>
                <a:cs typeface="Times New Roman" panose="02020603050405020304" pitchFamily="18" charset="0"/>
              </a:rPr>
              <a:t>и сопровождение системы ХАССП </a:t>
            </a:r>
            <a:endParaRPr lang="ru-RU" sz="16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и </a:t>
            </a:r>
            <a:r>
              <a:rPr lang="ru-RU" sz="1600" dirty="0">
                <a:latin typeface="Times New Roman" panose="02020603050405020304" pitchFamily="18" charset="0"/>
                <a:cs typeface="Times New Roman" panose="02020603050405020304" pitchFamily="18" charset="0"/>
              </a:rPr>
              <a:t>многое-многое </a:t>
            </a:r>
            <a:r>
              <a:rPr lang="ru-RU" sz="1600" dirty="0" smtClean="0">
                <a:latin typeface="Times New Roman" panose="02020603050405020304" pitchFamily="18" charset="0"/>
                <a:cs typeface="Times New Roman" panose="02020603050405020304" pitchFamily="18" charset="0"/>
              </a:rPr>
              <a:t>другое. </a:t>
            </a:r>
            <a:endParaRPr lang="ru-RU" sz="1600" dirty="0">
              <a:latin typeface="Times New Roman" panose="02020603050405020304" pitchFamily="18" charset="0"/>
              <a:cs typeface="Times New Roman" panose="02020603050405020304" pitchFamily="18" charset="0"/>
            </a:endParaRPr>
          </a:p>
          <a:p>
            <a:pPr marL="0" indent="450000">
              <a:lnSpc>
                <a:spcPct val="100000"/>
              </a:lnSpc>
              <a:spcBef>
                <a:spcPts val="0"/>
              </a:spcBef>
              <a:buNone/>
            </a:pPr>
            <a:endParaRPr lang="ru-RU" sz="16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Адрес</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664003, </a:t>
            </a:r>
            <a:r>
              <a:rPr lang="ru-RU" sz="1600" dirty="0">
                <a:latin typeface="Times New Roman" panose="02020603050405020304" pitchFamily="18" charset="0"/>
                <a:cs typeface="Times New Roman" panose="02020603050405020304" pitchFamily="18" charset="0"/>
              </a:rPr>
              <a:t>г. Иркутск, ул. </a:t>
            </a:r>
            <a:r>
              <a:rPr lang="ru-RU" sz="1600" dirty="0" err="1" smtClean="0">
                <a:latin typeface="Times New Roman" panose="02020603050405020304" pitchFamily="18" charset="0"/>
                <a:cs typeface="Times New Roman" panose="02020603050405020304" pitchFamily="18" charset="0"/>
              </a:rPr>
              <a:t>Сухэ-Батора</a:t>
            </a:r>
            <a:r>
              <a:rPr lang="ru-RU" sz="1600" dirty="0" smtClean="0">
                <a:latin typeface="Times New Roman" panose="02020603050405020304" pitchFamily="18" charset="0"/>
                <a:cs typeface="Times New Roman" panose="02020603050405020304" pitchFamily="18" charset="0"/>
              </a:rPr>
              <a:t>, 16</a:t>
            </a: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Тел</a:t>
            </a:r>
            <a:r>
              <a:rPr lang="ru-RU" sz="1600" dirty="0">
                <a:latin typeface="Times New Roman" panose="02020603050405020304" pitchFamily="18" charset="0"/>
                <a:cs typeface="Times New Roman" panose="02020603050405020304" pitchFamily="18" charset="0"/>
              </a:rPr>
              <a:t>.: 8 (3952) </a:t>
            </a:r>
            <a:r>
              <a:rPr lang="ru-RU" sz="1600" dirty="0" smtClean="0">
                <a:latin typeface="Times New Roman" panose="02020603050405020304" pitchFamily="18" charset="0"/>
                <a:cs typeface="Times New Roman" panose="02020603050405020304" pitchFamily="18" charset="0"/>
              </a:rPr>
              <a:t>33-50-60</a:t>
            </a:r>
          </a:p>
          <a:p>
            <a:pPr marL="0" indent="450000">
              <a:lnSpc>
                <a:spcPct val="100000"/>
              </a:lnSpc>
              <a:spcBef>
                <a:spcPts val="0"/>
              </a:spcBef>
              <a:buNone/>
            </a:pPr>
            <a:r>
              <a:rPr lang="en-US" sz="1600" dirty="0" smtClean="0">
                <a:latin typeface="Times New Roman" panose="02020603050405020304" pitchFamily="18" charset="0"/>
                <a:cs typeface="Times New Roman" panose="02020603050405020304" pitchFamily="18" charset="0"/>
              </a:rPr>
              <a:t>e-mail</a:t>
            </a:r>
            <a:r>
              <a:rPr lang="ru-RU"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info@tppvs.ru</a:t>
            </a:r>
            <a:endParaRPr lang="ru-RU" sz="16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Сайт</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http://</a:t>
            </a:r>
            <a:r>
              <a:rPr lang="en-US" sz="1600" dirty="0" smtClean="0">
                <a:latin typeface="Times New Roman" panose="02020603050405020304" pitchFamily="18" charset="0"/>
                <a:cs typeface="Times New Roman" panose="02020603050405020304" pitchFamily="18" charset="0"/>
              </a:rPr>
              <a:t>tppvs.ru</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47658" y="2708920"/>
            <a:ext cx="1422447" cy="2016224"/>
          </a:xfrm>
          <a:prstGeom prst="roundRect">
            <a:avLst>
              <a:gd name="adj" fmla="val 8594"/>
            </a:avLst>
          </a:prstGeom>
          <a:solidFill>
            <a:srgbClr val="FFFFFF">
              <a:shade val="85000"/>
            </a:srgbClr>
          </a:solidFill>
          <a:ln w="63500">
            <a:solidFill>
              <a:schemeClr val="accent6">
                <a:lumMod val="50000"/>
              </a:schemeClr>
            </a:solidFill>
          </a:ln>
          <a:effectLst>
            <a:reflection blurRad="12700" stA="38000" endPos="28000" dist="5000" dir="5400000" sy="-100000" algn="bl" rotWithShape="0"/>
          </a:effectLst>
        </p:spPr>
      </p:pic>
    </p:spTree>
    <p:extLst>
      <p:ext uri="{BB962C8B-B14F-4D97-AF65-F5344CB8AC3E}">
        <p14:creationId xmlns:p14="http://schemas.microsoft.com/office/powerpoint/2010/main" val="3177999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58</a:t>
            </a:fld>
            <a:endParaRPr lang="ru-RU" sz="1200" dirty="0">
              <a:latin typeface="Times New Roman" panose="02020603050405020304" pitchFamily="18" charset="0"/>
              <a:cs typeface="Times New Roman" panose="02020603050405020304" pitchFamily="18" charset="0"/>
            </a:endParaRPr>
          </a:p>
        </p:txBody>
      </p:sp>
      <p:sp>
        <p:nvSpPr>
          <p:cNvPr id="20" name="Объект 2"/>
          <p:cNvSpPr txBox="1">
            <a:spLocks/>
          </p:cNvSpPr>
          <p:nvPr/>
        </p:nvSpPr>
        <p:spPr>
          <a:xfrm>
            <a:off x="899592" y="764704"/>
            <a:ext cx="6480720" cy="57085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Иркутское региональное </a:t>
            </a:r>
            <a:r>
              <a:rPr lang="ru-RU" sz="1600" b="1" u="sng" dirty="0">
                <a:solidFill>
                  <a:schemeClr val="accent1">
                    <a:lumMod val="50000"/>
                  </a:schemeClr>
                </a:solidFill>
                <a:latin typeface="Times New Roman" panose="02020603050405020304" pitchFamily="18" charset="0"/>
                <a:cs typeface="Times New Roman" panose="02020603050405020304" pitchFamily="18" charset="0"/>
              </a:rPr>
              <a:t>о</a:t>
            </a: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бъединение работодателей </a:t>
            </a:r>
            <a:r>
              <a:rPr lang="ru-RU" sz="1600" b="1" u="sng" dirty="0">
                <a:solidFill>
                  <a:schemeClr val="accent1">
                    <a:lumMod val="50000"/>
                  </a:schemeClr>
                </a:solidFill>
                <a:latin typeface="Times New Roman" panose="02020603050405020304" pitchFamily="18" charset="0"/>
                <a:cs typeface="Times New Roman" panose="02020603050405020304" pitchFamily="18" charset="0"/>
              </a:rPr>
              <a:t>«Партнерство товаропроизводителей и предпринимателей»</a:t>
            </a:r>
          </a:p>
          <a:p>
            <a:pPr marL="0" indent="450000">
              <a:lnSpc>
                <a:spcPct val="100000"/>
              </a:lnSpc>
              <a:spcBef>
                <a:spcPts val="0"/>
              </a:spcBef>
              <a:buNone/>
            </a:pPr>
            <a:endParaRPr lang="ru-RU" sz="16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Главная </a:t>
            </a:r>
            <a:r>
              <a:rPr lang="ru-RU" sz="1600" dirty="0">
                <a:latin typeface="Times New Roman" panose="02020603050405020304" pitchFamily="18" charset="0"/>
                <a:cs typeface="Times New Roman" panose="02020603050405020304" pitchFamily="18" charset="0"/>
              </a:rPr>
              <a:t>задача объединения </a:t>
            </a:r>
            <a:r>
              <a:rPr lang="ru-RU" sz="1600" dirty="0" smtClean="0">
                <a:latin typeface="Times New Roman" panose="02020603050405020304" pitchFamily="18" charset="0"/>
                <a:cs typeface="Times New Roman" panose="02020603050405020304" pitchFamily="18" charset="0"/>
              </a:rPr>
              <a:t>заключается </a:t>
            </a:r>
            <a:r>
              <a:rPr lang="ru-RU" sz="1600" dirty="0">
                <a:latin typeface="Times New Roman" panose="02020603050405020304" pitchFamily="18" charset="0"/>
                <a:cs typeface="Times New Roman" panose="02020603050405020304" pitchFamily="18" charset="0"/>
              </a:rPr>
              <a:t>в налаживании эффективного взаимодействия работодателей с органами власти и обществом в целях развития бизнеса, подъема экономики области и улучшения жизни населения </a:t>
            </a:r>
            <a:r>
              <a:rPr lang="ru-RU" sz="1600" dirty="0" err="1" smtClean="0">
                <a:latin typeface="Times New Roman" panose="02020603050405020304" pitchFamily="18" charset="0"/>
                <a:cs typeface="Times New Roman" panose="02020603050405020304" pitchFamily="18" charset="0"/>
              </a:rPr>
              <a:t>Приангарья</a:t>
            </a:r>
            <a:r>
              <a:rPr lang="ru-RU" sz="1600" dirty="0" smtClean="0">
                <a:latin typeface="Times New Roman" panose="02020603050405020304" pitchFamily="18" charset="0"/>
                <a:cs typeface="Times New Roman" panose="02020603050405020304" pitchFamily="18" charset="0"/>
              </a:rPr>
              <a:t>.</a:t>
            </a:r>
          </a:p>
          <a:p>
            <a:pPr marL="0" indent="450000">
              <a:lnSpc>
                <a:spcPct val="100000"/>
              </a:lnSpc>
              <a:spcBef>
                <a:spcPts val="0"/>
              </a:spcBef>
              <a:buNone/>
            </a:pPr>
            <a:endParaRPr lang="ru-RU" sz="1600" b="1"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600" b="1" dirty="0" smtClean="0">
                <a:latin typeface="Times New Roman" panose="02020603050405020304" pitchFamily="18" charset="0"/>
                <a:cs typeface="Times New Roman" panose="02020603050405020304" pitchFamily="18" charset="0"/>
              </a:rPr>
              <a:t>Основные цели:</a:t>
            </a: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выработка </a:t>
            </a:r>
            <a:r>
              <a:rPr lang="ru-RU" sz="1600" dirty="0">
                <a:latin typeface="Times New Roman" panose="02020603050405020304" pitchFamily="18" charset="0"/>
                <a:cs typeface="Times New Roman" panose="02020603050405020304" pitchFamily="18" charset="0"/>
              </a:rPr>
              <a:t>единой позиции товаропроизводителей в решении социально-экономических </a:t>
            </a:r>
            <a:r>
              <a:rPr lang="ru-RU" sz="1600" dirty="0" smtClean="0">
                <a:latin typeface="Times New Roman" panose="02020603050405020304" pitchFamily="18" charset="0"/>
                <a:cs typeface="Times New Roman" panose="02020603050405020304" pitchFamily="18" charset="0"/>
              </a:rPr>
              <a:t>вопросов;</a:t>
            </a: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защита </a:t>
            </a:r>
            <a:r>
              <a:rPr lang="ru-RU" sz="1600" dirty="0">
                <a:latin typeface="Times New Roman" panose="02020603050405020304" pitchFamily="18" charset="0"/>
                <a:cs typeface="Times New Roman" panose="02020603050405020304" pitchFamily="18" charset="0"/>
              </a:rPr>
              <a:t>интересов региональных </a:t>
            </a:r>
            <a:r>
              <a:rPr lang="ru-RU" sz="1600" dirty="0" smtClean="0">
                <a:latin typeface="Times New Roman" panose="02020603050405020304" pitchFamily="18" charset="0"/>
                <a:cs typeface="Times New Roman" panose="02020603050405020304" pitchFamily="18" charset="0"/>
              </a:rPr>
              <a:t>товаропроизводителей;</a:t>
            </a: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выражение </a:t>
            </a:r>
            <a:r>
              <a:rPr lang="ru-RU" sz="1600" dirty="0">
                <a:latin typeface="Times New Roman" panose="02020603050405020304" pitchFamily="18" charset="0"/>
                <a:cs typeface="Times New Roman" panose="02020603050405020304" pitchFamily="18" charset="0"/>
              </a:rPr>
              <a:t>интересов товаропроизводителей в органах </a:t>
            </a:r>
            <a:r>
              <a:rPr lang="ru-RU" sz="1600" dirty="0" smtClean="0">
                <a:latin typeface="Times New Roman" panose="02020603050405020304" pitchFamily="18" charset="0"/>
                <a:cs typeface="Times New Roman" panose="02020603050405020304" pitchFamily="18" charset="0"/>
              </a:rPr>
              <a:t>власти;</a:t>
            </a: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выстраивать </a:t>
            </a:r>
            <a:r>
              <a:rPr lang="ru-RU" sz="1600" dirty="0">
                <a:latin typeface="Times New Roman" panose="02020603050405020304" pitchFamily="18" charset="0"/>
                <a:cs typeface="Times New Roman" panose="02020603050405020304" pitchFamily="18" charset="0"/>
              </a:rPr>
              <a:t>взаимоотношение бизнеса с </a:t>
            </a:r>
            <a:r>
              <a:rPr lang="ru-RU" sz="1600" dirty="0" smtClean="0">
                <a:latin typeface="Times New Roman" panose="02020603050405020304" pitchFamily="18" charset="0"/>
                <a:cs typeface="Times New Roman" panose="02020603050405020304" pitchFamily="18" charset="0"/>
              </a:rPr>
              <a:t>властью;</a:t>
            </a: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 наработка </a:t>
            </a:r>
            <a:r>
              <a:rPr lang="ru-RU" sz="1600" dirty="0">
                <a:latin typeface="Times New Roman" panose="02020603050405020304" pitchFamily="18" charset="0"/>
                <a:cs typeface="Times New Roman" panose="02020603050405020304" pitchFamily="18" charset="0"/>
              </a:rPr>
              <a:t>и обобщения опыта работы социального партнерства в районах и городах области.</a:t>
            </a:r>
          </a:p>
          <a:p>
            <a:pPr marL="0" indent="450000">
              <a:lnSpc>
                <a:spcPct val="100000"/>
              </a:lnSpc>
              <a:spcBef>
                <a:spcPts val="0"/>
              </a:spcBef>
              <a:buNone/>
            </a:pPr>
            <a:endParaRPr lang="ru-RU" sz="16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Адрес</a:t>
            </a:r>
            <a:r>
              <a:rPr lang="ru-RU" sz="1600" dirty="0">
                <a:latin typeface="Times New Roman" panose="02020603050405020304" pitchFamily="18" charset="0"/>
                <a:cs typeface="Times New Roman" panose="02020603050405020304" pitchFamily="18" charset="0"/>
              </a:rPr>
              <a:t>: 664035, г. Иркутск, ул. Рабочего Штаба, </a:t>
            </a:r>
            <a:r>
              <a:rPr lang="ru-RU" sz="1600" dirty="0" smtClean="0">
                <a:latin typeface="Times New Roman" panose="02020603050405020304" pitchFamily="18" charset="0"/>
                <a:cs typeface="Times New Roman" panose="02020603050405020304" pitchFamily="18" charset="0"/>
              </a:rPr>
              <a:t>15</a:t>
            </a: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Тел</a:t>
            </a:r>
            <a:r>
              <a:rPr lang="ru-RU" sz="1600" dirty="0">
                <a:latin typeface="Times New Roman" panose="02020603050405020304" pitchFamily="18" charset="0"/>
                <a:cs typeface="Times New Roman" panose="02020603050405020304" pitchFamily="18" charset="0"/>
              </a:rPr>
              <a:t>.: 8 (3952) </a:t>
            </a:r>
            <a:r>
              <a:rPr lang="ru-RU" sz="1600" dirty="0" smtClean="0">
                <a:latin typeface="Times New Roman" panose="02020603050405020304" pitchFamily="18" charset="0"/>
                <a:cs typeface="Times New Roman" panose="02020603050405020304" pitchFamily="18" charset="0"/>
              </a:rPr>
              <a:t>77-87-82</a:t>
            </a:r>
          </a:p>
          <a:p>
            <a:pPr marL="0" indent="450000">
              <a:lnSpc>
                <a:spcPct val="100000"/>
              </a:lnSpc>
              <a:spcBef>
                <a:spcPts val="0"/>
              </a:spcBef>
              <a:buNone/>
            </a:pPr>
            <a:r>
              <a:rPr lang="en-US" sz="1600" dirty="0" smtClean="0">
                <a:latin typeface="Times New Roman" panose="02020603050405020304" pitchFamily="18" charset="0"/>
                <a:cs typeface="Times New Roman" panose="02020603050405020304" pitchFamily="18" charset="0"/>
              </a:rPr>
              <a:t>e-mail</a:t>
            </a:r>
            <a:r>
              <a:rPr lang="ru-RU"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irorpt@gmail.com</a:t>
            </a:r>
            <a:r>
              <a:rPr lang="ru-RU" sz="1600" dirty="0" smtClean="0">
                <a:latin typeface="Times New Roman" panose="02020603050405020304" pitchFamily="18" charset="0"/>
                <a:cs typeface="Times New Roman" panose="02020603050405020304" pitchFamily="18" charset="0"/>
              </a:rPr>
              <a:t> </a:t>
            </a:r>
          </a:p>
          <a:p>
            <a:pPr marL="0" indent="450000">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Сайт</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http://</a:t>
            </a:r>
            <a:r>
              <a:rPr lang="en-US" sz="1600" dirty="0" smtClean="0">
                <a:latin typeface="Times New Roman" panose="02020603050405020304" pitchFamily="18" charset="0"/>
                <a:cs typeface="Times New Roman" panose="02020603050405020304" pitchFamily="18" charset="0"/>
              </a:rPr>
              <a:t>nptip.rspp.ru</a:t>
            </a:r>
            <a:r>
              <a:rPr lang="ru-RU" sz="1600" dirty="0">
                <a:latin typeface="Times New Roman" panose="02020603050405020304" pitchFamily="18" charset="0"/>
                <a:cs typeface="Times New Roman" panose="02020603050405020304" pitchFamily="18" charset="0"/>
              </a:rPr>
              <a:t>/</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7549" y="2132856"/>
            <a:ext cx="1556792" cy="1556792"/>
          </a:xfrm>
          <a:prstGeom prst="roundRect">
            <a:avLst>
              <a:gd name="adj" fmla="val 8594"/>
            </a:avLst>
          </a:prstGeom>
          <a:solidFill>
            <a:schemeClr val="accent6">
              <a:lumMod val="50000"/>
            </a:schemeClr>
          </a:solidFill>
          <a:ln w="63500">
            <a:solidFill>
              <a:schemeClr val="accent6">
                <a:lumMod val="50000"/>
              </a:schemeClr>
            </a:solidFill>
          </a:ln>
          <a:effectLst>
            <a:reflection blurRad="12700" stA="38000" endPos="28000" dist="5000" dir="5400000" sy="-100000" algn="bl" rotWithShape="0"/>
          </a:effectLst>
        </p:spPr>
      </p:pic>
    </p:spTree>
    <p:extLst>
      <p:ext uri="{BB962C8B-B14F-4D97-AF65-F5344CB8AC3E}">
        <p14:creationId xmlns:p14="http://schemas.microsoft.com/office/powerpoint/2010/main" val="5317285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6B54CF04-829E-4533-9E22-1DEDBBC55A26}" type="slidenum">
              <a:rPr lang="ru-RU" smtClean="0"/>
              <a:pPr/>
              <a:t>59</a:t>
            </a:fld>
            <a:endParaRPr lang="ru-RU"/>
          </a:p>
        </p:txBody>
      </p:sp>
      <p:sp>
        <p:nvSpPr>
          <p:cNvPr id="5" name="Объект 2"/>
          <p:cNvSpPr txBox="1">
            <a:spLocks/>
          </p:cNvSpPr>
          <p:nvPr/>
        </p:nvSpPr>
        <p:spPr>
          <a:xfrm>
            <a:off x="1259632" y="3717032"/>
            <a:ext cx="5328592" cy="3140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u="sng" dirty="0">
                <a:solidFill>
                  <a:schemeClr val="accent1">
                    <a:lumMod val="50000"/>
                  </a:schemeClr>
                </a:solidFill>
                <a:latin typeface="Times New Roman" panose="02020603050405020304" pitchFamily="18" charset="0"/>
                <a:cs typeface="Times New Roman" panose="02020603050405020304" pitchFamily="18" charset="0"/>
              </a:rPr>
              <a:t>Общероссийская общественная малого и среднего предпринимательства </a:t>
            </a:r>
            <a:endParaRPr lang="ru-RU" sz="1600" b="1" u="sng" dirty="0" smtClean="0">
              <a:solidFill>
                <a:schemeClr val="accent1">
                  <a:lumMod val="50000"/>
                </a:schemeClr>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a:t>
            </a:r>
            <a:r>
              <a:rPr lang="ru-RU" sz="1600" b="1" u="sng" dirty="0">
                <a:solidFill>
                  <a:schemeClr val="accent1">
                    <a:lumMod val="50000"/>
                  </a:schemeClr>
                </a:solidFill>
                <a:latin typeface="Times New Roman" panose="02020603050405020304" pitchFamily="18" charset="0"/>
                <a:cs typeface="Times New Roman" panose="02020603050405020304" pitchFamily="18" charset="0"/>
              </a:rPr>
              <a:t>Опора России»</a:t>
            </a:r>
          </a:p>
          <a:p>
            <a:pPr marL="0" indent="450000">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a:p>
            <a:pPr marL="0" indent="450000">
              <a:lnSpc>
                <a:spcPct val="100000"/>
              </a:lnSpc>
              <a:spcBef>
                <a:spcPts val="0"/>
              </a:spcBef>
              <a:buFont typeface="Arial" panose="020B0604020202020204" pitchFamily="34" charset="0"/>
              <a:buNone/>
            </a:pPr>
            <a:r>
              <a:rPr lang="ru-RU" sz="1400" dirty="0">
                <a:latin typeface="Times New Roman" panose="02020603050405020304" pitchFamily="18" charset="0"/>
                <a:cs typeface="Times New Roman" panose="02020603050405020304" pitchFamily="18" charset="0"/>
              </a:rPr>
              <a:t>Оказывает содействие в объединении предпринимателей и граждан для участия в формировании благоприятных политических, экономических, правовых и иных условий развития предпринимательской деятельности.</a:t>
            </a:r>
            <a:endParaRPr lang="en-US" sz="1400" dirty="0">
              <a:latin typeface="Times New Roman" panose="02020603050405020304" pitchFamily="18" charset="0"/>
              <a:cs typeface="Times New Roman" panose="02020603050405020304" pitchFamily="18" charset="0"/>
            </a:endParaRPr>
          </a:p>
          <a:p>
            <a:pPr marL="0" indent="450000">
              <a:lnSpc>
                <a:spcPct val="100000"/>
              </a:lnSpc>
              <a:spcBef>
                <a:spcPts val="0"/>
              </a:spcBef>
              <a:buNone/>
            </a:pPr>
            <a:endParaRPr lang="ru-RU" sz="14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Адрес</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664011, </a:t>
            </a:r>
            <a:r>
              <a:rPr lang="ru-RU" sz="1400" dirty="0">
                <a:latin typeface="Times New Roman" panose="02020603050405020304" pitchFamily="18" charset="0"/>
                <a:cs typeface="Times New Roman" panose="02020603050405020304" pitchFamily="18" charset="0"/>
              </a:rPr>
              <a:t>г. Иркутск, ул. </a:t>
            </a:r>
            <a:r>
              <a:rPr lang="ru-RU" sz="1400" dirty="0" smtClean="0">
                <a:latin typeface="Times New Roman" panose="02020603050405020304" pitchFamily="18" charset="0"/>
                <a:cs typeface="Times New Roman" panose="02020603050405020304" pitchFamily="18" charset="0"/>
              </a:rPr>
              <a:t>Рабочая, 2А/4</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Тел</a:t>
            </a:r>
            <a:r>
              <a:rPr lang="ru-RU" sz="1400" dirty="0">
                <a:latin typeface="Times New Roman" panose="02020603050405020304" pitchFamily="18" charset="0"/>
                <a:cs typeface="Times New Roman" panose="02020603050405020304" pitchFamily="18" charset="0"/>
              </a:rPr>
              <a:t>.: 8 (3952) </a:t>
            </a:r>
            <a:r>
              <a:rPr lang="ru-RU" sz="1400" dirty="0" smtClean="0">
                <a:latin typeface="Times New Roman" panose="02020603050405020304" pitchFamily="18" charset="0"/>
                <a:cs typeface="Times New Roman" panose="02020603050405020304" pitchFamily="18" charset="0"/>
              </a:rPr>
              <a:t>43-57-66</a:t>
            </a:r>
          </a:p>
          <a:p>
            <a:pPr marL="0" indent="450000">
              <a:lnSpc>
                <a:spcPct val="100000"/>
              </a:lnSpc>
              <a:spcBef>
                <a:spcPts val="0"/>
              </a:spcBef>
              <a:buNone/>
            </a:pPr>
            <a:r>
              <a:rPr lang="en-US" sz="1400" dirty="0" smtClean="0">
                <a:latin typeface="Times New Roman" panose="02020603050405020304" pitchFamily="18" charset="0"/>
                <a:cs typeface="Times New Roman" panose="02020603050405020304" pitchFamily="18" charset="0"/>
              </a:rPr>
              <a:t>e-</a:t>
            </a:r>
            <a:r>
              <a:rPr lang="ru-RU" sz="1400" dirty="0" err="1">
                <a:latin typeface="Times New Roman" panose="02020603050405020304" pitchFamily="18" charset="0"/>
                <a:cs typeface="Times New Roman" panose="02020603050405020304" pitchFamily="18" charset="0"/>
              </a:rPr>
              <a:t>mail</a:t>
            </a:r>
            <a:r>
              <a:rPr lang="ru-RU"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irkutsk@opora.ru</a:t>
            </a:r>
            <a:r>
              <a:rPr lang="ru-RU" sz="1400" dirty="0">
                <a:latin typeface="Times New Roman" panose="02020603050405020304" pitchFamily="18" charset="0"/>
                <a:cs typeface="Times New Roman" panose="02020603050405020304" pitchFamily="18" charset="0"/>
              </a:rPr>
              <a:t> </a:t>
            </a:r>
            <a:endParaRPr lang="ru-RU" sz="14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Сайт</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http://</a:t>
            </a:r>
            <a:r>
              <a:rPr lang="en-US" sz="1400" dirty="0" smtClean="0">
                <a:latin typeface="Times New Roman" panose="02020603050405020304" pitchFamily="18" charset="0"/>
                <a:cs typeface="Times New Roman" panose="02020603050405020304" pitchFamily="18" charset="0"/>
              </a:rPr>
              <a:t>www.irkutskopora.ru</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
        <p:nvSpPr>
          <p:cNvPr id="8" name="Объект 2"/>
          <p:cNvSpPr txBox="1">
            <a:spLocks/>
          </p:cNvSpPr>
          <p:nvPr/>
        </p:nvSpPr>
        <p:spPr>
          <a:xfrm>
            <a:off x="3563888" y="188640"/>
            <a:ext cx="5580112" cy="33843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Иркутское региональное отделение </a:t>
            </a:r>
          </a:p>
          <a:p>
            <a:pPr marL="0" indent="0" algn="ctr">
              <a:lnSpc>
                <a:spcPct val="100000"/>
              </a:lnSpc>
              <a:spcBef>
                <a:spcPts val="0"/>
              </a:spcBef>
              <a:buFont typeface="Arial" panose="020B0604020202020204" pitchFamily="34" charset="0"/>
              <a:buNone/>
            </a:pP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Общероссийской </a:t>
            </a:r>
            <a:r>
              <a:rPr lang="ru-RU" sz="1600" b="1" u="sng" dirty="0">
                <a:solidFill>
                  <a:schemeClr val="accent1">
                    <a:lumMod val="50000"/>
                  </a:schemeClr>
                </a:solidFill>
                <a:latin typeface="Times New Roman" panose="02020603050405020304" pitchFamily="18" charset="0"/>
                <a:cs typeface="Times New Roman" panose="02020603050405020304" pitchFamily="18" charset="0"/>
              </a:rPr>
              <a:t>общественная организация «Деловая Россия»</a:t>
            </a:r>
          </a:p>
          <a:p>
            <a:pPr marL="0" indent="450000">
              <a:lnSpc>
                <a:spcPct val="100000"/>
              </a:lnSpc>
              <a:spcBef>
                <a:spcPts val="0"/>
              </a:spcBef>
              <a:buNone/>
            </a:pPr>
            <a:endParaRPr lang="ru-RU" sz="14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Деловая Россия» - общероссийская общественная организация, представляющая интересы частных </a:t>
            </a:r>
            <a:r>
              <a:rPr lang="ru-RU" sz="1400" dirty="0" err="1">
                <a:latin typeface="Times New Roman" panose="02020603050405020304" pitchFamily="18" charset="0"/>
                <a:cs typeface="Times New Roman" panose="02020603050405020304" pitchFamily="18" charset="0"/>
              </a:rPr>
              <a:t>несырьевых</a:t>
            </a:r>
            <a:r>
              <a:rPr lang="ru-RU" sz="1400" dirty="0">
                <a:latin typeface="Times New Roman" panose="02020603050405020304" pitchFamily="18" charset="0"/>
                <a:cs typeface="Times New Roman" panose="02020603050405020304" pitchFamily="18" charset="0"/>
              </a:rPr>
              <a:t> компаний, которые добиваются лидирующих позиций в своих отраслях.</a:t>
            </a:r>
          </a:p>
          <a:p>
            <a:pPr marL="0" indent="450000">
              <a:lnSpc>
                <a:spcPct val="100000"/>
              </a:lnSpc>
              <a:spcBef>
                <a:spcPts val="0"/>
              </a:spcBef>
              <a:buFont typeface="Arial" panose="020B0604020202020204" pitchFamily="34" charset="0"/>
              <a:buNone/>
            </a:pPr>
            <a:r>
              <a:rPr lang="ru-RU" sz="1400" dirty="0" smtClean="0">
                <a:latin typeface="Times New Roman" panose="02020603050405020304" pitchFamily="18" charset="0"/>
                <a:cs typeface="Times New Roman" panose="02020603050405020304" pitchFamily="18" charset="0"/>
              </a:rPr>
              <a:t>Осуществляет </a:t>
            </a:r>
            <a:r>
              <a:rPr lang="ru-RU" sz="1400" dirty="0">
                <a:latin typeface="Times New Roman" panose="02020603050405020304" pitchFamily="18" charset="0"/>
                <a:cs typeface="Times New Roman" panose="02020603050405020304" pitchFamily="18" charset="0"/>
              </a:rPr>
              <a:t>защиту интересов бизнеса от неправомерных действий со стороны конкурентов, государственных и правоохранительных структур, проводит работы по устранению избыточных административных и иных барьеров.</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Адрес</a:t>
            </a:r>
            <a:r>
              <a:rPr lang="ru-RU" sz="1400" dirty="0">
                <a:latin typeface="Times New Roman" panose="02020603050405020304" pitchFamily="18" charset="0"/>
                <a:cs typeface="Times New Roman" panose="02020603050405020304" pitchFamily="18" charset="0"/>
              </a:rPr>
              <a:t>: 664025, г. Иркутск, ул. </a:t>
            </a:r>
            <a:r>
              <a:rPr lang="ru-RU" sz="1400" dirty="0" smtClean="0">
                <a:latin typeface="Times New Roman" panose="02020603050405020304" pitchFamily="18" charset="0"/>
                <a:cs typeface="Times New Roman" panose="02020603050405020304" pitchFamily="18" charset="0"/>
              </a:rPr>
              <a:t>Ленина, 6, офис 305 А</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тел</a:t>
            </a:r>
            <a:r>
              <a:rPr lang="ru-RU" sz="1400" dirty="0">
                <a:latin typeface="Times New Roman" panose="02020603050405020304" pitchFamily="18" charset="0"/>
                <a:cs typeface="Times New Roman" panose="02020603050405020304" pitchFamily="18" charset="0"/>
              </a:rPr>
              <a:t>.: 8 </a:t>
            </a:r>
            <a:r>
              <a:rPr lang="ru-RU" sz="1400" dirty="0" smtClean="0">
                <a:latin typeface="Times New Roman" panose="02020603050405020304" pitchFamily="18" charset="0"/>
                <a:cs typeface="Times New Roman" panose="02020603050405020304" pitchFamily="18" charset="0"/>
              </a:rPr>
              <a:t>(395) 255-96-41</a:t>
            </a:r>
          </a:p>
          <a:p>
            <a:pPr marL="0" indent="450000">
              <a:lnSpc>
                <a:spcPct val="100000"/>
              </a:lnSpc>
              <a:spcBef>
                <a:spcPts val="0"/>
              </a:spcBef>
              <a:buNone/>
            </a:pPr>
            <a:r>
              <a:rPr lang="en-US" sz="1400" dirty="0" smtClean="0">
                <a:latin typeface="Times New Roman" panose="02020603050405020304" pitchFamily="18" charset="0"/>
                <a:cs typeface="Times New Roman" panose="02020603050405020304" pitchFamily="18" charset="0"/>
              </a:rPr>
              <a:t>e-mail</a:t>
            </a:r>
            <a:r>
              <a:rPr lang="ru-RU" sz="1400" dirty="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baikal-deloros@mail.ru</a:t>
            </a:r>
            <a:r>
              <a:rPr lang="ru-RU" sz="1400" dirty="0" smtClean="0">
                <a:latin typeface="Times New Roman" panose="02020603050405020304" pitchFamily="18" charset="0"/>
                <a:cs typeface="Times New Roman" panose="02020603050405020304" pitchFamily="18" charset="0"/>
              </a:rPr>
              <a:t> </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Сайт</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http://</a:t>
            </a:r>
            <a:r>
              <a:rPr lang="en-US" sz="1400" dirty="0" smtClean="0">
                <a:latin typeface="Times New Roman" panose="02020603050405020304" pitchFamily="18" charset="0"/>
                <a:cs typeface="Times New Roman" panose="02020603050405020304" pitchFamily="18" charset="0"/>
              </a:rPr>
              <a:t>www.deloros/irkutskya-oblast.ru</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908720"/>
            <a:ext cx="2088232" cy="1168594"/>
          </a:xfrm>
          <a:prstGeom prst="roundRect">
            <a:avLst>
              <a:gd name="adj" fmla="val 8594"/>
            </a:avLst>
          </a:prstGeom>
          <a:solidFill>
            <a:srgbClr val="FFFFFF">
              <a:shade val="85000"/>
            </a:srgbClr>
          </a:solidFill>
          <a:ln w="63500">
            <a:solidFill>
              <a:schemeClr val="accent6">
                <a:lumMod val="50000"/>
              </a:schemeClr>
            </a:solidFill>
          </a:ln>
          <a:effectLst>
            <a:reflection blurRad="12700" stA="38000" endPos="28000" dist="5000" dir="5400000" sy="-100000" algn="bl" rotWithShape="0"/>
          </a:effectLst>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232" y="4157714"/>
            <a:ext cx="2226174" cy="1231575"/>
          </a:xfrm>
          <a:prstGeom prst="roundRect">
            <a:avLst>
              <a:gd name="adj" fmla="val 8594"/>
            </a:avLst>
          </a:prstGeom>
          <a:solidFill>
            <a:srgbClr val="FFFFFF">
              <a:shade val="85000"/>
            </a:srgbClr>
          </a:solidFill>
          <a:ln w="63500">
            <a:solidFill>
              <a:schemeClr val="accent6">
                <a:lumMod val="50000"/>
              </a:schemeClr>
            </a:solidFill>
          </a:ln>
          <a:effectLst>
            <a:reflection blurRad="12700" stA="38000" endPos="28000" dist="5000" dir="5400000" sy="-100000" algn="bl" rotWithShape="0"/>
          </a:effectLst>
        </p:spPr>
      </p:pic>
    </p:spTree>
    <p:extLst>
      <p:ext uri="{BB962C8B-B14F-4D97-AF65-F5344CB8AC3E}">
        <p14:creationId xmlns:p14="http://schemas.microsoft.com/office/powerpoint/2010/main" val="836949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Блок-схема: альтернативный процесс 4"/>
          <p:cNvSpPr/>
          <p:nvPr/>
        </p:nvSpPr>
        <p:spPr>
          <a:xfrm>
            <a:off x="3095836" y="3136903"/>
            <a:ext cx="5656568" cy="1408322"/>
          </a:xfrm>
          <a:prstGeom prst="flowChartAlternateProcess">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latin typeface="Times New Roman" pitchFamily="18" charset="0"/>
                <a:cs typeface="Times New Roman" pitchFamily="18" charset="0"/>
              </a:rPr>
              <a:t>Условия для развития туризма и отдыха: экологическая составляющая; наличие источников лечебных (минеральных) вод; возможность реализации сельского, этнографического, экстремального (охота, рыбалка) туризма.</a:t>
            </a:r>
          </a:p>
        </p:txBody>
      </p:sp>
      <p:sp>
        <p:nvSpPr>
          <p:cNvPr id="6" name="Блок-схема: альтернативный процесс 5"/>
          <p:cNvSpPr/>
          <p:nvPr/>
        </p:nvSpPr>
        <p:spPr>
          <a:xfrm>
            <a:off x="3082247" y="1702576"/>
            <a:ext cx="5670157" cy="1224135"/>
          </a:xfrm>
          <a:prstGeom prst="flowChartAlternateProcess">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latin typeface="Times New Roman" pitchFamily="18" charset="0"/>
                <a:cs typeface="Times New Roman" pitchFamily="18" charset="0"/>
              </a:rPr>
              <a:t>Условия для развития сельскохозяйственной деятельности (животноводство, выращивание кормовых культур, разведение рыб).</a:t>
            </a:r>
          </a:p>
        </p:txBody>
      </p:sp>
      <p:sp>
        <p:nvSpPr>
          <p:cNvPr id="7" name="Блок-схема: альтернативный процесс 6"/>
          <p:cNvSpPr/>
          <p:nvPr/>
        </p:nvSpPr>
        <p:spPr>
          <a:xfrm>
            <a:off x="3095836" y="4800941"/>
            <a:ext cx="5656568" cy="1224136"/>
          </a:xfrm>
          <a:prstGeom prst="flowChartAlternateProcess">
            <a:avLst/>
          </a:prstGeom>
          <a:solidFill>
            <a:schemeClr val="accent1">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latin typeface="Times New Roman" pitchFamily="18" charset="0"/>
                <a:cs typeface="Times New Roman" pitchFamily="18" charset="0"/>
              </a:rPr>
              <a:t>Налоговые льготы, устанавливаемые региональным правительством для отдельных видов деятельности.</a:t>
            </a: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9" y="1702577"/>
            <a:ext cx="1800200" cy="12241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613" y="3136903"/>
            <a:ext cx="1764196" cy="1408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613" y="4800908"/>
            <a:ext cx="1764195" cy="12241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Номер слайда 1"/>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6</a:t>
            </a:fld>
            <a:endParaRPr lang="ru-RU" sz="1200" dirty="0">
              <a:latin typeface="Times New Roman" panose="02020603050405020304" pitchFamily="18" charset="0"/>
              <a:cs typeface="Times New Roman" panose="02020603050405020304" pitchFamily="18" charset="0"/>
            </a:endParaRPr>
          </a:p>
        </p:txBody>
      </p:sp>
      <p:sp>
        <p:nvSpPr>
          <p:cNvPr id="3" name="Скругленный прямоугольник 2"/>
          <p:cNvSpPr/>
          <p:nvPr/>
        </p:nvSpPr>
        <p:spPr>
          <a:xfrm>
            <a:off x="3095836" y="260648"/>
            <a:ext cx="5590964" cy="1248392"/>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chemeClr val="bg1"/>
                </a:solidFill>
                <a:latin typeface="Times New Roman" panose="02020603050405020304" pitchFamily="18" charset="0"/>
                <a:cs typeface="Times New Roman" panose="02020603050405020304" pitchFamily="18" charset="0"/>
              </a:rPr>
              <a:t>Низкая стоимость </a:t>
            </a:r>
            <a:r>
              <a:rPr lang="ru-RU" dirty="0" smtClean="0">
                <a:solidFill>
                  <a:schemeClr val="bg1"/>
                </a:solidFill>
                <a:latin typeface="Times New Roman" panose="02020603050405020304" pitchFamily="18" charset="0"/>
                <a:cs typeface="Times New Roman" panose="02020603050405020304" pitchFamily="18" charset="0"/>
              </a:rPr>
              <a:t>электрической энергии для промышленных предприятий. </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616" y="260648"/>
            <a:ext cx="1728192" cy="12483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26332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60</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827585" y="0"/>
            <a:ext cx="8316416" cy="19168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r>
              <a:rPr lang="ru-RU" sz="1600" b="1" u="sng" dirty="0">
                <a:solidFill>
                  <a:schemeClr val="accent1">
                    <a:lumMod val="50000"/>
                  </a:schemeClr>
                </a:solidFill>
                <a:latin typeface="Times New Roman" panose="02020603050405020304" pitchFamily="18" charset="0"/>
                <a:cs typeface="Times New Roman" panose="02020603050405020304" pitchFamily="18" charset="0"/>
              </a:rPr>
              <a:t>Некоммерческое партнерство </a:t>
            </a:r>
            <a:endParaRPr lang="ru-RU" sz="1600" b="1" u="sng" dirty="0" smtClean="0">
              <a:solidFill>
                <a:schemeClr val="accent1">
                  <a:lumMod val="50000"/>
                </a:schemeClr>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a:t>
            </a:r>
            <a:r>
              <a:rPr lang="ru-RU" sz="1600" b="1" u="sng" dirty="0">
                <a:solidFill>
                  <a:schemeClr val="accent1">
                    <a:lumMod val="50000"/>
                  </a:schemeClr>
                </a:solidFill>
                <a:latin typeface="Times New Roman" panose="02020603050405020304" pitchFamily="18" charset="0"/>
                <a:cs typeface="Times New Roman" panose="02020603050405020304" pitchFamily="18" charset="0"/>
              </a:rPr>
              <a:t>Союз предпринимателей и промышленников города Тулуна и </a:t>
            </a:r>
            <a:r>
              <a:rPr lang="ru-RU" sz="1600" b="1" u="sng" dirty="0" err="1">
                <a:solidFill>
                  <a:schemeClr val="accent1">
                    <a:lumMod val="50000"/>
                  </a:schemeClr>
                </a:solidFill>
                <a:latin typeface="Times New Roman" panose="02020603050405020304" pitchFamily="18" charset="0"/>
                <a:cs typeface="Times New Roman" panose="02020603050405020304" pitchFamily="18" charset="0"/>
              </a:rPr>
              <a:t>Тулунского</a:t>
            </a:r>
            <a:r>
              <a:rPr lang="ru-RU" sz="1600" b="1" u="sng" dirty="0">
                <a:solidFill>
                  <a:schemeClr val="accent1">
                    <a:lumMod val="50000"/>
                  </a:schemeClr>
                </a:solidFill>
                <a:latin typeface="Times New Roman" panose="02020603050405020304" pitchFamily="18" charset="0"/>
                <a:cs typeface="Times New Roman" panose="02020603050405020304" pitchFamily="18" charset="0"/>
              </a:rPr>
              <a:t> района</a:t>
            </a:r>
          </a:p>
          <a:p>
            <a:pPr marL="0" indent="0" algn="ctr">
              <a:lnSpc>
                <a:spcPct val="100000"/>
              </a:lnSpc>
              <a:spcBef>
                <a:spcPts val="0"/>
              </a:spcBef>
              <a:buFont typeface="Arial" panose="020B0604020202020204" pitchFamily="34" charset="0"/>
              <a:buNone/>
            </a:pPr>
            <a:endParaRPr lang="ru-RU" sz="1400" b="1" u="sng" dirty="0">
              <a:solidFill>
                <a:srgbClr val="0070C0"/>
              </a:solidFill>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400" b="1" dirty="0">
                <a:latin typeface="Times New Roman" panose="02020603050405020304" pitchFamily="18" charset="0"/>
                <a:cs typeface="Times New Roman" panose="02020603050405020304" pitchFamily="18" charset="0"/>
              </a:rPr>
              <a:t>Цели Партнерства: </a:t>
            </a:r>
            <a:r>
              <a:rPr lang="ru-RU" sz="1400" dirty="0">
                <a:latin typeface="Times New Roman" panose="02020603050405020304" pitchFamily="18" charset="0"/>
                <a:cs typeface="Times New Roman" panose="02020603050405020304" pitchFamily="18" charset="0"/>
              </a:rPr>
              <a:t>развитие добросовестного предпринимательства в городе Тулуне и </a:t>
            </a:r>
            <a:r>
              <a:rPr lang="ru-RU" sz="1400" dirty="0" err="1">
                <a:latin typeface="Times New Roman" panose="02020603050405020304" pitchFamily="18" charset="0"/>
                <a:cs typeface="Times New Roman" panose="02020603050405020304" pitchFamily="18" charset="0"/>
              </a:rPr>
              <a:t>Тулунском</a:t>
            </a:r>
            <a:r>
              <a:rPr lang="ru-RU" sz="1400" dirty="0">
                <a:latin typeface="Times New Roman" panose="02020603050405020304" pitchFamily="18" charset="0"/>
                <a:cs typeface="Times New Roman" panose="02020603050405020304" pitchFamily="18" charset="0"/>
              </a:rPr>
              <a:t> районе; координация деятельности промышленников и предпринимателей.</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Адрес</a:t>
            </a:r>
            <a:r>
              <a:rPr lang="ru-RU" sz="1400" dirty="0">
                <a:latin typeface="Times New Roman" panose="02020603050405020304" pitchFamily="18" charset="0"/>
                <a:cs typeface="Times New Roman" panose="02020603050405020304" pitchFamily="18" charset="0"/>
              </a:rPr>
              <a:t>: 665253, Иркутская область, г. Тулун, ул. Гидролизная, 35 «В</a:t>
            </a:r>
            <a:r>
              <a:rPr lang="ru-RU" sz="1400" dirty="0" smtClean="0">
                <a:latin typeface="Times New Roman" panose="02020603050405020304" pitchFamily="18" charset="0"/>
                <a:cs typeface="Times New Roman" panose="02020603050405020304" pitchFamily="18" charset="0"/>
              </a:rPr>
              <a:t>»</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Тел</a:t>
            </a:r>
            <a:r>
              <a:rPr lang="ru-RU" sz="1400" dirty="0">
                <a:latin typeface="Times New Roman" panose="02020603050405020304" pitchFamily="18" charset="0"/>
                <a:cs typeface="Times New Roman" panose="02020603050405020304" pitchFamily="18" charset="0"/>
              </a:rPr>
              <a:t>.: 8 (39530) 27-1-94, 8 (904) 111-50-07, </a:t>
            </a:r>
            <a:endParaRPr lang="ru-RU" sz="14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е-</a:t>
            </a:r>
            <a:r>
              <a:rPr lang="en-US" sz="1400" dirty="0">
                <a:latin typeface="Times New Roman" panose="02020603050405020304" pitchFamily="18" charset="0"/>
                <a:cs typeface="Times New Roman" panose="02020603050405020304" pitchFamily="18" charset="0"/>
              </a:rPr>
              <a:t>mail</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Fond</a:t>
            </a:r>
            <a:r>
              <a:rPr lang="ru-RU" sz="1400" dirty="0">
                <a:latin typeface="Times New Roman" panose="02020603050405020304" pitchFamily="18" charset="0"/>
                <a:cs typeface="Times New Roman" panose="02020603050405020304" pitchFamily="18" charset="0"/>
              </a:rPr>
              <a:t>.1115007@</a:t>
            </a:r>
            <a:r>
              <a:rPr lang="en-US" sz="1400" dirty="0" err="1">
                <a:latin typeface="Times New Roman" panose="02020603050405020304" pitchFamily="18" charset="0"/>
                <a:cs typeface="Times New Roman" panose="02020603050405020304" pitchFamily="18" charset="0"/>
              </a:rPr>
              <a:t>yandex</a:t>
            </a:r>
            <a:r>
              <a:rPr lang="ru-RU" sz="1400" dirty="0">
                <a:latin typeface="Times New Roman" panose="02020603050405020304" pitchFamily="18" charset="0"/>
                <a:cs typeface="Times New Roman" panose="02020603050405020304" pitchFamily="18" charset="0"/>
              </a:rPr>
              <a:t>.</a:t>
            </a:r>
            <a:r>
              <a:rPr lang="en-US" sz="1400" dirty="0" err="1" smtClean="0">
                <a:latin typeface="Times New Roman" panose="02020603050405020304" pitchFamily="18" charset="0"/>
                <a:cs typeface="Times New Roman" panose="02020603050405020304" pitchFamily="18" charset="0"/>
              </a:rPr>
              <a:t>ru</a:t>
            </a:r>
            <a:endParaRPr lang="ru-RU" sz="14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
        <p:nvSpPr>
          <p:cNvPr id="11" name="Объект 2"/>
          <p:cNvSpPr txBox="1">
            <a:spLocks/>
          </p:cNvSpPr>
          <p:nvPr/>
        </p:nvSpPr>
        <p:spPr>
          <a:xfrm>
            <a:off x="755576" y="1916832"/>
            <a:ext cx="8388424" cy="19168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u="sng" dirty="0" err="1">
                <a:solidFill>
                  <a:schemeClr val="accent1">
                    <a:lumMod val="50000"/>
                  </a:schemeClr>
                </a:solidFill>
                <a:latin typeface="Times New Roman" panose="02020603050405020304" pitchFamily="18" charset="0"/>
                <a:cs typeface="Times New Roman" panose="02020603050405020304" pitchFamily="18" charset="0"/>
              </a:rPr>
              <a:t>Микрокредитная</a:t>
            </a:r>
            <a:r>
              <a:rPr lang="ru-RU" sz="1600" b="1" u="sng" dirty="0">
                <a:solidFill>
                  <a:schemeClr val="accent1">
                    <a:lumMod val="50000"/>
                  </a:schemeClr>
                </a:solidFill>
                <a:latin typeface="Times New Roman" panose="02020603050405020304" pitchFamily="18" charset="0"/>
                <a:cs typeface="Times New Roman" panose="02020603050405020304" pitchFamily="18" charset="0"/>
              </a:rPr>
              <a:t> компания</a:t>
            </a:r>
          </a:p>
          <a:p>
            <a:pPr marL="0" indent="0" algn="ctr">
              <a:lnSpc>
                <a:spcPct val="100000"/>
              </a:lnSpc>
              <a:spcBef>
                <a:spcPts val="0"/>
              </a:spcBef>
              <a:buFont typeface="Arial" panose="020B0604020202020204" pitchFamily="34" charset="0"/>
              <a:buNone/>
            </a:pPr>
            <a:r>
              <a:rPr lang="ru-RU" sz="1600" b="1" u="sng" dirty="0" smtClean="0">
                <a:solidFill>
                  <a:schemeClr val="accent1">
                    <a:lumMod val="50000"/>
                  </a:schemeClr>
                </a:solidFill>
                <a:latin typeface="Times New Roman" panose="02020603050405020304" pitchFamily="18" charset="0"/>
                <a:cs typeface="Times New Roman" panose="02020603050405020304" pitchFamily="18" charset="0"/>
              </a:rPr>
              <a:t>«Фонд помощи </a:t>
            </a:r>
            <a:r>
              <a:rPr lang="ru-RU" sz="1600" b="1" u="sng" dirty="0">
                <a:solidFill>
                  <a:schemeClr val="accent1">
                    <a:lumMod val="50000"/>
                  </a:schemeClr>
                </a:solidFill>
                <a:latin typeface="Times New Roman" panose="02020603050405020304" pitchFamily="18" charset="0"/>
                <a:cs typeface="Times New Roman" panose="02020603050405020304" pitchFamily="18" charset="0"/>
              </a:rPr>
              <a:t>предпринимателям Тулуна и </a:t>
            </a:r>
            <a:r>
              <a:rPr lang="ru-RU" sz="1600" b="1" u="sng" dirty="0" err="1">
                <a:solidFill>
                  <a:schemeClr val="accent1">
                    <a:lumMod val="50000"/>
                  </a:schemeClr>
                </a:solidFill>
                <a:latin typeface="Times New Roman" panose="02020603050405020304" pitchFamily="18" charset="0"/>
                <a:cs typeface="Times New Roman" panose="02020603050405020304" pitchFamily="18" charset="0"/>
              </a:rPr>
              <a:t>Тулунского</a:t>
            </a:r>
            <a:r>
              <a:rPr lang="ru-RU" sz="1600" b="1" u="sng" dirty="0">
                <a:solidFill>
                  <a:schemeClr val="accent1">
                    <a:lumMod val="50000"/>
                  </a:schemeClr>
                </a:solidFill>
                <a:latin typeface="Times New Roman" panose="02020603050405020304" pitchFamily="18" charset="0"/>
                <a:cs typeface="Times New Roman" panose="02020603050405020304" pitchFamily="18" charset="0"/>
              </a:rPr>
              <a:t> района»</a:t>
            </a:r>
          </a:p>
          <a:p>
            <a:pPr marL="0" indent="450000">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400" dirty="0">
                <a:latin typeface="Times New Roman" panose="02020603050405020304" pitchFamily="18" charset="0"/>
                <a:cs typeface="Times New Roman" panose="02020603050405020304" pitchFamily="18" charset="0"/>
              </a:rPr>
              <a:t>Осуществляет предоставление </a:t>
            </a:r>
            <a:r>
              <a:rPr lang="ru-RU" sz="1400" dirty="0" err="1">
                <a:latin typeface="Times New Roman" panose="02020603050405020304" pitchFamily="18" charset="0"/>
                <a:cs typeface="Times New Roman" panose="02020603050405020304" pitchFamily="18" charset="0"/>
              </a:rPr>
              <a:t>микрозаймов</a:t>
            </a:r>
            <a:r>
              <a:rPr lang="ru-RU" sz="1400" dirty="0">
                <a:latin typeface="Times New Roman" panose="02020603050405020304" pitchFamily="18" charset="0"/>
                <a:cs typeface="Times New Roman" panose="02020603050405020304" pitchFamily="18" charset="0"/>
              </a:rPr>
              <a:t> субъектам малого и среднего предпринимательства г. Тулуна и </a:t>
            </a:r>
            <a:r>
              <a:rPr lang="ru-RU" sz="1400" dirty="0" err="1">
                <a:latin typeface="Times New Roman" panose="02020603050405020304" pitchFamily="18" charset="0"/>
                <a:cs typeface="Times New Roman" panose="02020603050405020304" pitchFamily="18" charset="0"/>
              </a:rPr>
              <a:t>Тулунского</a:t>
            </a:r>
            <a:r>
              <a:rPr lang="ru-RU" sz="1400" dirty="0">
                <a:latin typeface="Times New Roman" panose="02020603050405020304" pitchFamily="18" charset="0"/>
                <a:cs typeface="Times New Roman" panose="02020603050405020304" pitchFamily="18" charset="0"/>
              </a:rPr>
              <a:t> района.</a:t>
            </a:r>
          </a:p>
          <a:p>
            <a:pPr marL="0" indent="450000" algn="just">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Адрес</a:t>
            </a:r>
            <a:r>
              <a:rPr lang="ru-RU" sz="1400" dirty="0">
                <a:latin typeface="Times New Roman" panose="02020603050405020304" pitchFamily="18" charset="0"/>
                <a:cs typeface="Times New Roman" panose="02020603050405020304" pitchFamily="18" charset="0"/>
              </a:rPr>
              <a:t>: 665253, Иркутская область, г. Тулун, ул. Гидролизная, 35 «В</a:t>
            </a:r>
            <a:r>
              <a:rPr lang="ru-RU" sz="1400" dirty="0" smtClean="0">
                <a:latin typeface="Times New Roman" panose="02020603050405020304" pitchFamily="18" charset="0"/>
                <a:cs typeface="Times New Roman" panose="02020603050405020304" pitchFamily="18" charset="0"/>
              </a:rPr>
              <a:t>»</a:t>
            </a:r>
          </a:p>
          <a:p>
            <a:pPr marL="0" indent="450000" algn="just">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Тел.: </a:t>
            </a:r>
            <a:r>
              <a:rPr lang="ru-RU" sz="1400" dirty="0">
                <a:latin typeface="Times New Roman" panose="02020603050405020304" pitchFamily="18" charset="0"/>
                <a:cs typeface="Times New Roman" panose="02020603050405020304" pitchFamily="18" charset="0"/>
              </a:rPr>
              <a:t>8 (39530) 27-1-94, 8 (904) </a:t>
            </a:r>
            <a:r>
              <a:rPr lang="ru-RU" sz="1400" dirty="0" smtClean="0">
                <a:latin typeface="Times New Roman" panose="02020603050405020304" pitchFamily="18" charset="0"/>
                <a:cs typeface="Times New Roman" panose="02020603050405020304" pitchFamily="18" charset="0"/>
              </a:rPr>
              <a:t>111-50-07</a:t>
            </a:r>
          </a:p>
          <a:p>
            <a:pPr marL="0" indent="450000" algn="just">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е-</a:t>
            </a:r>
            <a:r>
              <a:rPr lang="en-US" sz="1400" dirty="0">
                <a:latin typeface="Times New Roman" panose="02020603050405020304" pitchFamily="18" charset="0"/>
                <a:cs typeface="Times New Roman" panose="02020603050405020304" pitchFamily="18" charset="0"/>
              </a:rPr>
              <a:t>mail</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Fond</a:t>
            </a:r>
            <a:r>
              <a:rPr lang="ru-RU" sz="1400" dirty="0">
                <a:latin typeface="Times New Roman" panose="02020603050405020304" pitchFamily="18" charset="0"/>
                <a:cs typeface="Times New Roman" panose="02020603050405020304" pitchFamily="18" charset="0"/>
              </a:rPr>
              <a:t>.1115007@</a:t>
            </a:r>
            <a:r>
              <a:rPr lang="en-US" sz="1400" dirty="0" err="1">
                <a:latin typeface="Times New Roman" panose="02020603050405020304" pitchFamily="18" charset="0"/>
                <a:cs typeface="Times New Roman" panose="02020603050405020304" pitchFamily="18" charset="0"/>
              </a:rPr>
              <a:t>yandex</a:t>
            </a:r>
            <a:r>
              <a:rPr lang="ru-RU" sz="1400" dirty="0">
                <a:latin typeface="Times New Roman" panose="02020603050405020304" pitchFamily="18" charset="0"/>
                <a:cs typeface="Times New Roman" panose="02020603050405020304" pitchFamily="18" charset="0"/>
              </a:rPr>
              <a:t>.</a:t>
            </a:r>
            <a:r>
              <a:rPr lang="en-US" sz="1400" dirty="0" err="1" smtClean="0">
                <a:latin typeface="Times New Roman" panose="02020603050405020304" pitchFamily="18" charset="0"/>
                <a:cs typeface="Times New Roman" panose="02020603050405020304" pitchFamily="18" charset="0"/>
              </a:rPr>
              <a:t>ru</a:t>
            </a:r>
            <a:r>
              <a:rPr lang="ru-RU"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12" name="Объект 2"/>
          <p:cNvSpPr txBox="1">
            <a:spLocks/>
          </p:cNvSpPr>
          <p:nvPr/>
        </p:nvSpPr>
        <p:spPr>
          <a:xfrm>
            <a:off x="1043607" y="3833664"/>
            <a:ext cx="8100391" cy="30243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u="sng" dirty="0">
                <a:solidFill>
                  <a:schemeClr val="accent1">
                    <a:lumMod val="50000"/>
                  </a:schemeClr>
                </a:solidFill>
                <a:latin typeface="Times New Roman" panose="02020603050405020304" pitchFamily="18" charset="0"/>
                <a:cs typeface="Times New Roman" panose="02020603050405020304" pitchFamily="18" charset="0"/>
              </a:rPr>
              <a:t>Совет по развитию малого и среднего предпринимательства на территории </a:t>
            </a:r>
            <a:r>
              <a:rPr lang="ru-RU" sz="1600" b="1" u="sng" dirty="0" err="1">
                <a:solidFill>
                  <a:schemeClr val="accent1">
                    <a:lumMod val="50000"/>
                  </a:schemeClr>
                </a:solidFill>
                <a:latin typeface="Times New Roman" panose="02020603050405020304" pitchFamily="18" charset="0"/>
                <a:cs typeface="Times New Roman" panose="02020603050405020304" pitchFamily="18" charset="0"/>
              </a:rPr>
              <a:t>Тулунского</a:t>
            </a:r>
            <a:r>
              <a:rPr lang="ru-RU" sz="1600" b="1" u="sng" dirty="0">
                <a:solidFill>
                  <a:schemeClr val="accent1">
                    <a:lumMod val="50000"/>
                  </a:schemeClr>
                </a:solidFill>
                <a:latin typeface="Times New Roman" panose="02020603050405020304" pitchFamily="18" charset="0"/>
                <a:cs typeface="Times New Roman" panose="02020603050405020304" pitchFamily="18" charset="0"/>
              </a:rPr>
              <a:t> муниципального района</a:t>
            </a:r>
            <a:endParaRPr lang="ru-RU" sz="1400" dirty="0">
              <a:solidFill>
                <a:schemeClr val="accent1">
                  <a:lumMod val="50000"/>
                </a:schemeClr>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endParaRPr lang="ru-RU" sz="1400" dirty="0" smtClean="0">
              <a:latin typeface="Times New Roman" panose="02020603050405020304" pitchFamily="18" charset="0"/>
              <a:cs typeface="Times New Roman" panose="02020603050405020304" pitchFamily="18" charset="0"/>
            </a:endParaRPr>
          </a:p>
          <a:p>
            <a:pPr marL="0" indent="450000">
              <a:lnSpc>
                <a:spcPct val="100000"/>
              </a:lnSpc>
              <a:spcBef>
                <a:spcPts val="0"/>
              </a:spcBef>
              <a:buNone/>
            </a:pPr>
            <a:r>
              <a:rPr lang="ru-RU" sz="1400" dirty="0">
                <a:latin typeface="Times New Roman" panose="02020603050405020304" pitchFamily="18" charset="0"/>
                <a:cs typeface="Times New Roman" panose="02020603050405020304" pitchFamily="18" charset="0"/>
              </a:rPr>
              <a:t>Основными задачами Совета </a:t>
            </a:r>
            <a:r>
              <a:rPr lang="ru-RU" sz="1400" dirty="0" smtClean="0">
                <a:latin typeface="Times New Roman" panose="02020603050405020304" pitchFamily="18" charset="0"/>
                <a:cs typeface="Times New Roman" panose="02020603050405020304" pitchFamily="18" charset="0"/>
              </a:rPr>
              <a:t>являются:</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 изучение </a:t>
            </a:r>
            <a:r>
              <a:rPr lang="ru-RU" sz="1400" dirty="0">
                <a:latin typeface="Times New Roman" panose="02020603050405020304" pitchFamily="18" charset="0"/>
                <a:cs typeface="Times New Roman" panose="02020603050405020304" pitchFamily="18" charset="0"/>
              </a:rPr>
              <a:t>тенденций развития малого и среднего предпринимательства в Российской Федерации, Иркутской области, </a:t>
            </a:r>
            <a:r>
              <a:rPr lang="ru-RU" sz="1400" dirty="0" err="1">
                <a:latin typeface="Times New Roman" panose="02020603050405020304" pitchFamily="18" charset="0"/>
                <a:cs typeface="Times New Roman" panose="02020603050405020304" pitchFamily="18" charset="0"/>
              </a:rPr>
              <a:t>Тулунском</a:t>
            </a:r>
            <a:r>
              <a:rPr lang="ru-RU" sz="1400" dirty="0">
                <a:latin typeface="Times New Roman" panose="02020603050405020304" pitchFamily="18" charset="0"/>
                <a:cs typeface="Times New Roman" panose="02020603050405020304" pitchFamily="18" charset="0"/>
              </a:rPr>
              <a:t> муниципальном районе, а также законодательства в этой </a:t>
            </a:r>
            <a:r>
              <a:rPr lang="ru-RU" sz="1400" dirty="0" smtClean="0">
                <a:latin typeface="Times New Roman" panose="02020603050405020304" pitchFamily="18" charset="0"/>
                <a:cs typeface="Times New Roman" panose="02020603050405020304" pitchFamily="18" charset="0"/>
              </a:rPr>
              <a:t>сфере;</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 подготовка </a:t>
            </a:r>
            <a:r>
              <a:rPr lang="ru-RU" sz="1400" dirty="0">
                <a:latin typeface="Times New Roman" panose="02020603050405020304" pitchFamily="18" charset="0"/>
                <a:cs typeface="Times New Roman" panose="02020603050405020304" pitchFamily="18" charset="0"/>
              </a:rPr>
              <a:t>предложений по совершенствованию федерального законодательства, законодательства Иркутской области в сфере развития малого и среднего </a:t>
            </a:r>
            <a:r>
              <a:rPr lang="ru-RU" sz="1400" dirty="0" smtClean="0">
                <a:latin typeface="Times New Roman" panose="02020603050405020304" pitchFamily="18" charset="0"/>
                <a:cs typeface="Times New Roman" panose="02020603050405020304" pitchFamily="18" charset="0"/>
              </a:rPr>
              <a:t>предпринимательства;</a:t>
            </a:r>
          </a:p>
          <a:p>
            <a:pPr marL="0" indent="450000">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 выработка </a:t>
            </a:r>
            <a:r>
              <a:rPr lang="ru-RU" sz="1400" dirty="0">
                <a:latin typeface="Times New Roman" panose="02020603050405020304" pitchFamily="18" charset="0"/>
                <a:cs typeface="Times New Roman" panose="02020603050405020304" pitchFamily="18" charset="0"/>
              </a:rPr>
              <a:t>рекомендаций Администрации </a:t>
            </a:r>
            <a:r>
              <a:rPr lang="ru-RU" sz="1400" dirty="0" err="1">
                <a:latin typeface="Times New Roman" panose="02020603050405020304" pitchFamily="18" charset="0"/>
                <a:cs typeface="Times New Roman" panose="02020603050405020304" pitchFamily="18" charset="0"/>
              </a:rPr>
              <a:t>Тулунского</a:t>
            </a:r>
            <a:r>
              <a:rPr lang="ru-RU" sz="1400" dirty="0">
                <a:latin typeface="Times New Roman" panose="02020603050405020304" pitchFamily="18" charset="0"/>
                <a:cs typeface="Times New Roman" panose="02020603050405020304" pitchFamily="18" charset="0"/>
              </a:rPr>
              <a:t> муниципального района при определении приоритетов в сфере развития малого и среднего предпринимательства на территории </a:t>
            </a:r>
            <a:r>
              <a:rPr lang="ru-RU" sz="1400" dirty="0" err="1">
                <a:latin typeface="Times New Roman" panose="02020603050405020304" pitchFamily="18" charset="0"/>
                <a:cs typeface="Times New Roman" panose="02020603050405020304" pitchFamily="18" charset="0"/>
              </a:rPr>
              <a:t>Тулунского</a:t>
            </a:r>
            <a:r>
              <a:rPr lang="ru-RU" sz="1400" dirty="0">
                <a:latin typeface="Times New Roman" panose="02020603050405020304" pitchFamily="18" charset="0"/>
                <a:cs typeface="Times New Roman" panose="02020603050405020304" pitchFamily="18" charset="0"/>
              </a:rPr>
              <a:t> муниципального района.</a:t>
            </a:r>
          </a:p>
          <a:p>
            <a:pPr marL="0" indent="450000" algn="just">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Адрес</a:t>
            </a:r>
            <a:r>
              <a:rPr lang="ru-RU" sz="1400" dirty="0">
                <a:latin typeface="Times New Roman" panose="02020603050405020304" pitchFamily="18" charset="0"/>
                <a:cs typeface="Times New Roman" panose="02020603050405020304" pitchFamily="18" charset="0"/>
              </a:rPr>
              <a:t>: 665268, Иркутская область, г. Тулун, ул. Ленина, 75, </a:t>
            </a:r>
            <a:endParaRPr lang="ru-RU" sz="1400" dirty="0" smtClean="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400" dirty="0" smtClean="0">
                <a:latin typeface="Times New Roman" panose="02020603050405020304" pitchFamily="18" charset="0"/>
                <a:cs typeface="Times New Roman" panose="02020603050405020304" pitchFamily="18" charset="0"/>
              </a:rPr>
              <a:t>Тел.: 8 </a:t>
            </a:r>
            <a:r>
              <a:rPr lang="ru-RU" sz="1400" dirty="0">
                <a:latin typeface="Times New Roman" panose="02020603050405020304" pitchFamily="18" charset="0"/>
                <a:cs typeface="Times New Roman" panose="02020603050405020304" pitchFamily="18" charset="0"/>
              </a:rPr>
              <a:t>(39530) </a:t>
            </a:r>
            <a:r>
              <a:rPr lang="ru-RU" sz="1400" dirty="0" smtClean="0">
                <a:latin typeface="Times New Roman" panose="02020603050405020304" pitchFamily="18" charset="0"/>
                <a:cs typeface="Times New Roman" panose="02020603050405020304" pitchFamily="18" charset="0"/>
              </a:rPr>
              <a:t>4-11-62, е-</a:t>
            </a:r>
            <a:r>
              <a:rPr lang="en-US" sz="1400" dirty="0">
                <a:latin typeface="Times New Roman" panose="02020603050405020304" pitchFamily="18" charset="0"/>
                <a:cs typeface="Times New Roman" panose="02020603050405020304" pitchFamily="18" charset="0"/>
              </a:rPr>
              <a:t>mail</a:t>
            </a:r>
            <a:r>
              <a:rPr lang="ru-RU"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tulraion.biznes@yandex</a:t>
            </a:r>
            <a:r>
              <a:rPr lang="ru-RU" sz="1400" dirty="0">
                <a:latin typeface="Times New Roman" panose="02020603050405020304" pitchFamily="18" charset="0"/>
                <a:cs typeface="Times New Roman" panose="02020603050405020304" pitchFamily="18" charset="0"/>
              </a:rPr>
              <a:t>.</a:t>
            </a:r>
            <a:r>
              <a:rPr lang="en-US" sz="1400" dirty="0" err="1" smtClean="0">
                <a:latin typeface="Times New Roman" panose="02020603050405020304" pitchFamily="18" charset="0"/>
                <a:cs typeface="Times New Roman" panose="02020603050405020304" pitchFamily="18" charset="0"/>
              </a:rPr>
              <a:t>ru</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63336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61</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
        <p:nvSpPr>
          <p:cNvPr id="14" name="Заголовок 1"/>
          <p:cNvSpPr>
            <a:spLocks noGrp="1"/>
          </p:cNvSpPr>
          <p:nvPr>
            <p:ph type="title"/>
          </p:nvPr>
        </p:nvSpPr>
        <p:spPr>
          <a:xfrm>
            <a:off x="1043608" y="1"/>
            <a:ext cx="8100392" cy="620688"/>
          </a:xfrm>
        </p:spPr>
        <p:txBody>
          <a:bodyPr>
            <a:normAutofit/>
          </a:bodyPr>
          <a:lstStyle/>
          <a:p>
            <a:r>
              <a:rPr lang="ru-RU" sz="2400" b="1" dirty="0">
                <a:solidFill>
                  <a:schemeClr val="accent1">
                    <a:lumMod val="50000"/>
                  </a:schemeClr>
                </a:solidFill>
                <a:latin typeface="Times New Roman" panose="02020603050405020304" pitchFamily="18" charset="0"/>
                <a:cs typeface="Times New Roman" panose="02020603050405020304" pitchFamily="18" charset="0"/>
              </a:rPr>
              <a:t>22. Объекты для инвесторов</a:t>
            </a:r>
          </a:p>
        </p:txBody>
      </p:sp>
      <p:sp>
        <p:nvSpPr>
          <p:cNvPr id="15" name="Объект 2"/>
          <p:cNvSpPr txBox="1">
            <a:spLocks/>
          </p:cNvSpPr>
          <p:nvPr/>
        </p:nvSpPr>
        <p:spPr>
          <a:xfrm>
            <a:off x="1043608" y="620688"/>
            <a:ext cx="7776863" cy="10801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gn="just">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Администрация </a:t>
            </a:r>
            <a:r>
              <a:rPr lang="ru-RU" sz="1600" dirty="0" err="1">
                <a:latin typeface="Times New Roman" panose="02020603050405020304" pitchFamily="18" charset="0"/>
                <a:cs typeface="Times New Roman" panose="02020603050405020304" pitchFamily="18" charset="0"/>
              </a:rPr>
              <a:t>Тулунского</a:t>
            </a:r>
            <a:r>
              <a:rPr lang="ru-RU" sz="1600" dirty="0">
                <a:latin typeface="Times New Roman" panose="02020603050405020304" pitchFamily="18" charset="0"/>
                <a:cs typeface="Times New Roman" panose="02020603050405020304" pitchFamily="18" charset="0"/>
              </a:rPr>
              <a:t> муниципального района на постоянной основе проводит работу по установлению площадок и объектов, которые могут быть предложены для реализации инвестиционных проектов, начала </a:t>
            </a:r>
            <a:r>
              <a:rPr lang="ru-RU" sz="1600" dirty="0" smtClean="0">
                <a:latin typeface="Times New Roman" panose="02020603050405020304" pitchFamily="18" charset="0"/>
                <a:cs typeface="Times New Roman" panose="02020603050405020304" pitchFamily="18" charset="0"/>
              </a:rPr>
              <a:t>предпринимательской </a:t>
            </a:r>
            <a:r>
              <a:rPr lang="ru-RU" sz="1600" dirty="0">
                <a:latin typeface="Times New Roman" panose="02020603050405020304" pitchFamily="18" charset="0"/>
                <a:cs typeface="Times New Roman" panose="02020603050405020304" pitchFamily="18" charset="0"/>
              </a:rPr>
              <a:t>деятельности. </a:t>
            </a:r>
            <a:endParaRPr lang="ru-RU" sz="1400" dirty="0">
              <a:latin typeface="Times New Roman" panose="02020603050405020304" pitchFamily="18" charset="0"/>
              <a:cs typeface="Times New Roman" panose="02020603050405020304" pitchFamily="18" charset="0"/>
            </a:endParaRPr>
          </a:p>
        </p:txBody>
      </p:sp>
      <p:sp>
        <p:nvSpPr>
          <p:cNvPr id="16" name="Заголовок 1"/>
          <p:cNvSpPr txBox="1">
            <a:spLocks/>
          </p:cNvSpPr>
          <p:nvPr/>
        </p:nvSpPr>
        <p:spPr>
          <a:xfrm>
            <a:off x="1043608" y="1628800"/>
            <a:ext cx="7776863" cy="194421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450000"/>
            <a:r>
              <a:rPr lang="ru-RU" sz="1600" b="1" u="sng" dirty="0">
                <a:solidFill>
                  <a:srgbClr val="002060"/>
                </a:solidFill>
                <a:latin typeface="Times New Roman" panose="02020603050405020304" pitchFamily="18" charset="0"/>
                <a:cs typeface="Times New Roman" panose="02020603050405020304" pitchFamily="18" charset="0"/>
              </a:rPr>
              <a:t>Свободные производственные площадки</a:t>
            </a:r>
          </a:p>
          <a:p>
            <a:pPr indent="450000" algn="l"/>
            <a:endParaRPr lang="ru-RU" sz="1600" dirty="0">
              <a:latin typeface="Times New Roman" panose="02020603050405020304" pitchFamily="18" charset="0"/>
              <a:cs typeface="Times New Roman" panose="02020603050405020304" pitchFamily="18" charset="0"/>
            </a:endParaRPr>
          </a:p>
          <a:p>
            <a:pPr indent="450000" algn="just"/>
            <a:r>
              <a:rPr lang="ru-RU" sz="1600" b="1" u="sng" dirty="0" smtClean="0">
                <a:solidFill>
                  <a:srgbClr val="0033CC"/>
                </a:solidFill>
                <a:latin typeface="Times New Roman" panose="02020603050405020304" pitchFamily="18" charset="0"/>
                <a:cs typeface="Times New Roman" panose="02020603050405020304" pitchFamily="18" charset="0"/>
              </a:rPr>
              <a:t>Часть </a:t>
            </a:r>
            <a:r>
              <a:rPr lang="ru-RU" sz="1600" b="1" u="sng" dirty="0" err="1" smtClean="0">
                <a:solidFill>
                  <a:srgbClr val="0033CC"/>
                </a:solidFill>
                <a:latin typeface="Times New Roman" panose="02020603050405020304" pitchFamily="18" charset="0"/>
                <a:cs typeface="Times New Roman" panose="02020603050405020304" pitchFamily="18" charset="0"/>
              </a:rPr>
              <a:t>промплощадки</a:t>
            </a:r>
            <a:r>
              <a:rPr lang="ru-RU" sz="1600" b="1" u="sng" dirty="0" smtClean="0">
                <a:solidFill>
                  <a:srgbClr val="0033CC"/>
                </a:solidFill>
                <a:latin typeface="Times New Roman" panose="02020603050405020304" pitchFamily="18" charset="0"/>
                <a:cs typeface="Times New Roman" panose="02020603050405020304" pitchFamily="18" charset="0"/>
              </a:rPr>
              <a:t> </a:t>
            </a:r>
            <a:r>
              <a:rPr lang="ru-RU" sz="1600" b="1" u="sng" dirty="0" err="1">
                <a:solidFill>
                  <a:srgbClr val="0033CC"/>
                </a:solidFill>
                <a:latin typeface="Times New Roman" panose="02020603050405020304" pitchFamily="18" charset="0"/>
                <a:cs typeface="Times New Roman" panose="02020603050405020304" pitchFamily="18" charset="0"/>
              </a:rPr>
              <a:t>Азейского</a:t>
            </a:r>
            <a:r>
              <a:rPr lang="ru-RU" sz="1600" b="1" u="sng" dirty="0">
                <a:solidFill>
                  <a:srgbClr val="0033CC"/>
                </a:solidFill>
                <a:latin typeface="Times New Roman" panose="02020603050405020304" pitchFamily="18" charset="0"/>
                <a:cs typeface="Times New Roman" panose="02020603050405020304" pitchFamily="18" charset="0"/>
              </a:rPr>
              <a:t> разреза.</a:t>
            </a:r>
            <a:r>
              <a:rPr lang="ru-RU" sz="1600" dirty="0">
                <a:solidFill>
                  <a:srgbClr val="0033CC"/>
                </a:solidFill>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На площадке было размещено угледобывающее предприятие – филиал ООО «Компания «</a:t>
            </a:r>
            <a:r>
              <a:rPr lang="ru-RU" sz="1600" dirty="0" err="1">
                <a:latin typeface="Times New Roman" panose="02020603050405020304" pitchFamily="18" charset="0"/>
                <a:cs typeface="Times New Roman" panose="02020603050405020304" pitchFamily="18" charset="0"/>
              </a:rPr>
              <a:t>Востсибуголь</a:t>
            </a:r>
            <a:r>
              <a:rPr lang="ru-RU" sz="1600" dirty="0">
                <a:latin typeface="Times New Roman" panose="02020603050405020304" pitchFamily="18" charset="0"/>
                <a:cs typeface="Times New Roman" panose="02020603050405020304" pitchFamily="18" charset="0"/>
              </a:rPr>
              <a:t>». Эффективным будет размещение деревообрабатывающего производства. Ближайшие производства – угледобывающие предприятия, залежи полезных ископаемых – каменный уголь, лесохозяйственные ресурсы.</a:t>
            </a:r>
            <a:endParaRPr lang="ru-RU" sz="1600" b="1" u="sng" dirty="0">
              <a:solidFill>
                <a:srgbClr val="002060"/>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1399" y="3770954"/>
            <a:ext cx="3546866" cy="2337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352663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62</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154161332"/>
              </p:ext>
            </p:extLst>
          </p:nvPr>
        </p:nvGraphicFramePr>
        <p:xfrm>
          <a:off x="1043608" y="620689"/>
          <a:ext cx="7776863" cy="6237311"/>
        </p:xfrm>
        <a:graphic>
          <a:graphicData uri="http://schemas.openxmlformats.org/drawingml/2006/table">
            <a:tbl>
              <a:tblPr firstRow="1" bandRow="1">
                <a:tableStyleId>{5C22544A-7EE6-4342-B048-85BDC9FD1C3A}</a:tableStyleId>
              </a:tblPr>
              <a:tblGrid>
                <a:gridCol w="562465">
                  <a:extLst>
                    <a:ext uri="{9D8B030D-6E8A-4147-A177-3AD203B41FA5}">
                      <a16:colId xmlns:a16="http://schemas.microsoft.com/office/drawing/2014/main" val="2807637311"/>
                    </a:ext>
                  </a:extLst>
                </a:gridCol>
                <a:gridCol w="1765226">
                  <a:extLst>
                    <a:ext uri="{9D8B030D-6E8A-4147-A177-3AD203B41FA5}">
                      <a16:colId xmlns:a16="http://schemas.microsoft.com/office/drawing/2014/main" val="3303607468"/>
                    </a:ext>
                  </a:extLst>
                </a:gridCol>
                <a:gridCol w="5449172">
                  <a:extLst>
                    <a:ext uri="{9D8B030D-6E8A-4147-A177-3AD203B41FA5}">
                      <a16:colId xmlns:a16="http://schemas.microsoft.com/office/drawing/2014/main" val="2784738829"/>
                    </a:ext>
                  </a:extLst>
                </a:gridCol>
              </a:tblGrid>
              <a:tr h="522767">
                <a:tc>
                  <a:txBody>
                    <a:bodyPr/>
                    <a:lstStyle/>
                    <a:p>
                      <a:pPr algn="ctr"/>
                      <a:r>
                        <a:rPr lang="ru-RU" sz="1400" dirty="0">
                          <a:latin typeface="Times New Roman" panose="02020603050405020304" pitchFamily="18" charset="0"/>
                          <a:cs typeface="Times New Roman" panose="02020603050405020304" pitchFamily="18" charset="0"/>
                        </a:rPr>
                        <a:t>№ п/п</a:t>
                      </a:r>
                    </a:p>
                  </a:txBody>
                  <a:tcPr/>
                </a:tc>
                <a:tc>
                  <a:txBody>
                    <a:bodyPr/>
                    <a:lstStyle/>
                    <a:p>
                      <a:pPr algn="ctr"/>
                      <a:r>
                        <a:rPr lang="ru-RU" sz="1400" dirty="0">
                          <a:latin typeface="Times New Roman" panose="02020603050405020304" pitchFamily="18" charset="0"/>
                          <a:cs typeface="Times New Roman" panose="02020603050405020304" pitchFamily="18" charset="0"/>
                        </a:rPr>
                        <a:t>Характеристика</a:t>
                      </a:r>
                    </a:p>
                  </a:txBody>
                  <a:tcPr/>
                </a:tc>
                <a:tc>
                  <a:txBody>
                    <a:bodyPr/>
                    <a:lstStyle/>
                    <a:p>
                      <a:pPr algn="ctr"/>
                      <a:r>
                        <a:rPr lang="ru-RU" sz="1400" dirty="0">
                          <a:latin typeface="Times New Roman" panose="02020603050405020304" pitchFamily="18" charset="0"/>
                          <a:cs typeface="Times New Roman" panose="02020603050405020304" pitchFamily="18" charset="0"/>
                        </a:rPr>
                        <a:t>Свободная площадка</a:t>
                      </a:r>
                    </a:p>
                  </a:txBody>
                  <a:tcPr/>
                </a:tc>
                <a:extLst>
                  <a:ext uri="{0D108BD9-81ED-4DB2-BD59-A6C34878D82A}">
                    <a16:rowId xmlns:a16="http://schemas.microsoft.com/office/drawing/2014/main" val="2191112330"/>
                  </a:ext>
                </a:extLst>
              </a:tr>
              <a:tr h="579981">
                <a:tc>
                  <a:txBody>
                    <a:bodyPr/>
                    <a:lstStyle/>
                    <a:p>
                      <a:pPr algn="ctr"/>
                      <a:r>
                        <a:rPr lang="ru-RU" sz="1400" dirty="0">
                          <a:latin typeface="Times New Roman" panose="02020603050405020304" pitchFamily="18" charset="0"/>
                          <a:cs typeface="Times New Roman" panose="02020603050405020304" pitchFamily="18" charset="0"/>
                        </a:rPr>
                        <a:t>1</a:t>
                      </a:r>
                    </a:p>
                  </a:txBody>
                  <a:tcPr/>
                </a:tc>
                <a:tc>
                  <a:txBody>
                    <a:bodyPr/>
                    <a:lstStyle/>
                    <a:p>
                      <a:pPr algn="l"/>
                      <a:r>
                        <a:rPr lang="ru-RU" sz="1400" dirty="0">
                          <a:latin typeface="Times New Roman" panose="02020603050405020304" pitchFamily="18" charset="0"/>
                          <a:cs typeface="Times New Roman" panose="02020603050405020304" pitchFamily="18" charset="0"/>
                        </a:rPr>
                        <a:t>Расположение</a:t>
                      </a:r>
                    </a:p>
                  </a:txBody>
                  <a:tcPr/>
                </a:tc>
                <a:tc>
                  <a:txBody>
                    <a:bodyPr/>
                    <a:lstStyle/>
                    <a:p>
                      <a:r>
                        <a:rPr lang="ru-RU" sz="1400" kern="1200" dirty="0">
                          <a:solidFill>
                            <a:schemeClr val="dk1"/>
                          </a:solidFill>
                          <a:effectLst/>
                          <a:latin typeface="Times New Roman" panose="02020603050405020304" pitchFamily="18" charset="0"/>
                          <a:ea typeface="+mn-ea"/>
                          <a:cs typeface="Times New Roman" panose="02020603050405020304" pitchFamily="18" charset="0"/>
                        </a:rPr>
                        <a:t>Иркутская область, Тулунский район, 2,5 км южнее села </a:t>
                      </a:r>
                      <a:r>
                        <a:rPr lang="ru-RU" sz="1400" kern="1200" dirty="0" err="1">
                          <a:solidFill>
                            <a:schemeClr val="dk1"/>
                          </a:solidFill>
                          <a:effectLst/>
                          <a:latin typeface="Times New Roman" panose="02020603050405020304" pitchFamily="18" charset="0"/>
                          <a:ea typeface="+mn-ea"/>
                          <a:cs typeface="Times New Roman" panose="02020603050405020304" pitchFamily="18" charset="0"/>
                        </a:rPr>
                        <a:t>Азей</a:t>
                      </a:r>
                      <a:r>
                        <a:rPr lang="ru-RU" sz="1400" kern="1200" dirty="0">
                          <a:solidFill>
                            <a:schemeClr val="dk1"/>
                          </a:solidFill>
                          <a:effectLst/>
                          <a:latin typeface="Times New Roman" panose="02020603050405020304" pitchFamily="18" charset="0"/>
                          <a:ea typeface="+mn-ea"/>
                          <a:cs typeface="Times New Roman" panose="02020603050405020304" pitchFamily="18" charset="0"/>
                        </a:rPr>
                        <a:t>, </a:t>
                      </a:r>
                      <a:r>
                        <a:rPr lang="ru-RU" sz="1400" kern="1200" dirty="0" err="1">
                          <a:solidFill>
                            <a:schemeClr val="dk1"/>
                          </a:solidFill>
                          <a:effectLst/>
                          <a:latin typeface="Times New Roman" panose="02020603050405020304" pitchFamily="18" charset="0"/>
                          <a:ea typeface="+mn-ea"/>
                          <a:cs typeface="Times New Roman" panose="02020603050405020304" pitchFamily="18" charset="0"/>
                        </a:rPr>
                        <a:t>промплощадка</a:t>
                      </a:r>
                      <a:r>
                        <a:rPr lang="ru-RU" sz="1400" kern="1200" dirty="0">
                          <a:solidFill>
                            <a:schemeClr val="dk1"/>
                          </a:solidFill>
                          <a:effectLst/>
                          <a:latin typeface="Times New Roman" panose="02020603050405020304" pitchFamily="18" charset="0"/>
                          <a:ea typeface="+mn-ea"/>
                          <a:cs typeface="Times New Roman" panose="02020603050405020304" pitchFamily="18" charset="0"/>
                        </a:rPr>
                        <a:t> </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разреза  «</a:t>
                      </a:r>
                      <a:r>
                        <a:rPr lang="ru-RU" sz="1400" kern="1200" dirty="0" err="1" smtClean="0">
                          <a:solidFill>
                            <a:schemeClr val="dk1"/>
                          </a:solidFill>
                          <a:effectLst/>
                          <a:latin typeface="Times New Roman" panose="02020603050405020304" pitchFamily="18" charset="0"/>
                          <a:ea typeface="+mn-ea"/>
                          <a:cs typeface="Times New Roman" panose="02020603050405020304" pitchFamily="18" charset="0"/>
                        </a:rPr>
                        <a:t>Азейский</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13000804"/>
                  </a:ext>
                </a:extLst>
              </a:tr>
              <a:tr h="1599052">
                <a:tc>
                  <a:txBody>
                    <a:bodyPr/>
                    <a:lstStyle/>
                    <a:p>
                      <a:pPr algn="ctr"/>
                      <a:r>
                        <a:rPr lang="ru-RU" sz="1400" dirty="0">
                          <a:latin typeface="Times New Roman" panose="02020603050405020304" pitchFamily="18" charset="0"/>
                          <a:cs typeface="Times New Roman" panose="02020603050405020304" pitchFamily="18" charset="0"/>
                        </a:rPr>
                        <a:t>2</a:t>
                      </a:r>
                    </a:p>
                  </a:txBody>
                  <a:tcPr/>
                </a:tc>
                <a:tc>
                  <a:txBody>
                    <a:bodyPr/>
                    <a:lstStyle/>
                    <a:p>
                      <a:pPr algn="l"/>
                      <a:r>
                        <a:rPr lang="ru-RU" sz="1400" dirty="0">
                          <a:latin typeface="Times New Roman" panose="02020603050405020304" pitchFamily="18" charset="0"/>
                          <a:cs typeface="Times New Roman" panose="02020603050405020304" pitchFamily="18" charset="0"/>
                        </a:rPr>
                        <a:t>Удаленность</a:t>
                      </a:r>
                      <a:r>
                        <a:rPr lang="ru-RU" sz="1400" baseline="0" dirty="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kern="1200" dirty="0">
                          <a:solidFill>
                            <a:schemeClr val="dk1"/>
                          </a:solidFill>
                          <a:effectLst/>
                          <a:latin typeface="Times New Roman" panose="02020603050405020304" pitchFamily="18" charset="0"/>
                          <a:ea typeface="+mn-ea"/>
                          <a:cs typeface="Times New Roman" panose="02020603050405020304" pitchFamily="18" charset="0"/>
                        </a:rPr>
                        <a:t>370 км от областного центра.</a:t>
                      </a:r>
                    </a:p>
                    <a:p>
                      <a:r>
                        <a:rPr lang="ru-RU" sz="1400" kern="1200" dirty="0">
                          <a:solidFill>
                            <a:schemeClr val="dk1"/>
                          </a:solidFill>
                          <a:effectLst/>
                          <a:latin typeface="Times New Roman" panose="02020603050405020304" pitchFamily="18" charset="0"/>
                          <a:ea typeface="+mn-ea"/>
                          <a:cs typeface="Times New Roman" panose="02020603050405020304" pitchFamily="18" charset="0"/>
                        </a:rPr>
                        <a:t>19 км. от центра муниципального образования (г. Тулуна).</a:t>
                      </a:r>
                    </a:p>
                    <a:p>
                      <a:r>
                        <a:rPr lang="ru-RU" sz="1400" kern="1200" dirty="0">
                          <a:solidFill>
                            <a:schemeClr val="dk1"/>
                          </a:solidFill>
                          <a:effectLst/>
                          <a:latin typeface="Times New Roman" panose="02020603050405020304" pitchFamily="18" charset="0"/>
                          <a:ea typeface="+mn-ea"/>
                          <a:cs typeface="Times New Roman" panose="02020603050405020304" pitchFamily="18" charset="0"/>
                        </a:rPr>
                        <a:t>Прилегает к производственной площадки ООО «Компания «</a:t>
                      </a:r>
                      <a:r>
                        <a:rPr lang="ru-RU" sz="1400" kern="1200" dirty="0" err="1">
                          <a:solidFill>
                            <a:schemeClr val="dk1"/>
                          </a:solidFill>
                          <a:effectLst/>
                          <a:latin typeface="Times New Roman" panose="02020603050405020304" pitchFamily="18" charset="0"/>
                          <a:ea typeface="+mn-ea"/>
                          <a:cs typeface="Times New Roman" panose="02020603050405020304" pitchFamily="18" charset="0"/>
                        </a:rPr>
                        <a:t>Востсибуголь</a:t>
                      </a:r>
                      <a:r>
                        <a:rPr lang="ru-RU" sz="1400" kern="1200" dirty="0">
                          <a:solidFill>
                            <a:schemeClr val="dk1"/>
                          </a:solidFill>
                          <a:effectLst/>
                          <a:latin typeface="Times New Roman" panose="02020603050405020304" pitchFamily="18" charset="0"/>
                          <a:ea typeface="+mn-ea"/>
                          <a:cs typeface="Times New Roman" panose="02020603050405020304" pitchFamily="18" charset="0"/>
                        </a:rPr>
                        <a:t>».</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3,6 </a:t>
                      </a:r>
                      <a:r>
                        <a:rPr lang="ru-RU" sz="1400" kern="1200" dirty="0">
                          <a:solidFill>
                            <a:schemeClr val="dk1"/>
                          </a:solidFill>
                          <a:effectLst/>
                          <a:latin typeface="Times New Roman" panose="02020603050405020304" pitchFamily="18" charset="0"/>
                          <a:ea typeface="+mn-ea"/>
                          <a:cs typeface="Times New Roman" panose="02020603050405020304" pitchFamily="18" charset="0"/>
                        </a:rPr>
                        <a:t>от ближайших жилых домов</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3,2 км. от автомагистрали Р-255 «Сибирь».</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3,6 км. от ж/д станции.</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05642543"/>
                  </a:ext>
                </a:extLst>
              </a:tr>
              <a:tr h="552663">
                <a:tc>
                  <a:txBody>
                    <a:bodyPr/>
                    <a:lstStyle/>
                    <a:p>
                      <a:pPr algn="ctr"/>
                      <a:r>
                        <a:rPr lang="ru-RU" sz="1400" dirty="0">
                          <a:latin typeface="Times New Roman" panose="02020603050405020304" pitchFamily="18" charset="0"/>
                          <a:cs typeface="Times New Roman" panose="02020603050405020304" pitchFamily="18" charset="0"/>
                        </a:rPr>
                        <a:t>3</a:t>
                      </a:r>
                    </a:p>
                  </a:txBody>
                  <a:tcPr/>
                </a:tc>
                <a:tc>
                  <a:txBody>
                    <a:bodyPr/>
                    <a:lstStyle/>
                    <a:p>
                      <a:pPr algn="l"/>
                      <a:r>
                        <a:rPr lang="ru-RU" sz="1400" dirty="0">
                          <a:latin typeface="Times New Roman" panose="02020603050405020304" pitchFamily="18" charset="0"/>
                          <a:cs typeface="Times New Roman" panose="02020603050405020304" pitchFamily="18" charset="0"/>
                        </a:rPr>
                        <a:t>Наличие подъездных путей</a:t>
                      </a:r>
                    </a:p>
                  </a:txBody>
                  <a:tcPr/>
                </a:tc>
                <a:tc>
                  <a:txBody>
                    <a:bodyPr/>
                    <a:lstStyle/>
                    <a:p>
                      <a:r>
                        <a:rPr lang="ru-RU" sz="1400" kern="1200" dirty="0">
                          <a:solidFill>
                            <a:schemeClr val="dk1"/>
                          </a:solidFill>
                          <a:effectLst/>
                          <a:latin typeface="Times New Roman" panose="02020603050405020304" pitchFamily="18" charset="0"/>
                          <a:ea typeface="+mn-ea"/>
                          <a:cs typeface="Times New Roman" panose="02020603050405020304" pitchFamily="18" charset="0"/>
                        </a:rPr>
                        <a:t>Авто – имеется</a:t>
                      </a:r>
                    </a:p>
                    <a:p>
                      <a:r>
                        <a:rPr lang="ru-RU" sz="1400" kern="1200" dirty="0">
                          <a:solidFill>
                            <a:schemeClr val="dk1"/>
                          </a:solidFill>
                          <a:effectLst/>
                          <a:latin typeface="Times New Roman" panose="02020603050405020304" pitchFamily="18" charset="0"/>
                          <a:ea typeface="+mn-ea"/>
                          <a:cs typeface="Times New Roman" panose="02020603050405020304" pitchFamily="18" charset="0"/>
                        </a:rPr>
                        <a:t>Ж/д – имеется</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70827020"/>
                  </a:ext>
                </a:extLst>
              </a:tr>
              <a:tr h="1814310">
                <a:tc>
                  <a:txBody>
                    <a:bodyPr/>
                    <a:lstStyle/>
                    <a:p>
                      <a:pPr algn="ctr"/>
                      <a:r>
                        <a:rPr lang="ru-RU" sz="1400" dirty="0">
                          <a:latin typeface="Times New Roman" panose="02020603050405020304" pitchFamily="18" charset="0"/>
                          <a:cs typeface="Times New Roman" panose="02020603050405020304" pitchFamily="18" charset="0"/>
                        </a:rPr>
                        <a:t>4</a:t>
                      </a:r>
                    </a:p>
                  </a:txBody>
                  <a:tcPr/>
                </a:tc>
                <a:tc>
                  <a:txBody>
                    <a:bodyPr/>
                    <a:lstStyle/>
                    <a:p>
                      <a:pPr algn="l"/>
                      <a:r>
                        <a:rPr lang="ru-RU" sz="1400" dirty="0">
                          <a:latin typeface="Times New Roman" panose="02020603050405020304" pitchFamily="18" charset="0"/>
                          <a:cs typeface="Times New Roman" panose="02020603050405020304" pitchFamily="18" charset="0"/>
                        </a:rPr>
                        <a:t>Характеристика территории площадки</a:t>
                      </a:r>
                    </a:p>
                  </a:txBody>
                  <a:tcPr/>
                </a:tc>
                <a:tc>
                  <a:txBody>
                    <a:bodyPr/>
                    <a:lstStyle/>
                    <a:p>
                      <a:r>
                        <a:rPr lang="ru-RU" sz="1400" kern="1200" dirty="0">
                          <a:solidFill>
                            <a:schemeClr val="dk1"/>
                          </a:solidFill>
                          <a:effectLst/>
                          <a:latin typeface="Times New Roman" panose="02020603050405020304" pitchFamily="18" charset="0"/>
                          <a:ea typeface="+mn-ea"/>
                          <a:cs typeface="Times New Roman" panose="02020603050405020304" pitchFamily="18" charset="0"/>
                        </a:rPr>
                        <a:t>Площадь – 5,3 га</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 Часть земельного участка № 38:15:060502:133.</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Ограждения </a:t>
                      </a:r>
                      <a:r>
                        <a:rPr lang="ru-RU" sz="1400" kern="1200" dirty="0">
                          <a:solidFill>
                            <a:schemeClr val="dk1"/>
                          </a:solidFill>
                          <a:effectLst/>
                          <a:latin typeface="Times New Roman" panose="02020603050405020304" pitchFamily="18" charset="0"/>
                          <a:ea typeface="+mn-ea"/>
                          <a:cs typeface="Times New Roman" panose="02020603050405020304" pitchFamily="18" charset="0"/>
                        </a:rPr>
                        <a:t>– нет.</a:t>
                      </a:r>
                    </a:p>
                    <a:p>
                      <a:r>
                        <a:rPr lang="ru-RU" sz="1400" kern="1200" dirty="0">
                          <a:solidFill>
                            <a:schemeClr val="dk1"/>
                          </a:solidFill>
                          <a:effectLst/>
                          <a:latin typeface="Times New Roman" panose="02020603050405020304" pitchFamily="18" charset="0"/>
                          <a:ea typeface="+mn-ea"/>
                          <a:cs typeface="Times New Roman" panose="02020603050405020304" pitchFamily="18" charset="0"/>
                        </a:rPr>
                        <a:t>Строения – </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есть два трехэтажных административных здания общей площадью 7454 кв. м., здание </a:t>
                      </a:r>
                      <a:r>
                        <a:rPr lang="ru-RU" sz="1400" kern="1200" dirty="0" err="1" smtClean="0">
                          <a:solidFill>
                            <a:schemeClr val="dk1"/>
                          </a:solidFill>
                          <a:effectLst/>
                          <a:latin typeface="Times New Roman" panose="02020603050405020304" pitchFamily="18" charset="0"/>
                          <a:ea typeface="+mn-ea"/>
                          <a:cs typeface="Times New Roman" panose="02020603050405020304" pitchFamily="18" charset="0"/>
                        </a:rPr>
                        <a:t>автобульдозерного</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 парка площадью 481 кв. м., двухэтажное здание столовой площадью 1364 кв. м., два здания гаража общей площадью 897 кв. м., четыре производственных строений.</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Возможность расширения – есть, 8,3 га</a:t>
                      </a:r>
                      <a:r>
                        <a:rPr lang="ru-RU" sz="1400" kern="1200" baseline="0" dirty="0" smtClean="0">
                          <a:solidFill>
                            <a:schemeClr val="dk1"/>
                          </a:solidFill>
                          <a:effectLst/>
                          <a:latin typeface="Times New Roman" panose="02020603050405020304" pitchFamily="18" charset="0"/>
                          <a:ea typeface="+mn-ea"/>
                          <a:cs typeface="Times New Roman" panose="02020603050405020304" pitchFamily="18" charset="0"/>
                        </a:rPr>
                        <a:t> из земель лесного фонда.</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294595"/>
                  </a:ext>
                </a:extLst>
              </a:tr>
              <a:tr h="1168538">
                <a:tc>
                  <a:txBody>
                    <a:bodyPr/>
                    <a:lstStyle/>
                    <a:p>
                      <a:pPr algn="ctr"/>
                      <a:r>
                        <a:rPr lang="ru-RU" sz="1400" dirty="0">
                          <a:latin typeface="Times New Roman" panose="02020603050405020304" pitchFamily="18" charset="0"/>
                          <a:cs typeface="Times New Roman" panose="02020603050405020304" pitchFamily="18" charset="0"/>
                        </a:rPr>
                        <a:t>5</a:t>
                      </a:r>
                    </a:p>
                  </a:txBody>
                  <a:tcPr/>
                </a:tc>
                <a:tc>
                  <a:txBody>
                    <a:bodyPr/>
                    <a:lstStyle/>
                    <a:p>
                      <a:pPr algn="l"/>
                      <a:r>
                        <a:rPr lang="ru-RU" sz="1400" dirty="0">
                          <a:latin typeface="Times New Roman" panose="02020603050405020304" pitchFamily="18" charset="0"/>
                          <a:cs typeface="Times New Roman" panose="02020603050405020304" pitchFamily="18" charset="0"/>
                        </a:rPr>
                        <a:t>Правовой статус площадки</a:t>
                      </a:r>
                    </a:p>
                  </a:txBody>
                  <a:tcPr/>
                </a:tc>
                <a:tc>
                  <a:txBody>
                    <a:bodyPr/>
                    <a:lstStyle/>
                    <a:p>
                      <a:r>
                        <a:rPr lang="ru-RU" sz="1400" kern="1200" dirty="0">
                          <a:solidFill>
                            <a:schemeClr val="dk1"/>
                          </a:solidFill>
                          <a:effectLst/>
                          <a:latin typeface="Times New Roman" panose="02020603050405020304" pitchFamily="18" charset="0"/>
                          <a:ea typeface="+mn-ea"/>
                          <a:cs typeface="Times New Roman" panose="02020603050405020304" pitchFamily="18" charset="0"/>
                        </a:rPr>
                        <a:t>Вид собственности – частная, предлагаются к передачи в муниципальную собственность МО «Тулунский район».</a:t>
                      </a:r>
                    </a:p>
                    <a:p>
                      <a:r>
                        <a:rPr lang="ru-RU" sz="1400" kern="1200" dirty="0">
                          <a:solidFill>
                            <a:schemeClr val="dk1"/>
                          </a:solidFill>
                          <a:effectLst/>
                          <a:latin typeface="Times New Roman" panose="02020603050405020304" pitchFamily="18" charset="0"/>
                          <a:ea typeface="+mn-ea"/>
                          <a:cs typeface="Times New Roman" panose="02020603050405020304" pitchFamily="18" charset="0"/>
                        </a:rPr>
                        <a:t>Условия предоставления в пользование </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 продажа, аренда</a:t>
                      </a:r>
                      <a:r>
                        <a:rPr lang="ru-RU" sz="1400" kern="1200" dirty="0">
                          <a:solidFill>
                            <a:schemeClr val="dk1"/>
                          </a:solidFill>
                          <a:effectLst/>
                          <a:latin typeface="Times New Roman" panose="02020603050405020304" pitchFamily="18" charset="0"/>
                          <a:ea typeface="+mn-ea"/>
                          <a:cs typeface="Times New Roman" panose="02020603050405020304" pitchFamily="18" charset="0"/>
                        </a:rPr>
                        <a:t>, иные варианты.</a:t>
                      </a:r>
                    </a:p>
                    <a:p>
                      <a:r>
                        <a:rPr lang="ru-RU" sz="1400" kern="1200" dirty="0">
                          <a:solidFill>
                            <a:schemeClr val="dk1"/>
                          </a:solidFill>
                          <a:effectLst/>
                          <a:latin typeface="Times New Roman" panose="02020603050405020304" pitchFamily="18" charset="0"/>
                          <a:ea typeface="+mn-ea"/>
                          <a:cs typeface="Times New Roman" panose="02020603050405020304" pitchFamily="18" charset="0"/>
                        </a:rPr>
                        <a:t>Обременения, ограничения по использованию – нет.</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56050385"/>
                  </a:ext>
                </a:extLst>
              </a:tr>
            </a:tbl>
          </a:graphicData>
        </a:graphic>
      </p:graphicFrame>
      <p:sp>
        <p:nvSpPr>
          <p:cNvPr id="5" name="Заголовок 1"/>
          <p:cNvSpPr>
            <a:spLocks noGrp="1"/>
          </p:cNvSpPr>
          <p:nvPr>
            <p:ph type="title"/>
          </p:nvPr>
        </p:nvSpPr>
        <p:spPr>
          <a:xfrm>
            <a:off x="1043608" y="1"/>
            <a:ext cx="8100392" cy="620688"/>
          </a:xfrm>
        </p:spPr>
        <p:txBody>
          <a:bodyPr>
            <a:normAutofit/>
          </a:bodyPr>
          <a:lstStyle/>
          <a:p>
            <a:r>
              <a:rPr lang="ru-RU" sz="1600" b="1" u="sng" dirty="0">
                <a:solidFill>
                  <a:schemeClr val="accent4">
                    <a:lumMod val="50000"/>
                  </a:schemeClr>
                </a:solidFill>
                <a:latin typeface="Times New Roman" panose="02020603050405020304" pitchFamily="18" charset="0"/>
                <a:cs typeface="Times New Roman" panose="02020603050405020304" pitchFamily="18" charset="0"/>
              </a:rPr>
              <a:t>Характеристика производственной площадки</a:t>
            </a:r>
          </a:p>
        </p:txBody>
      </p:sp>
    </p:spTree>
    <p:extLst>
      <p:ext uri="{BB962C8B-B14F-4D97-AF65-F5344CB8AC3E}">
        <p14:creationId xmlns:p14="http://schemas.microsoft.com/office/powerpoint/2010/main" val="38576854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63</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497136203"/>
              </p:ext>
            </p:extLst>
          </p:nvPr>
        </p:nvGraphicFramePr>
        <p:xfrm>
          <a:off x="989814" y="260648"/>
          <a:ext cx="7830658" cy="5349171"/>
        </p:xfrm>
        <a:graphic>
          <a:graphicData uri="http://schemas.openxmlformats.org/drawingml/2006/table">
            <a:tbl>
              <a:tblPr firstRow="1" bandRow="1">
                <a:tableStyleId>{5C22544A-7EE6-4342-B048-85BDC9FD1C3A}</a:tableStyleId>
              </a:tblPr>
              <a:tblGrid>
                <a:gridCol w="525925">
                  <a:extLst>
                    <a:ext uri="{9D8B030D-6E8A-4147-A177-3AD203B41FA5}">
                      <a16:colId xmlns:a16="http://schemas.microsoft.com/office/drawing/2014/main" val="2807637311"/>
                    </a:ext>
                  </a:extLst>
                </a:gridCol>
                <a:gridCol w="1817866">
                  <a:extLst>
                    <a:ext uri="{9D8B030D-6E8A-4147-A177-3AD203B41FA5}">
                      <a16:colId xmlns:a16="http://schemas.microsoft.com/office/drawing/2014/main" val="3303607468"/>
                    </a:ext>
                  </a:extLst>
                </a:gridCol>
                <a:gridCol w="5486867">
                  <a:extLst>
                    <a:ext uri="{9D8B030D-6E8A-4147-A177-3AD203B41FA5}">
                      <a16:colId xmlns:a16="http://schemas.microsoft.com/office/drawing/2014/main" val="2784738829"/>
                    </a:ext>
                  </a:extLst>
                </a:gridCol>
              </a:tblGrid>
              <a:tr h="545124">
                <a:tc>
                  <a:txBody>
                    <a:bodyPr/>
                    <a:lstStyle/>
                    <a:p>
                      <a:pPr algn="ctr"/>
                      <a:r>
                        <a:rPr lang="ru-RU" sz="1400" dirty="0">
                          <a:latin typeface="Times New Roman" panose="02020603050405020304" pitchFamily="18" charset="0"/>
                          <a:cs typeface="Times New Roman" panose="02020603050405020304" pitchFamily="18" charset="0"/>
                        </a:rPr>
                        <a:t>№ п/п</a:t>
                      </a:r>
                    </a:p>
                  </a:txBody>
                  <a:tcPr/>
                </a:tc>
                <a:tc>
                  <a:txBody>
                    <a:bodyPr/>
                    <a:lstStyle/>
                    <a:p>
                      <a:pPr algn="ctr"/>
                      <a:r>
                        <a:rPr lang="ru-RU" sz="1400" dirty="0">
                          <a:latin typeface="Times New Roman" panose="02020603050405020304" pitchFamily="18" charset="0"/>
                          <a:cs typeface="Times New Roman" panose="02020603050405020304" pitchFamily="18" charset="0"/>
                        </a:rPr>
                        <a:t>Характеристика</a:t>
                      </a:r>
                    </a:p>
                  </a:txBody>
                  <a:tcPr/>
                </a:tc>
                <a:tc>
                  <a:txBody>
                    <a:bodyPr/>
                    <a:lstStyle/>
                    <a:p>
                      <a:pPr algn="ctr"/>
                      <a:r>
                        <a:rPr lang="ru-RU" sz="1400" dirty="0">
                          <a:latin typeface="Times New Roman" panose="02020603050405020304" pitchFamily="18" charset="0"/>
                          <a:cs typeface="Times New Roman" panose="02020603050405020304" pitchFamily="18" charset="0"/>
                        </a:rPr>
                        <a:t>Свободная площадка</a:t>
                      </a:r>
                    </a:p>
                  </a:txBody>
                  <a:tcPr/>
                </a:tc>
                <a:extLst>
                  <a:ext uri="{0D108BD9-81ED-4DB2-BD59-A6C34878D82A}">
                    <a16:rowId xmlns:a16="http://schemas.microsoft.com/office/drawing/2014/main" val="2191112330"/>
                  </a:ext>
                </a:extLst>
              </a:tr>
              <a:tr h="895036">
                <a:tc>
                  <a:txBody>
                    <a:bodyPr/>
                    <a:lstStyle/>
                    <a:p>
                      <a:pPr algn="ctr"/>
                      <a:endParaRPr lang="ru-RU" sz="1400" dirty="0">
                        <a:latin typeface="Times New Roman" panose="02020603050405020304" pitchFamily="18" charset="0"/>
                        <a:cs typeface="Times New Roman" panose="02020603050405020304" pitchFamily="18" charset="0"/>
                      </a:endParaRPr>
                    </a:p>
                  </a:txBody>
                  <a:tcPr/>
                </a:tc>
                <a:tc>
                  <a:txBody>
                    <a:bodyPr/>
                    <a:lstStyle/>
                    <a:p>
                      <a:pPr algn="l"/>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solidFill>
                            <a:schemeClr val="tx1"/>
                          </a:solidFill>
                          <a:latin typeface="Times New Roman" panose="02020603050405020304" pitchFamily="18" charset="0"/>
                          <a:cs typeface="Times New Roman" panose="02020603050405020304" pitchFamily="18" charset="0"/>
                        </a:rPr>
                        <a:t>Категория земель – земли промышленности, энергетики, транспорта, связи, радиовещания, телевидения, информатики, земли для обеспечения космической деятельности, земли обороны, безопасности и земли иного специального назначения.</a:t>
                      </a:r>
                      <a:endParaRPr lang="ru-RU" sz="1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08121688"/>
                  </a:ext>
                </a:extLst>
              </a:tr>
              <a:tr h="2470436">
                <a:tc>
                  <a:txBody>
                    <a:bodyPr/>
                    <a:lstStyle/>
                    <a:p>
                      <a:pPr algn="ctr"/>
                      <a:endParaRPr lang="ru-RU" sz="1400" dirty="0" smtClean="0">
                        <a:latin typeface="Times New Roman" panose="02020603050405020304" pitchFamily="18" charset="0"/>
                        <a:cs typeface="Times New Roman" panose="02020603050405020304" pitchFamily="18" charset="0"/>
                      </a:endParaRPr>
                    </a:p>
                    <a:p>
                      <a:pPr algn="ctr"/>
                      <a:r>
                        <a:rPr lang="ru-RU" sz="1400" dirty="0" smtClean="0">
                          <a:latin typeface="Times New Roman" panose="02020603050405020304" pitchFamily="18" charset="0"/>
                          <a:cs typeface="Times New Roman" panose="02020603050405020304" pitchFamily="18" charset="0"/>
                        </a:rPr>
                        <a:t>6</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a:latin typeface="Times New Roman" panose="02020603050405020304" pitchFamily="18" charset="0"/>
                          <a:cs typeface="Times New Roman" panose="02020603050405020304" pitchFamily="18" charset="0"/>
                        </a:rPr>
                        <a:t>Характеристика инфраструктуры</a:t>
                      </a:r>
                    </a:p>
                  </a:txBody>
                  <a:tcPr/>
                </a:tc>
                <a:tc>
                  <a:txBody>
                    <a:bodyPr/>
                    <a:lstStyle/>
                    <a:p>
                      <a:r>
                        <a:rPr lang="ru-RU" sz="1400" kern="1200" dirty="0">
                          <a:solidFill>
                            <a:schemeClr val="tx1"/>
                          </a:solidFill>
                          <a:effectLst/>
                          <a:latin typeface="Times New Roman" panose="02020603050405020304" pitchFamily="18" charset="0"/>
                          <a:ea typeface="+mn-ea"/>
                          <a:cs typeface="Times New Roman" panose="02020603050405020304" pitchFamily="18" charset="0"/>
                        </a:rPr>
                        <a:t>Теплоснабжение – </a:t>
                      </a: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возможно восстановление, от </a:t>
                      </a:r>
                      <a:r>
                        <a:rPr lang="ru-RU" sz="1400" kern="1200" dirty="0">
                          <a:solidFill>
                            <a:schemeClr val="tx1"/>
                          </a:solidFill>
                          <a:effectLst/>
                          <a:latin typeface="Times New Roman" panose="02020603050405020304" pitchFamily="18" charset="0"/>
                          <a:ea typeface="+mn-ea"/>
                          <a:cs typeface="Times New Roman" panose="02020603050405020304" pitchFamily="18" charset="0"/>
                        </a:rPr>
                        <a:t>котельной на 4 котла марки КЕ-25, теплоноситель - горячая вода с температурой </a:t>
                      </a: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90-75 градусов.</a:t>
                      </a:r>
                      <a:endParaRPr lang="ru-RU" sz="1400" kern="1200" dirty="0">
                        <a:solidFill>
                          <a:schemeClr val="tx1"/>
                        </a:solidFill>
                        <a:effectLst/>
                        <a:latin typeface="Times New Roman" panose="02020603050405020304" pitchFamily="18" charset="0"/>
                        <a:ea typeface="+mn-ea"/>
                        <a:cs typeface="Times New Roman" panose="02020603050405020304" pitchFamily="18" charset="0"/>
                      </a:endParaRPr>
                    </a:p>
                    <a:p>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Водоснабжение – возможно восстановление от водозаборных </a:t>
                      </a:r>
                      <a:r>
                        <a:rPr lang="ru-RU" sz="1400" kern="1200" dirty="0">
                          <a:solidFill>
                            <a:schemeClr val="tx1"/>
                          </a:solidFill>
                          <a:effectLst/>
                          <a:latin typeface="Times New Roman" panose="02020603050405020304" pitchFamily="18" charset="0"/>
                          <a:ea typeface="+mn-ea"/>
                          <a:cs typeface="Times New Roman" panose="02020603050405020304" pitchFamily="18" charset="0"/>
                        </a:rPr>
                        <a:t>сооружений на </a:t>
                      </a: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площадке</a:t>
                      </a:r>
                      <a:r>
                        <a:rPr lang="ru-RU" sz="1400" kern="1200" dirty="0">
                          <a:solidFill>
                            <a:schemeClr val="tx1"/>
                          </a:solidFill>
                          <a:effectLst/>
                          <a:latin typeface="Times New Roman" panose="02020603050405020304" pitchFamily="18" charset="0"/>
                          <a:ea typeface="+mn-ea"/>
                          <a:cs typeface="Times New Roman" panose="02020603050405020304" pitchFamily="18" charset="0"/>
                        </a:rPr>
                        <a:t>, </a:t>
                      </a: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горячее водоснабжение от обратного трубопровода теплоснабжения.</a:t>
                      </a:r>
                    </a:p>
                    <a:p>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Канализация – централизованное, канализационные очистные сооружения производительностью 1400 куб. м. сутки. </a:t>
                      </a:r>
                      <a:endParaRPr lang="ru-RU" sz="1400" kern="1200" dirty="0">
                        <a:solidFill>
                          <a:schemeClr val="tx1"/>
                        </a:solidFill>
                        <a:effectLst/>
                        <a:latin typeface="Times New Roman" panose="02020603050405020304" pitchFamily="18" charset="0"/>
                        <a:ea typeface="+mn-ea"/>
                        <a:cs typeface="Times New Roman" panose="02020603050405020304" pitchFamily="18" charset="0"/>
                      </a:endParaRPr>
                    </a:p>
                    <a:p>
                      <a:r>
                        <a:rPr lang="ru-RU" sz="1400" kern="1200" dirty="0">
                          <a:solidFill>
                            <a:schemeClr val="tx1"/>
                          </a:solidFill>
                          <a:effectLst/>
                          <a:latin typeface="Times New Roman" panose="02020603050405020304" pitchFamily="18" charset="0"/>
                          <a:ea typeface="+mn-ea"/>
                          <a:cs typeface="Times New Roman" panose="02020603050405020304" pitchFamily="18" charset="0"/>
                        </a:rPr>
                        <a:t>Электрические сети – есть, централизованное от ПС-35/6 </a:t>
                      </a:r>
                      <a:r>
                        <a:rPr lang="ru-RU" sz="1400" kern="1200" dirty="0" err="1">
                          <a:solidFill>
                            <a:schemeClr val="tx1"/>
                          </a:solidFill>
                          <a:effectLst/>
                          <a:latin typeface="Times New Roman" panose="02020603050405020304" pitchFamily="18" charset="0"/>
                          <a:ea typeface="+mn-ea"/>
                          <a:cs typeface="Times New Roman" panose="02020603050405020304" pitchFamily="18" charset="0"/>
                        </a:rPr>
                        <a:t>кВ</a:t>
                      </a:r>
                      <a:r>
                        <a:rPr lang="ru-RU" sz="1400" kern="1200" dirty="0">
                          <a:solidFill>
                            <a:schemeClr val="tx1"/>
                          </a:solidFill>
                          <a:effectLst/>
                          <a:latin typeface="Times New Roman" panose="02020603050405020304" pitchFamily="18" charset="0"/>
                          <a:ea typeface="+mn-ea"/>
                          <a:cs typeface="Times New Roman" panose="02020603050405020304" pitchFamily="18" charset="0"/>
                        </a:rPr>
                        <a:t> мощностью 2х6300 кВт по ВЛ-6 </a:t>
                      </a: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кВт по ВЛ-6</a:t>
                      </a:r>
                      <a:r>
                        <a:rPr lang="ru-RU" sz="1400" kern="1200" baseline="0" dirty="0" smtClean="0">
                          <a:solidFill>
                            <a:schemeClr val="tx1"/>
                          </a:solidFill>
                          <a:effectLst/>
                          <a:latin typeface="Times New Roman" panose="02020603050405020304" pitchFamily="18" charset="0"/>
                          <a:ea typeface="+mn-ea"/>
                          <a:cs typeface="Times New Roman" panose="02020603050405020304" pitchFamily="18" charset="0"/>
                        </a:rPr>
                        <a:t> кВт, КТПН-6/0,4 кВт мощностью 400</a:t>
                      </a: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ru-RU" sz="1400" kern="1200" dirty="0">
                          <a:solidFill>
                            <a:schemeClr val="tx1"/>
                          </a:solidFill>
                          <a:effectLst/>
                          <a:latin typeface="Times New Roman" panose="02020603050405020304" pitchFamily="18" charset="0"/>
                          <a:ea typeface="+mn-ea"/>
                          <a:cs typeface="Times New Roman" panose="02020603050405020304" pitchFamily="18" charset="0"/>
                        </a:rPr>
                        <a:t>кВт</a:t>
                      </a: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a:t>
                      </a:r>
                    </a:p>
                    <a:p>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Газ – отсутствует.</a:t>
                      </a:r>
                    </a:p>
                    <a:p>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Связь – телефон, факс.</a:t>
                      </a:r>
                      <a:endParaRPr lang="ru-RU" sz="1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13000804"/>
                  </a:ext>
                </a:extLst>
              </a:tr>
              <a:tr h="994047">
                <a:tc>
                  <a:txBody>
                    <a:bodyPr/>
                    <a:lstStyle/>
                    <a:p>
                      <a:pPr algn="ctr"/>
                      <a:r>
                        <a:rPr lang="ru-RU" sz="1400" dirty="0">
                          <a:latin typeface="Times New Roman" panose="02020603050405020304" pitchFamily="18" charset="0"/>
                          <a:cs typeface="Times New Roman" panose="02020603050405020304" pitchFamily="18" charset="0"/>
                        </a:rPr>
                        <a:t>7</a:t>
                      </a:r>
                    </a:p>
                  </a:txBody>
                  <a:tcPr/>
                </a:tc>
                <a:tc>
                  <a:txBody>
                    <a:bodyPr/>
                    <a:lstStyle/>
                    <a:p>
                      <a:pPr algn="l"/>
                      <a:r>
                        <a:rPr lang="ru-RU" sz="1400" dirty="0">
                          <a:latin typeface="Times New Roman" panose="02020603050405020304" pitchFamily="18" charset="0"/>
                          <a:cs typeface="Times New Roman" panose="02020603050405020304" pitchFamily="18" charset="0"/>
                        </a:rPr>
                        <a:t>Контактное лицо</a:t>
                      </a:r>
                    </a:p>
                  </a:txBody>
                  <a:tcPr/>
                </a:tc>
                <a:tc>
                  <a:txBody>
                    <a:bodyPr/>
                    <a:lstStyle/>
                    <a:p>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Ефименко Елена Анатольевна </a:t>
                      </a:r>
                      <a:r>
                        <a:rPr lang="ru-RU" sz="1400" kern="1200" dirty="0">
                          <a:solidFill>
                            <a:schemeClr val="tx1"/>
                          </a:solidFill>
                          <a:effectLst/>
                          <a:latin typeface="Times New Roman" panose="02020603050405020304" pitchFamily="18" charset="0"/>
                          <a:ea typeface="+mn-ea"/>
                          <a:cs typeface="Times New Roman" panose="02020603050405020304" pitchFamily="18" charset="0"/>
                        </a:rPr>
                        <a:t>– председатель комитета по управлению муниципальным имуществом администрации </a:t>
                      </a:r>
                      <a:r>
                        <a:rPr lang="ru-RU" sz="1400" kern="1200" dirty="0" err="1">
                          <a:solidFill>
                            <a:schemeClr val="tx1"/>
                          </a:solidFill>
                          <a:effectLst/>
                          <a:latin typeface="Times New Roman" panose="02020603050405020304" pitchFamily="18" charset="0"/>
                          <a:ea typeface="+mn-ea"/>
                          <a:cs typeface="Times New Roman" panose="02020603050405020304" pitchFamily="18" charset="0"/>
                        </a:rPr>
                        <a:t>Тулунского</a:t>
                      </a:r>
                      <a:r>
                        <a:rPr lang="ru-RU" sz="1400" kern="1200" dirty="0">
                          <a:solidFill>
                            <a:schemeClr val="tx1"/>
                          </a:solidFill>
                          <a:effectLst/>
                          <a:latin typeface="Times New Roman" panose="02020603050405020304" pitchFamily="18" charset="0"/>
                          <a:ea typeface="+mn-ea"/>
                          <a:cs typeface="Times New Roman" panose="02020603050405020304" pitchFamily="18" charset="0"/>
                        </a:rPr>
                        <a:t> муниципального района, тел. 8 (30530) 47-0-16, e-</a:t>
                      </a:r>
                      <a:r>
                        <a:rPr lang="ru-RU" sz="1400" kern="1200" dirty="0" err="1">
                          <a:solidFill>
                            <a:schemeClr val="tx1"/>
                          </a:solidFill>
                          <a:effectLst/>
                          <a:latin typeface="Times New Roman" panose="02020603050405020304" pitchFamily="18" charset="0"/>
                          <a:ea typeface="+mn-ea"/>
                          <a:cs typeface="Times New Roman" panose="02020603050405020304" pitchFamily="18" charset="0"/>
                        </a:rPr>
                        <a:t>mail</a:t>
                      </a:r>
                      <a:r>
                        <a:rPr lang="ru-RU" sz="14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400" kern="1200" dirty="0">
                          <a:solidFill>
                            <a:schemeClr val="tx1"/>
                          </a:solidFill>
                          <a:effectLst/>
                          <a:latin typeface="Times New Roman" panose="02020603050405020304" pitchFamily="18" charset="0"/>
                          <a:ea typeface="+mn-ea"/>
                          <a:cs typeface="Times New Roman" panose="02020603050405020304" pitchFamily="18" charset="0"/>
                        </a:rPr>
                        <a:t>kumitulun@yandex.ru</a:t>
                      </a:r>
                      <a:r>
                        <a:rPr lang="ru-RU" sz="1400" kern="1200" dirty="0">
                          <a:solidFill>
                            <a:schemeClr val="tx1"/>
                          </a:solidFill>
                          <a:effectLst/>
                          <a:latin typeface="Times New Roman" panose="02020603050405020304" pitchFamily="18" charset="0"/>
                          <a:ea typeface="+mn-ea"/>
                          <a:cs typeface="Times New Roman" panose="02020603050405020304" pitchFamily="18" charset="0"/>
                        </a:rPr>
                        <a:t>.</a:t>
                      </a:r>
                      <a:endParaRPr lang="ru-RU" sz="1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05642543"/>
                  </a:ext>
                </a:extLst>
              </a:tr>
            </a:tbl>
          </a:graphicData>
        </a:graphic>
      </p:graphicFrame>
    </p:spTree>
    <p:extLst>
      <p:ext uri="{BB962C8B-B14F-4D97-AF65-F5344CB8AC3E}">
        <p14:creationId xmlns:p14="http://schemas.microsoft.com/office/powerpoint/2010/main" val="37203945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64</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
        <p:nvSpPr>
          <p:cNvPr id="15" name="Объект 2"/>
          <p:cNvSpPr txBox="1">
            <a:spLocks/>
          </p:cNvSpPr>
          <p:nvPr/>
        </p:nvSpPr>
        <p:spPr>
          <a:xfrm>
            <a:off x="899592" y="0"/>
            <a:ext cx="8208912" cy="17008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sp>
        <p:nvSpPr>
          <p:cNvPr id="16" name="Заголовок 1"/>
          <p:cNvSpPr txBox="1">
            <a:spLocks/>
          </p:cNvSpPr>
          <p:nvPr/>
        </p:nvSpPr>
        <p:spPr>
          <a:xfrm>
            <a:off x="1043608" y="0"/>
            <a:ext cx="8100392" cy="836712"/>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450000"/>
            <a:r>
              <a:rPr lang="ru-RU" sz="1600" b="1" u="sng" dirty="0">
                <a:solidFill>
                  <a:schemeClr val="accent4">
                    <a:lumMod val="75000"/>
                  </a:schemeClr>
                </a:solidFill>
                <a:latin typeface="Times New Roman" panose="02020603050405020304" pitchFamily="18" charset="0"/>
                <a:cs typeface="Times New Roman" panose="02020603050405020304" pitchFamily="18" charset="0"/>
              </a:rPr>
              <a:t>Перечень объектов, свободных от прав третьих лиц</a:t>
            </a:r>
            <a:endParaRPr lang="ru-RU" sz="1600" dirty="0">
              <a:solidFill>
                <a:schemeClr val="accent4">
                  <a:lumMod val="75000"/>
                </a:schemeClr>
              </a:solidFill>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970599099"/>
              </p:ext>
            </p:extLst>
          </p:nvPr>
        </p:nvGraphicFramePr>
        <p:xfrm>
          <a:off x="1043608" y="1018727"/>
          <a:ext cx="7763779" cy="1649535"/>
        </p:xfrm>
        <a:graphic>
          <a:graphicData uri="http://schemas.openxmlformats.org/drawingml/2006/table">
            <a:tbl>
              <a:tblPr firstRow="1" bandRow="1">
                <a:tableStyleId>{00A15C55-8517-42AA-B614-E9B94910E393}</a:tableStyleId>
              </a:tblPr>
              <a:tblGrid>
                <a:gridCol w="494057">
                  <a:extLst>
                    <a:ext uri="{9D8B030D-6E8A-4147-A177-3AD203B41FA5}">
                      <a16:colId xmlns:a16="http://schemas.microsoft.com/office/drawing/2014/main" val="2035179167"/>
                    </a:ext>
                  </a:extLst>
                </a:gridCol>
                <a:gridCol w="1623336">
                  <a:extLst>
                    <a:ext uri="{9D8B030D-6E8A-4147-A177-3AD203B41FA5}">
                      <a16:colId xmlns:a16="http://schemas.microsoft.com/office/drawing/2014/main" val="40399329"/>
                    </a:ext>
                  </a:extLst>
                </a:gridCol>
                <a:gridCol w="1905656">
                  <a:extLst>
                    <a:ext uri="{9D8B030D-6E8A-4147-A177-3AD203B41FA5}">
                      <a16:colId xmlns:a16="http://schemas.microsoft.com/office/drawing/2014/main" val="1099129836"/>
                    </a:ext>
                  </a:extLst>
                </a:gridCol>
                <a:gridCol w="1129277">
                  <a:extLst>
                    <a:ext uri="{9D8B030D-6E8A-4147-A177-3AD203B41FA5}">
                      <a16:colId xmlns:a16="http://schemas.microsoft.com/office/drawing/2014/main" val="2909952082"/>
                    </a:ext>
                  </a:extLst>
                </a:gridCol>
                <a:gridCol w="988118">
                  <a:extLst>
                    <a:ext uri="{9D8B030D-6E8A-4147-A177-3AD203B41FA5}">
                      <a16:colId xmlns:a16="http://schemas.microsoft.com/office/drawing/2014/main" val="1628741394"/>
                    </a:ext>
                  </a:extLst>
                </a:gridCol>
                <a:gridCol w="1623335">
                  <a:extLst>
                    <a:ext uri="{9D8B030D-6E8A-4147-A177-3AD203B41FA5}">
                      <a16:colId xmlns:a16="http://schemas.microsoft.com/office/drawing/2014/main" val="1491146500"/>
                    </a:ext>
                  </a:extLst>
                </a:gridCol>
              </a:tblGrid>
              <a:tr h="628162">
                <a:tc>
                  <a:txBody>
                    <a:bodyPr/>
                    <a:lstStyle/>
                    <a:p>
                      <a:pPr algn="ctr"/>
                      <a:r>
                        <a:rPr lang="ru-RU" sz="1400" dirty="0">
                          <a:latin typeface="Times New Roman" panose="02020603050405020304" pitchFamily="18" charset="0"/>
                          <a:cs typeface="Times New Roman" panose="02020603050405020304" pitchFamily="18" charset="0"/>
                        </a:rPr>
                        <a:t>№ п/п</a:t>
                      </a:r>
                    </a:p>
                  </a:txBody>
                  <a:tcPr/>
                </a:tc>
                <a:tc>
                  <a:txBody>
                    <a:bodyPr/>
                    <a:lstStyle/>
                    <a:p>
                      <a:pPr algn="ctr"/>
                      <a:r>
                        <a:rPr lang="ru-RU" sz="1400" dirty="0">
                          <a:latin typeface="Times New Roman" panose="02020603050405020304" pitchFamily="18" charset="0"/>
                          <a:cs typeface="Times New Roman" panose="02020603050405020304" pitchFamily="18" charset="0"/>
                        </a:rPr>
                        <a:t>Наименование объекта</a:t>
                      </a:r>
                    </a:p>
                  </a:txBody>
                  <a:tcPr/>
                </a:tc>
                <a:tc>
                  <a:txBody>
                    <a:bodyPr/>
                    <a:lstStyle/>
                    <a:p>
                      <a:pPr algn="ctr"/>
                      <a:r>
                        <a:rPr lang="ru-RU" sz="1400" dirty="0">
                          <a:latin typeface="Times New Roman" panose="02020603050405020304" pitchFamily="18" charset="0"/>
                          <a:cs typeface="Times New Roman" panose="02020603050405020304" pitchFamily="18" charset="0"/>
                        </a:rPr>
                        <a:t>Адрес объекта</a:t>
                      </a:r>
                    </a:p>
                  </a:txBody>
                  <a:tcPr/>
                </a:tc>
                <a:tc>
                  <a:txBody>
                    <a:bodyPr/>
                    <a:lstStyle/>
                    <a:p>
                      <a:pPr algn="ctr"/>
                      <a:r>
                        <a:rPr lang="ru-RU" sz="1400" dirty="0">
                          <a:latin typeface="Times New Roman" panose="02020603050405020304" pitchFamily="18" charset="0"/>
                          <a:cs typeface="Times New Roman" panose="02020603050405020304" pitchFamily="18" charset="0"/>
                        </a:rPr>
                        <a:t>Назначение</a:t>
                      </a:r>
                    </a:p>
                  </a:txBody>
                  <a:tcPr/>
                </a:tc>
                <a:tc>
                  <a:txBody>
                    <a:bodyPr/>
                    <a:lstStyle/>
                    <a:p>
                      <a:pPr algn="ctr"/>
                      <a:r>
                        <a:rPr lang="ru-RU" sz="1400" dirty="0">
                          <a:latin typeface="Times New Roman" panose="02020603050405020304" pitchFamily="18" charset="0"/>
                          <a:cs typeface="Times New Roman" panose="02020603050405020304" pitchFamily="18" charset="0"/>
                        </a:rPr>
                        <a:t>Общая площадь, </a:t>
                      </a:r>
                      <a:r>
                        <a:rPr lang="ru-RU" sz="1400" dirty="0" err="1">
                          <a:latin typeface="Times New Roman" panose="02020603050405020304" pitchFamily="18" charset="0"/>
                          <a:cs typeface="Times New Roman" panose="02020603050405020304" pitchFamily="18" charset="0"/>
                        </a:rPr>
                        <a:t>кв.м</a:t>
                      </a:r>
                      <a:r>
                        <a:rPr lang="ru-RU" sz="1400" dirty="0">
                          <a:latin typeface="Times New Roman" panose="02020603050405020304" pitchFamily="18" charset="0"/>
                          <a:cs typeface="Times New Roman" panose="02020603050405020304" pitchFamily="18" charset="0"/>
                        </a:rPr>
                        <a:t>.</a:t>
                      </a:r>
                    </a:p>
                  </a:txBody>
                  <a:tcPr/>
                </a:tc>
                <a:tc>
                  <a:txBody>
                    <a:bodyPr/>
                    <a:lstStyle/>
                    <a:p>
                      <a:pPr algn="ctr"/>
                      <a:r>
                        <a:rPr lang="ru-RU" sz="1400" dirty="0">
                          <a:latin typeface="Times New Roman" panose="02020603050405020304" pitchFamily="18" charset="0"/>
                          <a:cs typeface="Times New Roman" panose="02020603050405020304" pitchFamily="18" charset="0"/>
                        </a:rPr>
                        <a:t>Кадастровый</a:t>
                      </a:r>
                      <a:r>
                        <a:rPr lang="ru-RU" sz="1400" baseline="0" dirty="0">
                          <a:latin typeface="Times New Roman" panose="02020603050405020304" pitchFamily="18" charset="0"/>
                          <a:cs typeface="Times New Roman" panose="02020603050405020304" pitchFamily="18" charset="0"/>
                        </a:rPr>
                        <a:t> номер</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20237255"/>
                  </a:ext>
                </a:extLst>
              </a:tr>
              <a:tr h="918015">
                <a:tc>
                  <a:txBody>
                    <a:bodyPr/>
                    <a:lstStyle/>
                    <a:p>
                      <a:pPr algn="ctr"/>
                      <a:r>
                        <a:rPr lang="ru-RU" sz="1400" dirty="0">
                          <a:latin typeface="Times New Roman" panose="02020603050405020304" pitchFamily="18" charset="0"/>
                          <a:cs typeface="Times New Roman" panose="02020603050405020304" pitchFamily="18" charset="0"/>
                        </a:rPr>
                        <a:t>1</a:t>
                      </a:r>
                    </a:p>
                  </a:txBody>
                  <a:tcPr/>
                </a:tc>
                <a:tc>
                  <a:txBody>
                    <a:bodyPr/>
                    <a:lstStyle/>
                    <a:p>
                      <a:pPr algn="l"/>
                      <a:r>
                        <a:rPr lang="ru-RU" sz="1400" dirty="0" smtClean="0">
                          <a:latin typeface="Times New Roman" panose="02020603050405020304" pitchFamily="18" charset="0"/>
                          <a:cs typeface="Times New Roman" panose="02020603050405020304" pitchFamily="18" charset="0"/>
                        </a:rPr>
                        <a:t>Нежилое здание</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smtClean="0">
                          <a:latin typeface="Times New Roman" panose="02020603050405020304" pitchFamily="18" charset="0"/>
                          <a:cs typeface="Times New Roman" panose="02020603050405020304" pitchFamily="18" charset="0"/>
                        </a:rPr>
                        <a:t>Иркутская обл., г. Тулун, ул. Чкалова,</a:t>
                      </a:r>
                      <a:r>
                        <a:rPr lang="ru-RU" sz="1400" baseline="0" dirty="0" smtClean="0">
                          <a:latin typeface="Times New Roman" panose="02020603050405020304" pitchFamily="18" charset="0"/>
                          <a:cs typeface="Times New Roman" panose="02020603050405020304" pitchFamily="18" charset="0"/>
                        </a:rPr>
                        <a:t> д. 35 «А»</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smtClean="0">
                          <a:latin typeface="Times New Roman" panose="02020603050405020304" pitchFamily="18" charset="0"/>
                          <a:cs typeface="Times New Roman" panose="02020603050405020304" pitchFamily="18" charset="0"/>
                        </a:rPr>
                        <a:t>Административное</a:t>
                      </a:r>
                    </a:p>
                    <a:p>
                      <a:pPr algn="l"/>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1183,60</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smtClean="0">
                          <a:latin typeface="Times New Roman" panose="02020603050405020304" pitchFamily="18" charset="0"/>
                          <a:cs typeface="Times New Roman" panose="02020603050405020304" pitchFamily="18" charset="0"/>
                        </a:rPr>
                        <a:t>38:30:011901:1638</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1345384"/>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3309335650"/>
              </p:ext>
            </p:extLst>
          </p:nvPr>
        </p:nvGraphicFramePr>
        <p:xfrm>
          <a:off x="1043608" y="2963472"/>
          <a:ext cx="7763780" cy="1707956"/>
        </p:xfrm>
        <a:graphic>
          <a:graphicData uri="http://schemas.openxmlformats.org/drawingml/2006/table">
            <a:tbl>
              <a:tblPr firstRow="1" bandRow="1">
                <a:tableStyleId>{00A15C55-8517-42AA-B614-E9B94910E393}</a:tableStyleId>
              </a:tblPr>
              <a:tblGrid>
                <a:gridCol w="2064302">
                  <a:extLst>
                    <a:ext uri="{9D8B030D-6E8A-4147-A177-3AD203B41FA5}">
                      <a16:colId xmlns:a16="http://schemas.microsoft.com/office/drawing/2014/main" val="341663760"/>
                    </a:ext>
                  </a:extLst>
                </a:gridCol>
                <a:gridCol w="2036101">
                  <a:extLst>
                    <a:ext uri="{9D8B030D-6E8A-4147-A177-3AD203B41FA5}">
                      <a16:colId xmlns:a16="http://schemas.microsoft.com/office/drawing/2014/main" val="2238536507"/>
                    </a:ext>
                  </a:extLst>
                </a:gridCol>
                <a:gridCol w="1945052">
                  <a:extLst>
                    <a:ext uri="{9D8B030D-6E8A-4147-A177-3AD203B41FA5}">
                      <a16:colId xmlns:a16="http://schemas.microsoft.com/office/drawing/2014/main" val="1269251594"/>
                    </a:ext>
                  </a:extLst>
                </a:gridCol>
                <a:gridCol w="1718325">
                  <a:extLst>
                    <a:ext uri="{9D8B030D-6E8A-4147-A177-3AD203B41FA5}">
                      <a16:colId xmlns:a16="http://schemas.microsoft.com/office/drawing/2014/main" val="1198378058"/>
                    </a:ext>
                  </a:extLst>
                </a:gridCol>
              </a:tblGrid>
              <a:tr h="549716">
                <a:tc>
                  <a:txBody>
                    <a:bodyPr/>
                    <a:lstStyle/>
                    <a:p>
                      <a:pPr algn="ctr"/>
                      <a:r>
                        <a:rPr lang="ru-RU" sz="1400" dirty="0">
                          <a:latin typeface="Times New Roman" panose="02020603050405020304" pitchFamily="18" charset="0"/>
                          <a:cs typeface="Times New Roman" panose="02020603050405020304" pitchFamily="18" charset="0"/>
                        </a:rPr>
                        <a:t>Наличие подъездных путей</a:t>
                      </a:r>
                    </a:p>
                  </a:txBody>
                  <a:tcPr/>
                </a:tc>
                <a:tc>
                  <a:txBody>
                    <a:bodyPr/>
                    <a:lstStyle/>
                    <a:p>
                      <a:pPr algn="ctr"/>
                      <a:r>
                        <a:rPr lang="ru-RU" sz="1400" dirty="0">
                          <a:latin typeface="Times New Roman" panose="02020603050405020304" pitchFamily="18" charset="0"/>
                          <a:cs typeface="Times New Roman" panose="02020603050405020304" pitchFamily="18" charset="0"/>
                        </a:rPr>
                        <a:t>Наличие инфраструктуры</a:t>
                      </a:r>
                    </a:p>
                  </a:txBody>
                  <a:tcPr/>
                </a:tc>
                <a:tc>
                  <a:txBody>
                    <a:bodyPr/>
                    <a:lstStyle/>
                    <a:p>
                      <a:pPr algn="ctr"/>
                      <a:r>
                        <a:rPr lang="ru-RU" sz="1400" dirty="0">
                          <a:latin typeface="Times New Roman" panose="02020603050405020304" pitchFamily="18" charset="0"/>
                          <a:cs typeface="Times New Roman" panose="02020603050405020304" pitchFamily="18" charset="0"/>
                        </a:rPr>
                        <a:t>Удаленность от г</a:t>
                      </a:r>
                      <a:r>
                        <a:rPr lang="ru-RU" sz="1400" dirty="0" smtClean="0">
                          <a:latin typeface="Times New Roman" panose="02020603050405020304" pitchFamily="18" charset="0"/>
                          <a:cs typeface="Times New Roman" panose="02020603050405020304" pitchFamily="18" charset="0"/>
                        </a:rPr>
                        <a:t>. Тулуна</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a:latin typeface="Times New Roman" panose="02020603050405020304" pitchFamily="18" charset="0"/>
                          <a:cs typeface="Times New Roman" panose="02020603050405020304" pitchFamily="18" charset="0"/>
                        </a:rPr>
                        <a:t>Собственник</a:t>
                      </a:r>
                    </a:p>
                  </a:txBody>
                  <a:tcPr/>
                </a:tc>
                <a:extLst>
                  <a:ext uri="{0D108BD9-81ED-4DB2-BD59-A6C34878D82A}">
                    <a16:rowId xmlns:a16="http://schemas.microsoft.com/office/drawing/2014/main" val="1120237255"/>
                  </a:ext>
                </a:extLst>
              </a:tr>
              <a:tr h="888255">
                <a:tc>
                  <a:txBody>
                    <a:bodyPr/>
                    <a:lstStyle/>
                    <a:p>
                      <a:pPr algn="ctr"/>
                      <a:r>
                        <a:rPr lang="ru-RU" sz="1400" dirty="0" smtClean="0">
                          <a:latin typeface="Times New Roman" panose="02020603050405020304" pitchFamily="18" charset="0"/>
                          <a:cs typeface="Times New Roman" panose="02020603050405020304" pitchFamily="18" charset="0"/>
                        </a:rPr>
                        <a:t>Имеются</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smtClean="0">
                          <a:latin typeface="Times New Roman" panose="02020603050405020304" pitchFamily="18" charset="0"/>
                          <a:cs typeface="Times New Roman" panose="02020603050405020304" pitchFamily="18" charset="0"/>
                        </a:rPr>
                        <a:t>Электроснабжение присутствует.</a:t>
                      </a:r>
                    </a:p>
                    <a:p>
                      <a:pPr algn="l"/>
                      <a:r>
                        <a:rPr lang="ru-RU" sz="1400" dirty="0" smtClean="0">
                          <a:latin typeface="Times New Roman" panose="02020603050405020304" pitchFamily="18" charset="0"/>
                          <a:cs typeface="Times New Roman" panose="02020603050405020304" pitchFamily="18" charset="0"/>
                        </a:rPr>
                        <a:t>Отопление</a:t>
                      </a:r>
                      <a:r>
                        <a:rPr lang="ru-RU" sz="1400" baseline="0" dirty="0" smtClean="0">
                          <a:latin typeface="Times New Roman" panose="02020603050405020304" pitchFamily="18" charset="0"/>
                          <a:cs typeface="Times New Roman" panose="02020603050405020304" pitchFamily="18" charset="0"/>
                        </a:rPr>
                        <a:t> и водоснабжение возможно.</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В черте города</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smtClean="0">
                          <a:latin typeface="Times New Roman" panose="02020603050405020304" pitchFamily="18" charset="0"/>
                          <a:cs typeface="Times New Roman" panose="02020603050405020304" pitchFamily="18" charset="0"/>
                        </a:rPr>
                        <a:t>Муниципальное</a:t>
                      </a:r>
                      <a:r>
                        <a:rPr lang="ru-RU" sz="1400" baseline="0" dirty="0" smtClean="0">
                          <a:latin typeface="Times New Roman" panose="02020603050405020304" pitchFamily="18" charset="0"/>
                          <a:cs typeface="Times New Roman" panose="02020603050405020304" pitchFamily="18" charset="0"/>
                        </a:rPr>
                        <a:t> образование </a:t>
                      </a:r>
                      <a:r>
                        <a:rPr lang="ru-RU" sz="1400" dirty="0" smtClean="0">
                          <a:latin typeface="Times New Roman" panose="02020603050405020304" pitchFamily="18" charset="0"/>
                          <a:cs typeface="Times New Roman" panose="02020603050405020304" pitchFamily="18" charset="0"/>
                        </a:rPr>
                        <a:t>«Тулунский район»</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1345384"/>
                  </a:ext>
                </a:extLst>
              </a:tr>
            </a:tbl>
          </a:graphicData>
        </a:graphic>
      </p:graphicFrame>
    </p:spTree>
    <p:extLst>
      <p:ext uri="{BB962C8B-B14F-4D97-AF65-F5344CB8AC3E}">
        <p14:creationId xmlns:p14="http://schemas.microsoft.com/office/powerpoint/2010/main" val="29392013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65</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1892170"/>
            <a:ext cx="8460432" cy="18248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
        <p:nvSpPr>
          <p:cNvPr id="14" name="Заголовок 1"/>
          <p:cNvSpPr>
            <a:spLocks noGrp="1"/>
          </p:cNvSpPr>
          <p:nvPr>
            <p:ph type="title"/>
          </p:nvPr>
        </p:nvSpPr>
        <p:spPr>
          <a:xfrm>
            <a:off x="1043608" y="1"/>
            <a:ext cx="8100392" cy="620688"/>
          </a:xfrm>
        </p:spPr>
        <p:txBody>
          <a:bodyPr>
            <a:normAutofit/>
          </a:bodyPr>
          <a:lstStyle/>
          <a:p>
            <a:r>
              <a:rPr lang="ru-RU" sz="2400" b="1" dirty="0">
                <a:solidFill>
                  <a:schemeClr val="accent1">
                    <a:lumMod val="50000"/>
                  </a:schemeClr>
                </a:solidFill>
                <a:latin typeface="Times New Roman" panose="02020603050405020304" pitchFamily="18" charset="0"/>
                <a:cs typeface="Times New Roman" panose="02020603050405020304" pitchFamily="18" charset="0"/>
              </a:rPr>
              <a:t>23. Предложения инвесторам</a:t>
            </a:r>
          </a:p>
        </p:txBody>
      </p:sp>
      <p:sp>
        <p:nvSpPr>
          <p:cNvPr id="15" name="Объект 2"/>
          <p:cNvSpPr txBox="1">
            <a:spLocks/>
          </p:cNvSpPr>
          <p:nvPr/>
        </p:nvSpPr>
        <p:spPr>
          <a:xfrm>
            <a:off x="1043608" y="620689"/>
            <a:ext cx="7704856" cy="5760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gn="just">
              <a:lnSpc>
                <a:spcPct val="100000"/>
              </a:lnSpc>
              <a:spcBef>
                <a:spcPts val="0"/>
              </a:spcBef>
              <a:buFont typeface="Arial" panose="020B0604020202020204" pitchFamily="34" charset="0"/>
              <a:buNone/>
            </a:pPr>
            <a:r>
              <a:rPr lang="ru-RU" sz="1600" dirty="0">
                <a:latin typeface="Times New Roman" panose="02020603050405020304" pitchFamily="18" charset="0"/>
                <a:cs typeface="Times New Roman" panose="02020603050405020304" pitchFamily="18" charset="0"/>
              </a:rPr>
              <a:t>Анализ текущего состояния отдельных отраслей экономики </a:t>
            </a:r>
            <a:r>
              <a:rPr lang="ru-RU" sz="1600" dirty="0" err="1">
                <a:latin typeface="Times New Roman" panose="02020603050405020304" pitchFamily="18" charset="0"/>
                <a:cs typeface="Times New Roman" panose="02020603050405020304" pitchFamily="18" charset="0"/>
              </a:rPr>
              <a:t>Тулунского</a:t>
            </a:r>
            <a:r>
              <a:rPr lang="ru-RU" sz="1600" dirty="0">
                <a:latin typeface="Times New Roman" panose="02020603050405020304" pitchFamily="18" charset="0"/>
                <a:cs typeface="Times New Roman" panose="02020603050405020304" pitchFamily="18" charset="0"/>
              </a:rPr>
              <a:t> района, возможностей для реализации направлений деятельности, улучшающих жизнь населения, ставит перед местными органами власти вопросы, требующие решения.</a:t>
            </a:r>
          </a:p>
          <a:p>
            <a:pPr marL="0" indent="450000" algn="just">
              <a:lnSpc>
                <a:spcPct val="100000"/>
              </a:lnSpc>
              <a:spcBef>
                <a:spcPts val="0"/>
              </a:spcBef>
              <a:buNone/>
            </a:pPr>
            <a:r>
              <a:rPr lang="ru-RU" sz="1600" dirty="0">
                <a:latin typeface="Times New Roman" panose="02020603050405020304" pitchFamily="18" charset="0"/>
                <a:cs typeface="Times New Roman" panose="02020603050405020304" pitchFamily="18" charset="0"/>
              </a:rPr>
              <a:t>Возможности для решения подобных вопросов напрямую зависят от активности представителей предпринимательства, жителей района. В связи с чем, предлагаем Вашему внимаю следующие проекты:</a:t>
            </a:r>
          </a:p>
          <a:p>
            <a:pPr marL="0" indent="450000" algn="just">
              <a:lnSpc>
                <a:spcPct val="100000"/>
              </a:lnSpc>
              <a:spcBef>
                <a:spcPts val="0"/>
              </a:spcBef>
              <a:buNone/>
            </a:pPr>
            <a:endParaRPr lang="ru-RU" sz="1600" dirty="0">
              <a:latin typeface="Times New Roman" panose="02020603050405020304" pitchFamily="18" charset="0"/>
              <a:cs typeface="Times New Roman" panose="02020603050405020304" pitchFamily="18" charset="0"/>
            </a:endParaRPr>
          </a:p>
          <a:p>
            <a:pPr marL="0" indent="450000" algn="ctr">
              <a:lnSpc>
                <a:spcPct val="100000"/>
              </a:lnSpc>
              <a:spcBef>
                <a:spcPts val="0"/>
              </a:spcBef>
              <a:buNone/>
            </a:pPr>
            <a:r>
              <a:rPr lang="ru-RU" sz="1600" b="1" dirty="0" smtClean="0">
                <a:solidFill>
                  <a:srgbClr val="C00000"/>
                </a:solidFill>
                <a:latin typeface="Times New Roman" panose="02020603050405020304" pitchFamily="18" charset="0"/>
                <a:cs typeface="Times New Roman" panose="02020603050405020304" pitchFamily="18" charset="0"/>
              </a:rPr>
              <a:t>Проект «Строительство </a:t>
            </a:r>
            <a:r>
              <a:rPr lang="ru-RU" sz="1600" b="1" dirty="0">
                <a:solidFill>
                  <a:srgbClr val="C00000"/>
                </a:solidFill>
                <a:latin typeface="Times New Roman" panose="02020603050405020304" pitchFamily="18" charset="0"/>
                <a:cs typeface="Times New Roman" panose="02020603050405020304" pitchFamily="18" charset="0"/>
              </a:rPr>
              <a:t>завода по переработке </a:t>
            </a:r>
            <a:r>
              <a:rPr lang="ru-RU" sz="1600" b="1" dirty="0" smtClean="0">
                <a:solidFill>
                  <a:srgbClr val="C00000"/>
                </a:solidFill>
                <a:latin typeface="Times New Roman" panose="02020603050405020304" pitchFamily="18" charset="0"/>
                <a:cs typeface="Times New Roman" panose="02020603050405020304" pitchFamily="18" charset="0"/>
              </a:rPr>
              <a:t>рапса </a:t>
            </a:r>
          </a:p>
          <a:p>
            <a:pPr marL="0" indent="450000" algn="ctr">
              <a:lnSpc>
                <a:spcPct val="100000"/>
              </a:lnSpc>
              <a:spcBef>
                <a:spcPts val="0"/>
              </a:spcBef>
              <a:buNone/>
            </a:pPr>
            <a:r>
              <a:rPr lang="ru-RU" sz="1600" b="1" dirty="0" smtClean="0">
                <a:solidFill>
                  <a:srgbClr val="C00000"/>
                </a:solidFill>
                <a:latin typeface="Times New Roman" panose="02020603050405020304" pitchFamily="18" charset="0"/>
                <a:cs typeface="Times New Roman" panose="02020603050405020304" pitchFamily="18" charset="0"/>
              </a:rPr>
              <a:t>на </a:t>
            </a:r>
            <a:r>
              <a:rPr lang="ru-RU" sz="1600" b="1" dirty="0">
                <a:solidFill>
                  <a:srgbClr val="C00000"/>
                </a:solidFill>
                <a:latin typeface="Times New Roman" panose="02020603050405020304" pitchFamily="18" charset="0"/>
                <a:cs typeface="Times New Roman" panose="02020603050405020304" pitchFamily="18" charset="0"/>
              </a:rPr>
              <a:t>базе ООО </a:t>
            </a:r>
            <a:r>
              <a:rPr lang="ru-RU" sz="1600" b="1" dirty="0" smtClean="0">
                <a:solidFill>
                  <a:srgbClr val="C00000"/>
                </a:solidFill>
                <a:latin typeface="Times New Roman" panose="02020603050405020304" pitchFamily="18" charset="0"/>
                <a:cs typeface="Times New Roman" panose="02020603050405020304" pitchFamily="18" charset="0"/>
              </a:rPr>
              <a:t>«Рассвет»»</a:t>
            </a:r>
            <a:endParaRPr lang="ru-RU" sz="1600" b="1" u="sng" dirty="0" smtClean="0">
              <a:solidFill>
                <a:schemeClr val="accent4">
                  <a:lumMod val="50000"/>
                </a:schemeClr>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endParaRPr lang="ru-RU" sz="1600" b="1" u="sng" dirty="0" smtClean="0">
              <a:solidFill>
                <a:schemeClr val="accent4">
                  <a:lumMod val="50000"/>
                </a:schemeClr>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b="1" u="sng" dirty="0" smtClean="0">
                <a:solidFill>
                  <a:schemeClr val="accent4">
                    <a:lumMod val="50000"/>
                  </a:schemeClr>
                </a:solidFill>
                <a:latin typeface="Times New Roman" panose="02020603050405020304" pitchFamily="18" charset="0"/>
                <a:cs typeface="Times New Roman" panose="02020603050405020304" pitchFamily="18" charset="0"/>
              </a:rPr>
              <a:t>Цель </a:t>
            </a:r>
            <a:r>
              <a:rPr lang="ru-RU" sz="1600" b="1" u="sng" dirty="0">
                <a:solidFill>
                  <a:schemeClr val="accent4">
                    <a:lumMod val="50000"/>
                  </a:schemeClr>
                </a:solidFill>
                <a:latin typeface="Times New Roman" panose="02020603050405020304" pitchFamily="18" charset="0"/>
                <a:cs typeface="Times New Roman" panose="02020603050405020304" pitchFamily="18" charset="0"/>
              </a:rPr>
              <a:t>проекта</a:t>
            </a:r>
            <a:r>
              <a:rPr lang="ru-RU" sz="1600" dirty="0">
                <a:latin typeface="Times New Roman" panose="02020603050405020304" pitchFamily="18" charset="0"/>
                <a:cs typeface="Times New Roman" panose="02020603050405020304" pitchFamily="18" charset="0"/>
              </a:rPr>
              <a:t> -</a:t>
            </a:r>
            <a:r>
              <a:rPr lang="ru-RU" sz="1600" dirty="0">
                <a:solidFill>
                  <a:schemeClr val="accent4">
                    <a:lumMod val="50000"/>
                  </a:schemeClr>
                </a:solidFill>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переработка рапса на масло.</a:t>
            </a:r>
          </a:p>
          <a:p>
            <a:pPr marL="0" indent="450000" algn="just">
              <a:lnSpc>
                <a:spcPct val="100000"/>
              </a:lnSpc>
              <a:spcBef>
                <a:spcPts val="0"/>
              </a:spcBef>
              <a:buNone/>
            </a:pPr>
            <a:r>
              <a:rPr lang="ru-RU" sz="1600" b="1" u="sng" dirty="0">
                <a:solidFill>
                  <a:schemeClr val="accent4">
                    <a:lumMod val="50000"/>
                  </a:schemeClr>
                </a:solidFill>
                <a:latin typeface="Times New Roman" panose="02020603050405020304" pitchFamily="18" charset="0"/>
                <a:cs typeface="Times New Roman" panose="02020603050405020304" pitchFamily="18" charset="0"/>
              </a:rPr>
              <a:t>Стоимость проекта</a:t>
            </a:r>
            <a:r>
              <a:rPr lang="ru-RU" sz="1600" dirty="0">
                <a:solidFill>
                  <a:schemeClr val="accent4">
                    <a:lumMod val="50000"/>
                  </a:schemeClr>
                </a:solidFill>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 7 млрд. руб. (</a:t>
            </a:r>
            <a:r>
              <a:rPr lang="ru-RU" sz="1600" dirty="0" err="1">
                <a:latin typeface="Times New Roman" panose="02020603050405020304" pitchFamily="18" charset="0"/>
                <a:cs typeface="Times New Roman" panose="02020603050405020304" pitchFamily="18" charset="0"/>
              </a:rPr>
              <a:t>софинансирование</a:t>
            </a:r>
            <a:r>
              <a:rPr lang="ru-RU" sz="1600" dirty="0">
                <a:latin typeface="Times New Roman" panose="02020603050405020304" pitchFamily="18" charset="0"/>
                <a:cs typeface="Times New Roman" panose="02020603050405020304" pitchFamily="18" charset="0"/>
              </a:rPr>
              <a:t> областного бюджета).</a:t>
            </a:r>
          </a:p>
          <a:p>
            <a:pPr marL="0" indent="450000" algn="just">
              <a:lnSpc>
                <a:spcPct val="100000"/>
              </a:lnSpc>
              <a:spcBef>
                <a:spcPts val="0"/>
              </a:spcBef>
              <a:buNone/>
            </a:pPr>
            <a:r>
              <a:rPr lang="ru-RU" sz="1600" dirty="0">
                <a:latin typeface="Times New Roman" panose="02020603050405020304" pitchFamily="18" charset="0"/>
                <a:cs typeface="Times New Roman" panose="02020603050405020304" pitchFamily="18" charset="0"/>
              </a:rPr>
              <a:t>Контактные данные по вопросам сотрудничества: Терентьев Алексей Николаевич, тел. </a:t>
            </a:r>
            <a:r>
              <a:rPr lang="ru-RU" sz="1600" dirty="0" smtClean="0">
                <a:latin typeface="Times New Roman" panose="02020603050405020304" pitchFamily="18" charset="0"/>
                <a:cs typeface="Times New Roman" panose="02020603050405020304" pitchFamily="18" charset="0"/>
              </a:rPr>
              <a:t>8-950-122-30-01.</a:t>
            </a:r>
          </a:p>
          <a:p>
            <a:pPr marL="0" indent="450000" algn="just">
              <a:lnSpc>
                <a:spcPct val="100000"/>
              </a:lnSpc>
              <a:spcBef>
                <a:spcPts val="0"/>
              </a:spcBef>
              <a:buNone/>
            </a:pPr>
            <a:endParaRPr lang="ru-RU" sz="1600" b="1" dirty="0" smtClean="0">
              <a:solidFill>
                <a:srgbClr val="C00000"/>
              </a:solidFill>
              <a:latin typeface="Times New Roman" panose="02020603050405020304" pitchFamily="18" charset="0"/>
              <a:cs typeface="Times New Roman" panose="02020603050405020304" pitchFamily="18" charset="0"/>
            </a:endParaRPr>
          </a:p>
          <a:p>
            <a:pPr marL="0" indent="450000" algn="ctr">
              <a:lnSpc>
                <a:spcPct val="100000"/>
              </a:lnSpc>
              <a:spcBef>
                <a:spcPts val="0"/>
              </a:spcBef>
              <a:buNone/>
            </a:pPr>
            <a:r>
              <a:rPr lang="ru-RU" sz="1600" b="1" dirty="0" smtClean="0">
                <a:solidFill>
                  <a:srgbClr val="C00000"/>
                </a:solidFill>
                <a:latin typeface="Times New Roman" panose="02020603050405020304" pitchFamily="18" charset="0"/>
                <a:cs typeface="Times New Roman" panose="02020603050405020304" pitchFamily="18" charset="0"/>
              </a:rPr>
              <a:t>Проект «Строительство </a:t>
            </a:r>
            <a:r>
              <a:rPr lang="ru-RU" sz="1600" b="1" dirty="0">
                <a:solidFill>
                  <a:srgbClr val="C00000"/>
                </a:solidFill>
                <a:latin typeface="Times New Roman" panose="02020603050405020304" pitchFamily="18" charset="0"/>
                <a:cs typeface="Times New Roman" panose="02020603050405020304" pitchFamily="18" charset="0"/>
              </a:rPr>
              <a:t>завода по переработке </a:t>
            </a:r>
            <a:r>
              <a:rPr lang="ru-RU" sz="1600" b="1" dirty="0" smtClean="0">
                <a:solidFill>
                  <a:srgbClr val="C00000"/>
                </a:solidFill>
                <a:latin typeface="Times New Roman" panose="02020603050405020304" pitchFamily="18" charset="0"/>
                <a:cs typeface="Times New Roman" panose="02020603050405020304" pitchFamily="18" charset="0"/>
              </a:rPr>
              <a:t>рапса </a:t>
            </a:r>
          </a:p>
          <a:p>
            <a:pPr marL="0" indent="450000" algn="ctr">
              <a:lnSpc>
                <a:spcPct val="100000"/>
              </a:lnSpc>
              <a:spcBef>
                <a:spcPts val="0"/>
              </a:spcBef>
              <a:buNone/>
            </a:pPr>
            <a:r>
              <a:rPr lang="ru-RU" sz="1600" b="1" dirty="0" smtClean="0">
                <a:solidFill>
                  <a:srgbClr val="C00000"/>
                </a:solidFill>
                <a:latin typeface="Times New Roman" panose="02020603050405020304" pitchFamily="18" charset="0"/>
                <a:cs typeface="Times New Roman" panose="02020603050405020304" pitchFamily="18" charset="0"/>
              </a:rPr>
              <a:t>на </a:t>
            </a:r>
            <a:r>
              <a:rPr lang="ru-RU" sz="1600" b="1" dirty="0">
                <a:solidFill>
                  <a:srgbClr val="C00000"/>
                </a:solidFill>
                <a:latin typeface="Times New Roman" panose="02020603050405020304" pitchFamily="18" charset="0"/>
                <a:cs typeface="Times New Roman" panose="02020603050405020304" pitchFamily="18" charset="0"/>
              </a:rPr>
              <a:t>базе ООО «Злаки </a:t>
            </a:r>
            <a:r>
              <a:rPr lang="ru-RU" sz="1600" b="1" dirty="0" smtClean="0">
                <a:solidFill>
                  <a:srgbClr val="C00000"/>
                </a:solidFill>
                <a:latin typeface="Times New Roman" panose="02020603050405020304" pitchFamily="18" charset="0"/>
                <a:cs typeface="Times New Roman" panose="02020603050405020304" pitchFamily="18" charset="0"/>
              </a:rPr>
              <a:t>Сибири»»</a:t>
            </a:r>
            <a:endParaRPr lang="ru-RU" sz="1600" b="1" dirty="0">
              <a:solidFill>
                <a:srgbClr val="C00000"/>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endParaRPr lang="ru-RU" sz="1600" b="1" u="sng" dirty="0" smtClean="0">
              <a:solidFill>
                <a:schemeClr val="accent4">
                  <a:lumMod val="50000"/>
                </a:schemeClr>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b="1" u="sng" dirty="0" smtClean="0">
                <a:solidFill>
                  <a:schemeClr val="accent4">
                    <a:lumMod val="50000"/>
                  </a:schemeClr>
                </a:solidFill>
                <a:latin typeface="Times New Roman" panose="02020603050405020304" pitchFamily="18" charset="0"/>
                <a:cs typeface="Times New Roman" panose="02020603050405020304" pitchFamily="18" charset="0"/>
              </a:rPr>
              <a:t>Цель </a:t>
            </a:r>
            <a:r>
              <a:rPr lang="ru-RU" sz="1600" b="1" u="sng" dirty="0">
                <a:solidFill>
                  <a:schemeClr val="accent4">
                    <a:lumMod val="50000"/>
                  </a:schemeClr>
                </a:solidFill>
                <a:latin typeface="Times New Roman" panose="02020603050405020304" pitchFamily="18" charset="0"/>
                <a:cs typeface="Times New Roman" panose="02020603050405020304" pitchFamily="18" charset="0"/>
              </a:rPr>
              <a:t>проекта</a:t>
            </a:r>
            <a:r>
              <a:rPr lang="ru-RU" sz="1600" dirty="0">
                <a:latin typeface="Times New Roman" panose="02020603050405020304" pitchFamily="18" charset="0"/>
                <a:cs typeface="Times New Roman" panose="02020603050405020304" pitchFamily="18" charset="0"/>
              </a:rPr>
              <a:t> –</a:t>
            </a:r>
            <a:r>
              <a:rPr lang="ru-RU" sz="1600" dirty="0">
                <a:solidFill>
                  <a:schemeClr val="accent4">
                    <a:lumMod val="50000"/>
                  </a:schemeClr>
                </a:solidFill>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глубокая переработка рапса на масло.</a:t>
            </a:r>
          </a:p>
          <a:p>
            <a:pPr marL="0" indent="450000" algn="just">
              <a:lnSpc>
                <a:spcPct val="100000"/>
              </a:lnSpc>
              <a:spcBef>
                <a:spcPts val="0"/>
              </a:spcBef>
              <a:buNone/>
            </a:pPr>
            <a:r>
              <a:rPr lang="ru-RU" sz="1600" b="1" u="sng" dirty="0">
                <a:solidFill>
                  <a:schemeClr val="accent4">
                    <a:lumMod val="50000"/>
                  </a:schemeClr>
                </a:solidFill>
                <a:latin typeface="Times New Roman" panose="02020603050405020304" pitchFamily="18" charset="0"/>
                <a:cs typeface="Times New Roman" panose="02020603050405020304" pitchFamily="18" charset="0"/>
              </a:rPr>
              <a:t>Стоимость проекта</a:t>
            </a:r>
            <a:r>
              <a:rPr lang="ru-RU" sz="1600" dirty="0">
                <a:solidFill>
                  <a:schemeClr val="accent4">
                    <a:lumMod val="50000"/>
                  </a:schemeClr>
                </a:solidFill>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 3 млрд. руб. (собственные средства).</a:t>
            </a:r>
          </a:p>
          <a:p>
            <a:pPr marL="0" indent="450000" algn="just">
              <a:lnSpc>
                <a:spcPct val="100000"/>
              </a:lnSpc>
              <a:spcBef>
                <a:spcPts val="0"/>
              </a:spcBef>
              <a:buNone/>
            </a:pPr>
            <a:r>
              <a:rPr lang="ru-RU" sz="1600" b="1" u="sng" dirty="0">
                <a:solidFill>
                  <a:schemeClr val="accent4">
                    <a:lumMod val="50000"/>
                  </a:schemeClr>
                </a:solidFill>
                <a:latin typeface="Times New Roman" panose="02020603050405020304" pitchFamily="18" charset="0"/>
                <a:cs typeface="Times New Roman" panose="02020603050405020304" pitchFamily="18" charset="0"/>
              </a:rPr>
              <a:t>Объем переработки</a:t>
            </a:r>
            <a:r>
              <a:rPr lang="ru-RU" sz="1600" dirty="0">
                <a:latin typeface="Times New Roman" panose="02020603050405020304" pitchFamily="18" charset="0"/>
                <a:cs typeface="Times New Roman" panose="02020603050405020304" pitchFamily="18" charset="0"/>
              </a:rPr>
              <a:t> – 50 тыс. тонн, с последующим увеличением до 100 тыс. тонн.</a:t>
            </a: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Контактная </a:t>
            </a:r>
            <a:r>
              <a:rPr lang="ru-RU" sz="1600" dirty="0">
                <a:latin typeface="Times New Roman" panose="02020603050405020304" pitchFamily="18" charset="0"/>
                <a:cs typeface="Times New Roman" panose="02020603050405020304" pitchFamily="18" charset="0"/>
              </a:rPr>
              <a:t>информация: </a:t>
            </a:r>
            <a:r>
              <a:rPr lang="ru-RU" sz="1600" dirty="0" err="1">
                <a:latin typeface="Times New Roman" panose="02020603050405020304" pitchFamily="18" charset="0"/>
                <a:cs typeface="Times New Roman" panose="02020603050405020304" pitchFamily="18" charset="0"/>
              </a:rPr>
              <a:t>Гильдебрант</a:t>
            </a:r>
            <a:r>
              <a:rPr lang="ru-RU" sz="1600" dirty="0">
                <a:latin typeface="Times New Roman" panose="02020603050405020304" pitchFamily="18" charset="0"/>
                <a:cs typeface="Times New Roman" panose="02020603050405020304" pitchFamily="18" charset="0"/>
              </a:rPr>
              <a:t> Михаил </a:t>
            </a:r>
            <a:r>
              <a:rPr lang="ru-RU" sz="1600" dirty="0" smtClean="0">
                <a:latin typeface="Times New Roman" panose="02020603050405020304" pitchFamily="18" charset="0"/>
                <a:cs typeface="Times New Roman" panose="02020603050405020304" pitchFamily="18" charset="0"/>
              </a:rPr>
              <a:t>Иванович, </a:t>
            </a:r>
            <a:r>
              <a:rPr lang="ru-RU" sz="1600" dirty="0">
                <a:latin typeface="Times New Roman" panose="02020603050405020304" pitchFamily="18" charset="0"/>
                <a:cs typeface="Times New Roman" panose="02020603050405020304" pitchFamily="18" charset="0"/>
              </a:rPr>
              <a:t>тел. </a:t>
            </a:r>
            <a:r>
              <a:rPr lang="ru-RU" sz="1600" dirty="0" smtClean="0">
                <a:latin typeface="Times New Roman" panose="02020603050405020304" pitchFamily="18" charset="0"/>
                <a:cs typeface="Times New Roman" panose="02020603050405020304" pitchFamily="18" charset="0"/>
              </a:rPr>
              <a:t>8-902-173-99-39</a:t>
            </a:r>
            <a:r>
              <a:rPr lang="ru-RU" sz="1600" dirty="0">
                <a:latin typeface="Times New Roman" panose="02020603050405020304" pitchFamily="18" charset="0"/>
                <a:cs typeface="Times New Roman" panose="02020603050405020304" pitchFamily="18" charset="0"/>
              </a:rPr>
              <a:t>.</a:t>
            </a:r>
          </a:p>
          <a:p>
            <a:pPr marL="0" indent="450000" algn="just">
              <a:lnSpc>
                <a:spcPct val="100000"/>
              </a:lnSpc>
              <a:spcBef>
                <a:spcPts val="0"/>
              </a:spcBef>
              <a:buFont typeface="Arial" panose="020B0604020202020204" pitchFamily="34" charset="0"/>
              <a:buNone/>
            </a:pPr>
            <a:endParaRPr lang="ru-RU" sz="1600" dirty="0" smtClean="0">
              <a:latin typeface="Times New Roman" panose="02020603050405020304" pitchFamily="18" charset="0"/>
              <a:cs typeface="Times New Roman" panose="02020603050405020304" pitchFamily="18" charset="0"/>
            </a:endParaRPr>
          </a:p>
          <a:p>
            <a:pPr marL="0" indent="450000" algn="just">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88041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66</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043608" y="0"/>
            <a:ext cx="7776864" cy="6494085"/>
          </a:xfrm>
          <a:prstGeom prst="rect">
            <a:avLst/>
          </a:prstGeom>
        </p:spPr>
        <p:txBody>
          <a:bodyPr wrap="square">
            <a:spAutoFit/>
          </a:bodyPr>
          <a:lstStyle/>
          <a:p>
            <a:pPr indent="449580" algn="ctr">
              <a:spcAft>
                <a:spcPts val="0"/>
              </a:spcAft>
            </a:pPr>
            <a:endParaRPr lang="ru-RU" sz="1600" b="1" dirty="0" smtClean="0">
              <a:solidFill>
                <a:srgbClr val="FF0000"/>
              </a:solidFill>
              <a:latin typeface="Times New Roman" panose="02020603050405020304" pitchFamily="18" charset="0"/>
              <a:ea typeface="Times New Roman" panose="02020603050405020304" pitchFamily="18" charset="0"/>
            </a:endParaRPr>
          </a:p>
          <a:p>
            <a:pPr indent="449580" algn="ctr">
              <a:spcAft>
                <a:spcPts val="0"/>
              </a:spcAft>
            </a:pPr>
            <a:r>
              <a:rPr lang="ru-RU" sz="1600" b="1" dirty="0" smtClean="0">
                <a:solidFill>
                  <a:srgbClr val="FF0000"/>
                </a:solidFill>
                <a:latin typeface="Times New Roman" panose="02020603050405020304" pitchFamily="18" charset="0"/>
                <a:ea typeface="Times New Roman" panose="02020603050405020304" pitchFamily="18" charset="0"/>
              </a:rPr>
              <a:t>Проект «Туристический потенциал»</a:t>
            </a:r>
          </a:p>
          <a:p>
            <a:pPr indent="450000" algn="just"/>
            <a:endParaRPr lang="ru-RU" sz="1600" b="1" dirty="0" smtClean="0">
              <a:latin typeface="Times New Roman" panose="02020603050405020304" pitchFamily="18" charset="0"/>
              <a:cs typeface="Times New Roman" panose="02020603050405020304" pitchFamily="18" charset="0"/>
            </a:endParaRPr>
          </a:p>
          <a:p>
            <a:pPr indent="450000" algn="just"/>
            <a:r>
              <a:rPr lang="ru-RU" sz="1600" b="1" u="sng" dirty="0" smtClean="0">
                <a:solidFill>
                  <a:schemeClr val="accent4">
                    <a:lumMod val="50000"/>
                  </a:schemeClr>
                </a:solidFill>
                <a:latin typeface="Times New Roman" panose="02020603050405020304" pitchFamily="18" charset="0"/>
                <a:cs typeface="Times New Roman" panose="02020603050405020304" pitchFamily="18" charset="0"/>
              </a:rPr>
              <a:t>Цель </a:t>
            </a:r>
            <a:r>
              <a:rPr lang="ru-RU" sz="1600" b="1" u="sng" dirty="0">
                <a:solidFill>
                  <a:schemeClr val="accent4">
                    <a:lumMod val="50000"/>
                  </a:schemeClr>
                </a:solidFill>
                <a:latin typeface="Times New Roman" panose="02020603050405020304" pitchFamily="18" charset="0"/>
                <a:cs typeface="Times New Roman" panose="02020603050405020304" pitchFamily="18" charset="0"/>
              </a:rPr>
              <a:t>проекта:</a:t>
            </a:r>
            <a:r>
              <a:rPr lang="ru-RU" sz="1600" dirty="0">
                <a:latin typeface="Times New Roman" panose="02020603050405020304" pitchFamily="18" charset="0"/>
                <a:cs typeface="Times New Roman" panose="02020603050405020304" pitchFamily="18" charset="0"/>
              </a:rPr>
              <a:t> содействие сохранению деревни, природного и культурного наследия сельской </a:t>
            </a:r>
            <a:r>
              <a:rPr lang="ru-RU" sz="1600" dirty="0" smtClean="0">
                <a:latin typeface="Times New Roman" panose="02020603050405020304" pitchFamily="18" charset="0"/>
                <a:cs typeface="Times New Roman" panose="02020603050405020304" pitchFamily="18" charset="0"/>
              </a:rPr>
              <a:t>местности </a:t>
            </a:r>
            <a:r>
              <a:rPr lang="ru-RU" sz="1600" dirty="0">
                <a:latin typeface="Times New Roman" panose="02020603050405020304" pitchFamily="18" charset="0"/>
                <a:cs typeface="Times New Roman" panose="02020603050405020304" pitchFamily="18" charset="0"/>
              </a:rPr>
              <a:t>на территории </a:t>
            </a:r>
            <a:r>
              <a:rPr lang="ru-RU" sz="1600" dirty="0" err="1">
                <a:latin typeface="Times New Roman" panose="02020603050405020304" pitchFamily="18" charset="0"/>
                <a:cs typeface="Times New Roman" panose="02020603050405020304" pitchFamily="18" charset="0"/>
              </a:rPr>
              <a:t>Тулунского</a:t>
            </a:r>
            <a:r>
              <a:rPr lang="ru-RU" sz="1600" dirty="0">
                <a:latin typeface="Times New Roman" panose="02020603050405020304" pitchFamily="18" charset="0"/>
                <a:cs typeface="Times New Roman" panose="02020603050405020304" pitchFamily="18" charset="0"/>
              </a:rPr>
              <a:t> муниципального района.</a:t>
            </a:r>
          </a:p>
          <a:p>
            <a:pPr indent="450000" algn="just"/>
            <a:r>
              <a:rPr lang="ru-RU" sz="1600" b="1" u="sng" dirty="0" smtClean="0">
                <a:solidFill>
                  <a:schemeClr val="accent4">
                    <a:lumMod val="50000"/>
                  </a:schemeClr>
                </a:solidFill>
                <a:latin typeface="Times New Roman" panose="02020603050405020304" pitchFamily="18" charset="0"/>
                <a:cs typeface="Times New Roman" panose="02020603050405020304" pitchFamily="18" charset="0"/>
              </a:rPr>
              <a:t>Меры поддержки:</a:t>
            </a:r>
            <a:r>
              <a:rPr lang="ru-RU" sz="1600" dirty="0" smtClean="0">
                <a:latin typeface="Times New Roman" panose="02020603050405020304" pitchFamily="18" charset="0"/>
                <a:cs typeface="Times New Roman" panose="02020603050405020304" pitchFamily="18" charset="0"/>
              </a:rPr>
              <a:t> организация </a:t>
            </a:r>
            <a:r>
              <a:rPr lang="ru-RU" sz="1600" dirty="0">
                <a:latin typeface="Times New Roman" panose="02020603050405020304" pitchFamily="18" charset="0"/>
                <a:cs typeface="Times New Roman" panose="02020603050405020304" pitchFamily="18" charset="0"/>
              </a:rPr>
              <a:t>взаимодействия с предприятиями и предпринимателями </a:t>
            </a:r>
            <a:r>
              <a:rPr lang="ru-RU" sz="1600" dirty="0" err="1">
                <a:latin typeface="Times New Roman" panose="02020603050405020304" pitchFamily="18" charset="0"/>
                <a:cs typeface="Times New Roman" panose="02020603050405020304" pitchFamily="18" charset="0"/>
              </a:rPr>
              <a:t>Тулунского</a:t>
            </a:r>
            <a:r>
              <a:rPr lang="ru-RU" sz="1600" dirty="0">
                <a:latin typeface="Times New Roman" panose="02020603050405020304" pitchFamily="18" charset="0"/>
                <a:cs typeface="Times New Roman" panose="02020603050405020304" pitchFamily="18" charset="0"/>
              </a:rPr>
              <a:t> района, помощь в привлечении квалифицированных кадров.</a:t>
            </a:r>
          </a:p>
          <a:p>
            <a:pPr indent="449580" algn="just">
              <a:spcAft>
                <a:spcPts val="0"/>
              </a:spcAft>
            </a:pPr>
            <a:endParaRPr lang="ru-RU" sz="1600" dirty="0" smtClean="0">
              <a:latin typeface="Times New Roman" panose="02020603050405020304" pitchFamily="18" charset="0"/>
              <a:ea typeface="Times New Roman" panose="02020603050405020304" pitchFamily="18" charset="0"/>
            </a:endParaRPr>
          </a:p>
          <a:p>
            <a:pPr indent="449580" algn="just">
              <a:spcAft>
                <a:spcPts val="0"/>
              </a:spcAft>
            </a:pPr>
            <a:r>
              <a:rPr lang="ru-RU" sz="1600" dirty="0" smtClean="0">
                <a:latin typeface="Times New Roman" panose="02020603050405020304" pitchFamily="18" charset="0"/>
                <a:ea typeface="Times New Roman" panose="02020603050405020304" pitchFamily="18" charset="0"/>
              </a:rPr>
              <a:t>Сельский </a:t>
            </a:r>
            <a:r>
              <a:rPr lang="ru-RU" sz="1600" dirty="0">
                <a:latin typeface="Times New Roman" panose="02020603050405020304" pitchFamily="18" charset="0"/>
                <a:ea typeface="Times New Roman" panose="02020603050405020304" pitchFamily="18" charset="0"/>
              </a:rPr>
              <a:t>туризм является относительно новым и перспективным направлением, позволяющим горожанам приобщиться к традиционному укладу жизни сельских жителей. Суть данного вида туризма заключается в отдыхе в сельской местности, где всё организационное обеспечение проживания туристов (в том числе питание, досуг, обслуживание и др.) берёт на себя принимающая семья.</a:t>
            </a:r>
          </a:p>
          <a:p>
            <a:pPr indent="449580" algn="just">
              <a:spcAft>
                <a:spcPts val="0"/>
              </a:spcAft>
            </a:pPr>
            <a:r>
              <a:rPr lang="ru-RU" sz="1600" dirty="0">
                <a:latin typeface="Times New Roman" panose="02020603050405020304" pitchFamily="18" charset="0"/>
                <a:ea typeface="Times New Roman" panose="02020603050405020304" pitchFamily="18" charset="0"/>
              </a:rPr>
              <a:t>Сельский туризм представляет возможности отдыха для тех, кто по каким-либо причинам иные виды туризма позволить себе не может. Его привлекательными чертами являются чистый воздух, домашняя атмосфера, нетронутая природа, натуральные продукты, тишина и неторопливый быт.</a:t>
            </a:r>
          </a:p>
          <a:p>
            <a:pPr indent="449580" algn="just">
              <a:spcAft>
                <a:spcPts val="0"/>
              </a:spcAft>
            </a:pPr>
            <a:r>
              <a:rPr lang="ru-RU" sz="1600" dirty="0">
                <a:latin typeface="Times New Roman" panose="02020603050405020304" pitchFamily="18" charset="0"/>
                <a:ea typeface="Times New Roman" panose="02020603050405020304" pitchFamily="18" charset="0"/>
              </a:rPr>
              <a:t>Развитие сельского предпринимательства способствует снижению социальной напряженности в сельских местностях путём создания дополнительных рабочих мест.  </a:t>
            </a:r>
          </a:p>
          <a:p>
            <a:pPr indent="449580" algn="just">
              <a:spcAft>
                <a:spcPts val="0"/>
              </a:spcAft>
            </a:pPr>
            <a:r>
              <a:rPr lang="ru-RU" sz="1600" dirty="0">
                <a:latin typeface="Times New Roman" panose="02020603050405020304" pitchFamily="18" charset="0"/>
                <a:ea typeface="Times New Roman" panose="02020603050405020304" pitchFamily="18" charset="0"/>
              </a:rPr>
              <a:t>По вопросу инвестиционной привлекательности сельских поселений нашего района по результатам проведенного анализа, можно сказать следующее.</a:t>
            </a:r>
          </a:p>
          <a:p>
            <a:pPr indent="449580" algn="just">
              <a:spcAft>
                <a:spcPts val="0"/>
              </a:spcAft>
            </a:pPr>
            <a:r>
              <a:rPr lang="ru-RU" sz="1600" dirty="0">
                <a:latin typeface="Times New Roman" panose="02020603050405020304" pitchFamily="18" charset="0"/>
                <a:ea typeface="Times New Roman" panose="02020603050405020304" pitchFamily="18" charset="0"/>
              </a:rPr>
              <a:t>Наш район не славится «громкими» достопримечательностями, у нас нет памятников культурного наследия и национальных парков. </a:t>
            </a:r>
          </a:p>
          <a:p>
            <a:pPr indent="449580" algn="just">
              <a:spcAft>
                <a:spcPts val="0"/>
              </a:spcAft>
            </a:pPr>
            <a:r>
              <a:rPr lang="ru-RU" sz="1600" dirty="0">
                <a:latin typeface="Times New Roman" panose="02020603050405020304" pitchFamily="18" charset="0"/>
                <a:ea typeface="Times New Roman" panose="02020603050405020304" pitchFamily="18" charset="0"/>
              </a:rPr>
              <a:t>Но у нас есть именно наша самобытность и уникальность. В нашем районе есть что показать, есть над чем поработать в сфере развития туризма</a:t>
            </a:r>
            <a:r>
              <a:rPr lang="ru-RU" sz="1600" dirty="0" smtClean="0">
                <a:latin typeface="Times New Roman" panose="02020603050405020304" pitchFamily="18" charset="0"/>
                <a:ea typeface="Times New Roman" panose="02020603050405020304" pitchFamily="18" charset="0"/>
              </a:rPr>
              <a:t>.</a:t>
            </a:r>
            <a:endParaRPr lang="ru-RU"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430887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67</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
        <p:nvSpPr>
          <p:cNvPr id="9" name="Объект 2"/>
          <p:cNvSpPr txBox="1">
            <a:spLocks/>
          </p:cNvSpPr>
          <p:nvPr/>
        </p:nvSpPr>
        <p:spPr>
          <a:xfrm>
            <a:off x="1043608" y="0"/>
            <a:ext cx="7776864" cy="32849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endParaRPr lang="en-US" sz="1600" b="1" dirty="0">
              <a:solidFill>
                <a:srgbClr val="C00000"/>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solidFill>
                  <a:srgbClr val="000000"/>
                </a:solidFill>
                <a:latin typeface="Times New Roman" panose="02020603050405020304" pitchFamily="18" charset="0"/>
                <a:ea typeface="Times New Roman" panose="02020603050405020304" pitchFamily="18" charset="0"/>
              </a:rPr>
              <a:t>Туристические </a:t>
            </a:r>
            <a:r>
              <a:rPr lang="ru-RU" sz="1600" dirty="0">
                <a:solidFill>
                  <a:srgbClr val="000000"/>
                </a:solidFill>
                <a:latin typeface="Times New Roman" panose="02020603050405020304" pitchFamily="18" charset="0"/>
                <a:ea typeface="Times New Roman" panose="02020603050405020304" pitchFamily="18" charset="0"/>
              </a:rPr>
              <a:t>маршруты могут быть открыты в таких населенных пунктах </a:t>
            </a:r>
            <a:r>
              <a:rPr lang="ru-RU" sz="1600" dirty="0" err="1">
                <a:solidFill>
                  <a:srgbClr val="000000"/>
                </a:solidFill>
                <a:latin typeface="Times New Roman" panose="02020603050405020304" pitchFamily="18" charset="0"/>
                <a:ea typeface="Times New Roman" panose="02020603050405020304" pitchFamily="18" charset="0"/>
              </a:rPr>
              <a:t>Тулунского</a:t>
            </a:r>
            <a:r>
              <a:rPr lang="ru-RU" sz="1600" dirty="0">
                <a:solidFill>
                  <a:srgbClr val="000000"/>
                </a:solidFill>
                <a:latin typeface="Times New Roman" panose="02020603050405020304" pitchFamily="18" charset="0"/>
                <a:ea typeface="Times New Roman" panose="02020603050405020304" pitchFamily="18" charset="0"/>
              </a:rPr>
              <a:t> муниципального района, как </a:t>
            </a:r>
            <a:r>
              <a:rPr lang="ru-RU" sz="1600" dirty="0" smtClean="0">
                <a:solidFill>
                  <a:srgbClr val="000000"/>
                </a:solidFill>
                <a:latin typeface="Times New Roman" panose="02020603050405020304" pitchFamily="18" charset="0"/>
                <a:ea typeface="Times New Roman" panose="02020603050405020304" pitchFamily="18" charset="0"/>
              </a:rPr>
              <a:t>п</a:t>
            </a:r>
            <a:r>
              <a:rPr lang="ru-RU" sz="1600" dirty="0">
                <a:solidFill>
                  <a:srgbClr val="000000"/>
                </a:solidFill>
                <a:latin typeface="Times New Roman" panose="02020603050405020304" pitchFamily="18" charset="0"/>
                <a:ea typeface="Times New Roman" panose="02020603050405020304" pitchFamily="18" charset="0"/>
              </a:rPr>
              <a:t>. Аршан, п. </a:t>
            </a:r>
            <a:r>
              <a:rPr lang="ru-RU" sz="1600" dirty="0" err="1">
                <a:solidFill>
                  <a:srgbClr val="000000"/>
                </a:solidFill>
                <a:latin typeface="Times New Roman" panose="02020603050405020304" pitchFamily="18" charset="0"/>
                <a:ea typeface="Times New Roman" panose="02020603050405020304" pitchFamily="18" charset="0"/>
              </a:rPr>
              <a:t>Иннокентьевский</a:t>
            </a:r>
            <a:r>
              <a:rPr lang="ru-RU" sz="1600" dirty="0">
                <a:solidFill>
                  <a:srgbClr val="000000"/>
                </a:solidFill>
                <a:latin typeface="Times New Roman" panose="02020603050405020304" pitchFamily="18" charset="0"/>
                <a:ea typeface="Times New Roman" panose="02020603050405020304" pitchFamily="18" charset="0"/>
              </a:rPr>
              <a:t>, д. Афанасьева, с. </a:t>
            </a:r>
            <a:r>
              <a:rPr lang="ru-RU" sz="1600" dirty="0" err="1">
                <a:solidFill>
                  <a:srgbClr val="000000"/>
                </a:solidFill>
                <a:latin typeface="Times New Roman" panose="02020603050405020304" pitchFamily="18" charset="0"/>
                <a:ea typeface="Times New Roman" panose="02020603050405020304" pitchFamily="18" charset="0"/>
              </a:rPr>
              <a:t>Умыган</a:t>
            </a:r>
            <a:r>
              <a:rPr lang="ru-RU" sz="1600" dirty="0">
                <a:solidFill>
                  <a:srgbClr val="000000"/>
                </a:solidFill>
                <a:latin typeface="Times New Roman" panose="02020603050405020304" pitchFamily="18" charset="0"/>
                <a:ea typeface="Times New Roman" panose="02020603050405020304" pitchFamily="18" charset="0"/>
              </a:rPr>
              <a:t>, д. Килим,  с. </a:t>
            </a:r>
            <a:r>
              <a:rPr lang="ru-RU" sz="1600" dirty="0" err="1">
                <a:solidFill>
                  <a:srgbClr val="000000"/>
                </a:solidFill>
                <a:latin typeface="Times New Roman" panose="02020603050405020304" pitchFamily="18" charset="0"/>
                <a:ea typeface="Times New Roman" panose="02020603050405020304" pitchFamily="18" charset="0"/>
              </a:rPr>
              <a:t>Бадар</a:t>
            </a:r>
            <a:r>
              <a:rPr lang="ru-RU" sz="1600" dirty="0">
                <a:solidFill>
                  <a:srgbClr val="000000"/>
                </a:solidFill>
                <a:latin typeface="Times New Roman" panose="02020603050405020304" pitchFamily="18" charset="0"/>
                <a:ea typeface="Times New Roman" panose="02020603050405020304" pitchFamily="18" charset="0"/>
              </a:rPr>
              <a:t>, с. </a:t>
            </a:r>
            <a:r>
              <a:rPr lang="ru-RU" sz="1600" dirty="0" err="1">
                <a:solidFill>
                  <a:srgbClr val="000000"/>
                </a:solidFill>
                <a:latin typeface="Times New Roman" panose="02020603050405020304" pitchFamily="18" charset="0"/>
                <a:ea typeface="Times New Roman" panose="02020603050405020304" pitchFamily="18" charset="0"/>
              </a:rPr>
              <a:t>Едогон</a:t>
            </a:r>
            <a:r>
              <a:rPr lang="ru-RU" sz="1600" dirty="0">
                <a:solidFill>
                  <a:srgbClr val="000000"/>
                </a:solidFill>
                <a:latin typeface="Times New Roman" panose="02020603050405020304" pitchFamily="18" charset="0"/>
                <a:ea typeface="Times New Roman" panose="02020603050405020304" pitchFamily="18" charset="0"/>
              </a:rPr>
              <a:t>,  с. </a:t>
            </a:r>
            <a:r>
              <a:rPr lang="ru-RU" sz="1600" dirty="0" err="1">
                <a:solidFill>
                  <a:srgbClr val="000000"/>
                </a:solidFill>
                <a:latin typeface="Times New Roman" panose="02020603050405020304" pitchFamily="18" charset="0"/>
                <a:ea typeface="Times New Roman" panose="02020603050405020304" pitchFamily="18" charset="0"/>
              </a:rPr>
              <a:t>Усть-Кульск</a:t>
            </a:r>
            <a:r>
              <a:rPr lang="ru-RU" sz="1600" dirty="0">
                <a:solidFill>
                  <a:srgbClr val="000000"/>
                </a:solidFill>
                <a:latin typeface="Times New Roman" panose="02020603050405020304" pitchFamily="18" charset="0"/>
                <a:ea typeface="Times New Roman" panose="02020603050405020304" pitchFamily="18" charset="0"/>
              </a:rPr>
              <a:t>, п. 4-е отделение ГСС, с. </a:t>
            </a:r>
            <a:r>
              <a:rPr lang="ru-RU" sz="1600" dirty="0" err="1">
                <a:solidFill>
                  <a:srgbClr val="000000"/>
                </a:solidFill>
                <a:latin typeface="Times New Roman" panose="02020603050405020304" pitchFamily="18" charset="0"/>
                <a:ea typeface="Times New Roman" panose="02020603050405020304" pitchFamily="18" charset="0"/>
              </a:rPr>
              <a:t>Гадалей</a:t>
            </a:r>
            <a:r>
              <a:rPr lang="ru-RU" sz="1600" dirty="0">
                <a:solidFill>
                  <a:srgbClr val="000000"/>
                </a:solidFill>
                <a:latin typeface="Times New Roman" panose="02020603050405020304" pitchFamily="18" charset="0"/>
                <a:ea typeface="Times New Roman" panose="02020603050405020304" pitchFamily="18" charset="0"/>
              </a:rPr>
              <a:t>, с. Гуран.</a:t>
            </a:r>
            <a:endParaRPr lang="ru-RU" sz="1600" dirty="0">
              <a:latin typeface="Times New Roman" panose="02020603050405020304" pitchFamily="18" charset="0"/>
              <a:ea typeface="Times New Roman" panose="02020603050405020304" pitchFamily="18" charset="0"/>
            </a:endParaRPr>
          </a:p>
          <a:p>
            <a:pPr marL="0" indent="450000" algn="just">
              <a:lnSpc>
                <a:spcPct val="100000"/>
              </a:lnSpc>
              <a:spcBef>
                <a:spcPts val="0"/>
              </a:spcBef>
              <a:buNone/>
            </a:pPr>
            <a:endParaRPr lang="ru-RU" sz="1600" b="1" dirty="0" smtClean="0">
              <a:solidFill>
                <a:srgbClr val="C00000"/>
              </a:solidFill>
              <a:effectLst/>
              <a:latin typeface="Times New Roman" panose="02020603050405020304" pitchFamily="18" charset="0"/>
              <a:ea typeface="Times New Roman" panose="02020603050405020304" pitchFamily="18" charset="0"/>
            </a:endParaRPr>
          </a:p>
          <a:p>
            <a:pPr marL="0" indent="450000" algn="just">
              <a:lnSpc>
                <a:spcPct val="100000"/>
              </a:lnSpc>
              <a:spcBef>
                <a:spcPts val="0"/>
              </a:spcBef>
              <a:buNone/>
            </a:pPr>
            <a:r>
              <a:rPr lang="ru-RU" sz="1600" b="1" dirty="0" smtClean="0">
                <a:solidFill>
                  <a:srgbClr val="C00000"/>
                </a:solidFill>
                <a:effectLst/>
                <a:latin typeface="Times New Roman" panose="02020603050405020304" pitchFamily="18" charset="0"/>
                <a:ea typeface="Times New Roman" panose="02020603050405020304" pitchFamily="18" charset="0"/>
              </a:rPr>
              <a:t>п. Аршан</a:t>
            </a:r>
            <a:r>
              <a:rPr lang="ru-RU" sz="1600" dirty="0" smtClean="0">
                <a:solidFill>
                  <a:srgbClr val="C00000"/>
                </a:solidFill>
                <a:effectLst/>
                <a:latin typeface="Times New Roman" panose="02020603050405020304" pitchFamily="18" charset="0"/>
                <a:ea typeface="Times New Roman" panose="02020603050405020304" pitchFamily="18" charset="0"/>
              </a:rPr>
              <a:t> </a:t>
            </a:r>
          </a:p>
          <a:p>
            <a:pPr marL="0" indent="450000" algn="just">
              <a:lnSpc>
                <a:spcPct val="100000"/>
              </a:lnSpc>
              <a:spcBef>
                <a:spcPts val="0"/>
              </a:spcBef>
              <a:buNone/>
            </a:pPr>
            <a:r>
              <a:rPr lang="ru-RU" sz="1600" dirty="0" smtClean="0">
                <a:solidFill>
                  <a:srgbClr val="000000"/>
                </a:solidFill>
                <a:effectLst/>
                <a:latin typeface="Times New Roman" panose="02020603050405020304" pitchFamily="18" charset="0"/>
                <a:ea typeface="Times New Roman" panose="02020603050405020304" pitchFamily="18" charset="0"/>
              </a:rPr>
              <a:t>Мы </a:t>
            </a:r>
            <a:r>
              <a:rPr lang="ru-RU" sz="1600" dirty="0">
                <a:solidFill>
                  <a:srgbClr val="000000"/>
                </a:solidFill>
                <a:effectLst/>
                <a:latin typeface="Times New Roman" panose="02020603050405020304" pitchFamily="18" charset="0"/>
                <a:ea typeface="Times New Roman" panose="02020603050405020304" pitchFamily="18" charset="0"/>
              </a:rPr>
              <a:t>можем гордиться </a:t>
            </a:r>
            <a:r>
              <a:rPr lang="ru-RU" sz="1600" dirty="0" smtClean="0">
                <a:solidFill>
                  <a:srgbClr val="000000"/>
                </a:solidFill>
                <a:effectLst/>
                <a:latin typeface="Times New Roman" panose="02020603050405020304" pitchFamily="18" charset="0"/>
                <a:ea typeface="Times New Roman" panose="02020603050405020304" pitchFamily="18" charset="0"/>
              </a:rPr>
              <a:t>поселком </a:t>
            </a:r>
            <a:r>
              <a:rPr lang="ru-RU" sz="1600" dirty="0">
                <a:solidFill>
                  <a:srgbClr val="000000"/>
                </a:solidFill>
                <a:effectLst/>
                <a:latin typeface="Times New Roman" panose="02020603050405020304" pitchFamily="18" charset="0"/>
                <a:ea typeface="Times New Roman" panose="02020603050405020304" pitchFamily="18" charset="0"/>
              </a:rPr>
              <a:t>Аршан – </a:t>
            </a:r>
            <a:r>
              <a:rPr lang="ru-RU" sz="1600" dirty="0" smtClean="0">
                <a:solidFill>
                  <a:srgbClr val="000000"/>
                </a:solidFill>
                <a:effectLst/>
                <a:latin typeface="Times New Roman" panose="02020603050405020304" pitchFamily="18" charset="0"/>
                <a:ea typeface="Times New Roman" panose="02020603050405020304" pitchFamily="18" charset="0"/>
              </a:rPr>
              <a:t>он расположен </a:t>
            </a:r>
            <a:r>
              <a:rPr lang="ru-RU" sz="1600" dirty="0">
                <a:solidFill>
                  <a:srgbClr val="000000"/>
                </a:solidFill>
                <a:effectLst/>
                <a:latin typeface="Times New Roman" panose="02020603050405020304" pitchFamily="18" charset="0"/>
                <a:ea typeface="Times New Roman" panose="02020603050405020304" pitchFamily="18" charset="0"/>
              </a:rPr>
              <a:t>в уникальном, </a:t>
            </a:r>
            <a:r>
              <a:rPr lang="ru-RU" sz="1600" dirty="0" smtClean="0">
                <a:solidFill>
                  <a:srgbClr val="000000"/>
                </a:solidFill>
                <a:effectLst/>
                <a:latin typeface="Times New Roman" panose="02020603050405020304" pitchFamily="18" charset="0"/>
                <a:ea typeface="Times New Roman" panose="02020603050405020304" pitchFamily="18" charset="0"/>
              </a:rPr>
              <a:t>чисто-экологическом </a:t>
            </a:r>
            <a:r>
              <a:rPr lang="ru-RU" sz="1600" dirty="0">
                <a:solidFill>
                  <a:srgbClr val="000000"/>
                </a:solidFill>
                <a:effectLst/>
                <a:latin typeface="Times New Roman" panose="02020603050405020304" pitchFamily="18" charset="0"/>
                <a:ea typeface="Times New Roman" panose="02020603050405020304" pitchFamily="18" charset="0"/>
              </a:rPr>
              <a:t>месте, </a:t>
            </a:r>
            <a:r>
              <a:rPr lang="ru-RU" sz="1600" dirty="0" smtClean="0">
                <a:solidFill>
                  <a:srgbClr val="000000"/>
                </a:solidFill>
                <a:effectLst/>
                <a:latin typeface="Times New Roman" panose="02020603050405020304" pitchFamily="18" charset="0"/>
                <a:ea typeface="Times New Roman" panose="02020603050405020304" pitchFamily="18" charset="0"/>
              </a:rPr>
              <a:t>данный поселок создан </a:t>
            </a:r>
            <a:r>
              <a:rPr lang="ru-RU" sz="1600" dirty="0">
                <a:solidFill>
                  <a:srgbClr val="000000"/>
                </a:solidFill>
                <a:effectLst/>
                <a:latin typeface="Times New Roman" panose="02020603050405020304" pitchFamily="18" charset="0"/>
                <a:ea typeface="Times New Roman" panose="02020603050405020304" pitchFamily="18" charset="0"/>
              </a:rPr>
              <a:t>для развития экологического туризма. Местные долгожители будут только рады возможностям заработать в качестве гидов по лесам с целью сборов дикоросов, любительской рыбалки, таежной бани с таежными травами и настоящим медом. </a:t>
            </a:r>
            <a:r>
              <a:rPr lang="ru-RU" sz="1600" dirty="0" smtClean="0">
                <a:solidFill>
                  <a:srgbClr val="000000"/>
                </a:solidFill>
                <a:effectLst/>
                <a:latin typeface="Times New Roman" panose="02020603050405020304" pitchFamily="18" charset="0"/>
                <a:ea typeface="Times New Roman" panose="02020603050405020304" pitchFamily="18" charset="0"/>
              </a:rPr>
              <a:t>Поселок Аршан </a:t>
            </a:r>
            <a:r>
              <a:rPr lang="ru-RU" sz="1600" dirty="0">
                <a:solidFill>
                  <a:srgbClr val="000000"/>
                </a:solidFill>
                <a:effectLst/>
                <a:latin typeface="Times New Roman" panose="02020603050405020304" pitchFamily="18" charset="0"/>
                <a:ea typeface="Times New Roman" panose="02020603050405020304" pitchFamily="18" charset="0"/>
              </a:rPr>
              <a:t>– это </a:t>
            </a:r>
            <a:r>
              <a:rPr lang="ru-RU" sz="1600" dirty="0" smtClean="0">
                <a:solidFill>
                  <a:srgbClr val="000000"/>
                </a:solidFill>
                <a:effectLst/>
                <a:latin typeface="Times New Roman" panose="02020603050405020304" pitchFamily="18" charset="0"/>
                <a:ea typeface="Times New Roman" panose="02020603050405020304" pitchFamily="18" charset="0"/>
              </a:rPr>
              <a:t>тот поселок, </a:t>
            </a:r>
            <a:r>
              <a:rPr lang="ru-RU" sz="1600" dirty="0">
                <a:solidFill>
                  <a:srgbClr val="000000"/>
                </a:solidFill>
                <a:effectLst/>
                <a:latin typeface="Times New Roman" panose="02020603050405020304" pitchFamily="18" charset="0"/>
                <a:ea typeface="Times New Roman" panose="02020603050405020304" pitchFamily="18" charset="0"/>
              </a:rPr>
              <a:t>с которого нужно начинать развивать точечный туризм, и именно экологический туризм</a:t>
            </a:r>
            <a:r>
              <a:rPr lang="ru-RU" sz="1600" dirty="0" smtClean="0">
                <a:solidFill>
                  <a:srgbClr val="000000"/>
                </a:solidFill>
                <a:effectLst/>
                <a:latin typeface="Times New Roman" panose="02020603050405020304" pitchFamily="18" charset="0"/>
                <a:ea typeface="Times New Roman" panose="02020603050405020304" pitchFamily="18" charset="0"/>
              </a:rPr>
              <a:t>.</a:t>
            </a:r>
            <a:endParaRPr lang="ru-RU" sz="1600" b="1" dirty="0">
              <a:solidFill>
                <a:srgbClr val="002060"/>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A23CF461-DBBC-4927-8D25-FC35B7EB48D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2570" y="3553175"/>
            <a:ext cx="3168352" cy="2304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a:extLst>
              <a:ext uri="{FF2B5EF4-FFF2-40B4-BE49-F238E27FC236}">
                <a16:creationId xmlns:a16="http://schemas.microsoft.com/office/drawing/2014/main" id="{8D2DB309-ED0B-48FD-BE2B-731ADB65041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3517084"/>
            <a:ext cx="3096344" cy="22753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95382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68</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
        <p:nvSpPr>
          <p:cNvPr id="9" name="Объект 2"/>
          <p:cNvSpPr txBox="1">
            <a:spLocks/>
          </p:cNvSpPr>
          <p:nvPr/>
        </p:nvSpPr>
        <p:spPr>
          <a:xfrm>
            <a:off x="1043608" y="0"/>
            <a:ext cx="7776864" cy="65253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gn="just">
              <a:lnSpc>
                <a:spcPct val="100000"/>
              </a:lnSpc>
              <a:spcBef>
                <a:spcPts val="0"/>
              </a:spcBef>
              <a:buNone/>
            </a:pPr>
            <a:endParaRPr lang="ru-RU" sz="1600" b="1" dirty="0" smtClean="0">
              <a:solidFill>
                <a:srgbClr val="C00000"/>
              </a:solidFill>
              <a:effectLst/>
              <a:latin typeface="Times New Roman" panose="02020603050405020304" pitchFamily="18" charset="0"/>
              <a:ea typeface="Times New Roman" panose="02020603050405020304" pitchFamily="18" charset="0"/>
            </a:endParaRPr>
          </a:p>
          <a:p>
            <a:pPr marL="0" indent="450000" algn="just">
              <a:lnSpc>
                <a:spcPct val="100000"/>
              </a:lnSpc>
              <a:spcBef>
                <a:spcPts val="0"/>
              </a:spcBef>
              <a:buNone/>
            </a:pPr>
            <a:r>
              <a:rPr lang="ru-RU" sz="1600" b="1" dirty="0" smtClean="0">
                <a:solidFill>
                  <a:srgbClr val="C00000"/>
                </a:solidFill>
                <a:effectLst/>
                <a:latin typeface="Times New Roman" panose="02020603050405020304" pitchFamily="18" charset="0"/>
                <a:ea typeface="Times New Roman" panose="02020603050405020304" pitchFamily="18" charset="0"/>
              </a:rPr>
              <a:t>п. </a:t>
            </a:r>
            <a:r>
              <a:rPr lang="ru-RU" sz="1600" b="1" dirty="0" err="1" smtClean="0">
                <a:solidFill>
                  <a:srgbClr val="C00000"/>
                </a:solidFill>
                <a:effectLst/>
                <a:latin typeface="Times New Roman" panose="02020603050405020304" pitchFamily="18" charset="0"/>
                <a:ea typeface="Times New Roman" panose="02020603050405020304" pitchFamily="18" charset="0"/>
              </a:rPr>
              <a:t>Иннокентьевский</a:t>
            </a:r>
            <a:r>
              <a:rPr lang="ru-RU" sz="1600" dirty="0" smtClean="0">
                <a:solidFill>
                  <a:srgbClr val="C00000"/>
                </a:solidFill>
                <a:effectLst/>
                <a:latin typeface="Times New Roman" panose="02020603050405020304" pitchFamily="18" charset="0"/>
                <a:ea typeface="Times New Roman" panose="02020603050405020304" pitchFamily="18" charset="0"/>
              </a:rPr>
              <a:t> </a:t>
            </a: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Пешая </a:t>
            </a:r>
            <a:r>
              <a:rPr lang="ru-RU" sz="1600" dirty="0">
                <a:latin typeface="Times New Roman" panose="02020603050405020304" pitchFamily="18" charset="0"/>
                <a:cs typeface="Times New Roman" panose="02020603050405020304" pitchFamily="18" charset="0"/>
              </a:rPr>
              <a:t>прогулка (информация о когда-то существующем винокуренном заводе, посещение поклонного Креста, обелиска воинам Вов), посещение Орловского родника (возможность набрать с собой воды в приготовленные заранее емкости</a:t>
            </a:r>
            <a:r>
              <a:rPr lang="ru-RU" sz="1600" dirty="0" smtClean="0">
                <a:latin typeface="Times New Roman" panose="02020603050405020304" pitchFamily="18" charset="0"/>
                <a:cs typeface="Times New Roman" panose="02020603050405020304" pitchFamily="18" charset="0"/>
              </a:rPr>
              <a:t>).</a:t>
            </a:r>
            <a:r>
              <a:rPr lang="ru-RU" sz="1600" b="1" dirty="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endParaRPr lang="ru-RU" sz="1600" b="1" dirty="0" smtClean="0">
              <a:solidFill>
                <a:srgbClr val="C00000"/>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b="1" dirty="0" smtClean="0">
                <a:solidFill>
                  <a:srgbClr val="C00000"/>
                </a:solidFill>
                <a:latin typeface="Times New Roman" panose="02020603050405020304" pitchFamily="18" charset="0"/>
                <a:cs typeface="Times New Roman" panose="02020603050405020304" pitchFamily="18" charset="0"/>
              </a:rPr>
              <a:t>д. Афанасьева </a:t>
            </a: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Деревня </a:t>
            </a:r>
            <a:r>
              <a:rPr lang="ru-RU" sz="1600" dirty="0">
                <a:latin typeface="Times New Roman" panose="02020603050405020304" pitchFamily="18" charset="0"/>
                <a:cs typeface="Times New Roman" panose="02020603050405020304" pitchFamily="18" charset="0"/>
              </a:rPr>
              <a:t>Афанасьева -  наши удалые казаки, фирменный чай </a:t>
            </a:r>
            <a:r>
              <a:rPr lang="ru-RU" sz="1600" dirty="0" smtClean="0">
                <a:latin typeface="Times New Roman" panose="02020603050405020304" pitchFamily="18" charset="0"/>
                <a:cs typeface="Times New Roman" panose="02020603050405020304" pitchFamily="18" charset="0"/>
              </a:rPr>
              <a:t>«от </a:t>
            </a:r>
            <a:r>
              <a:rPr lang="ru-RU" sz="1600" dirty="0">
                <a:latin typeface="Times New Roman" panose="02020603050405020304" pitchFamily="18" charset="0"/>
                <a:cs typeface="Times New Roman" panose="02020603050405020304" pitchFamily="18" charset="0"/>
              </a:rPr>
              <a:t>Атамана». Возможно доработать до казачьего хутора, необходимо оказать помощь в реализации фирменного чая. Создан детско-юношеский </a:t>
            </a:r>
            <a:r>
              <a:rPr lang="ru-RU" sz="1600" dirty="0" smtClean="0">
                <a:latin typeface="Times New Roman" panose="02020603050405020304" pitchFamily="18" charset="0"/>
                <a:cs typeface="Times New Roman" panose="02020603050405020304" pitchFamily="18" charset="0"/>
              </a:rPr>
              <a:t>казачий </a:t>
            </a:r>
            <a:r>
              <a:rPr lang="ru-RU" sz="1600" dirty="0">
                <a:latin typeface="Times New Roman" panose="02020603050405020304" pitchFamily="18" charset="0"/>
                <a:cs typeface="Times New Roman" panose="02020603050405020304" pitchFamily="18" charset="0"/>
              </a:rPr>
              <a:t>клуб «Ратник», оформлен краеведческий уголок «Сибирское качество». Казачьи костюмы, песни, танец с саблями, старинный говор казаков, их игры, обряды и обычаи, и конечно, национальные вкуснейшие блюда</a:t>
            </a:r>
            <a:r>
              <a:rPr lang="ru-RU" sz="1600" dirty="0" smtClean="0">
                <a:latin typeface="Times New Roman" panose="02020603050405020304" pitchFamily="18" charset="0"/>
                <a:cs typeface="Times New Roman" panose="02020603050405020304" pitchFamily="18" charset="0"/>
              </a:rPr>
              <a:t>.</a:t>
            </a:r>
          </a:p>
          <a:p>
            <a:pPr marL="0" indent="450000" algn="just">
              <a:lnSpc>
                <a:spcPct val="100000"/>
              </a:lnSpc>
              <a:spcBef>
                <a:spcPts val="0"/>
              </a:spcBef>
              <a:buNone/>
            </a:pPr>
            <a:endParaRPr lang="ru-RU" sz="1600" b="1" dirty="0" smtClean="0">
              <a:solidFill>
                <a:srgbClr val="C00000"/>
              </a:solidFill>
              <a:latin typeface="Times New Roman" panose="02020603050405020304" pitchFamily="18" charset="0"/>
              <a:ea typeface="Times New Roman" panose="02020603050405020304" pitchFamily="18" charset="0"/>
            </a:endParaRPr>
          </a:p>
          <a:p>
            <a:pPr marL="0" indent="450000" algn="just">
              <a:lnSpc>
                <a:spcPct val="100000"/>
              </a:lnSpc>
              <a:spcBef>
                <a:spcPts val="0"/>
              </a:spcBef>
              <a:buNone/>
            </a:pPr>
            <a:r>
              <a:rPr lang="ru-RU" sz="1600" b="1" dirty="0" smtClean="0">
                <a:solidFill>
                  <a:srgbClr val="C00000"/>
                </a:solidFill>
                <a:latin typeface="Times New Roman" panose="02020603050405020304" pitchFamily="18" charset="0"/>
                <a:ea typeface="Times New Roman" panose="02020603050405020304" pitchFamily="18" charset="0"/>
              </a:rPr>
              <a:t>с</a:t>
            </a:r>
            <a:r>
              <a:rPr lang="ru-RU" sz="1600" b="1" dirty="0">
                <a:solidFill>
                  <a:srgbClr val="C00000"/>
                </a:solidFill>
                <a:latin typeface="Times New Roman" panose="02020603050405020304" pitchFamily="18" charset="0"/>
                <a:ea typeface="Times New Roman" panose="02020603050405020304" pitchFamily="18" charset="0"/>
              </a:rPr>
              <a:t>. </a:t>
            </a:r>
            <a:r>
              <a:rPr lang="ru-RU" sz="1600" b="1" dirty="0" err="1" smtClean="0">
                <a:solidFill>
                  <a:srgbClr val="C00000"/>
                </a:solidFill>
                <a:latin typeface="Times New Roman" panose="02020603050405020304" pitchFamily="18" charset="0"/>
                <a:ea typeface="Times New Roman" panose="02020603050405020304" pitchFamily="18" charset="0"/>
              </a:rPr>
              <a:t>Умыган</a:t>
            </a:r>
            <a:r>
              <a:rPr lang="ru-RU" sz="1600" b="1" dirty="0" smtClean="0">
                <a:solidFill>
                  <a:srgbClr val="C00000"/>
                </a:solidFill>
                <a:latin typeface="Times New Roman" panose="02020603050405020304" pitchFamily="18" charset="0"/>
                <a:ea typeface="Times New Roman" panose="02020603050405020304" pitchFamily="18" charset="0"/>
              </a:rPr>
              <a:t> </a:t>
            </a: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Село </a:t>
            </a:r>
            <a:r>
              <a:rPr lang="ru-RU" sz="1600" dirty="0" err="1">
                <a:latin typeface="Times New Roman" panose="02020603050405020304" pitchFamily="18" charset="0"/>
                <a:cs typeface="Times New Roman" panose="02020603050405020304" pitchFamily="18" charset="0"/>
              </a:rPr>
              <a:t>Умыган</a:t>
            </a:r>
            <a:r>
              <a:rPr lang="ru-RU" sz="1600" dirty="0">
                <a:latin typeface="Times New Roman" panose="02020603050405020304" pitchFamily="18" charset="0"/>
                <a:cs typeface="Times New Roman" panose="02020603050405020304" pitchFamily="18" charset="0"/>
              </a:rPr>
              <a:t> – село, где в КДЦ развивают народное творчество и рукоделие, ткацкое ремесло. Имеется масса природных достопримечательностей, в относительной близи – Голубая гора и Крутой ключ. Основатели села </a:t>
            </a:r>
            <a:r>
              <a:rPr lang="ru-RU" sz="1600" dirty="0" err="1">
                <a:latin typeface="Times New Roman" panose="02020603050405020304" pitchFamily="18" charset="0"/>
                <a:cs typeface="Times New Roman" panose="02020603050405020304" pitchFamily="18" charset="0"/>
              </a:rPr>
              <a:t>Умыган</a:t>
            </a:r>
            <a:r>
              <a:rPr lang="ru-RU" sz="1600" dirty="0">
                <a:latin typeface="Times New Roman" panose="02020603050405020304" pitchFamily="18" charset="0"/>
                <a:cs typeface="Times New Roman" panose="02020603050405020304" pitchFamily="18" charset="0"/>
              </a:rPr>
              <a:t> – белорусские </a:t>
            </a:r>
            <a:r>
              <a:rPr lang="ru-RU" sz="1600" dirty="0" smtClean="0">
                <a:latin typeface="Times New Roman" panose="02020603050405020304" pitchFamily="18" charset="0"/>
                <a:cs typeface="Times New Roman" panose="02020603050405020304" pitchFamily="18" charset="0"/>
              </a:rPr>
              <a:t>переселенцы.</a:t>
            </a: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Хозяева </a:t>
            </a:r>
            <a:r>
              <a:rPr lang="ru-RU" sz="1600" dirty="0">
                <a:latin typeface="Times New Roman" panose="02020603050405020304" pitchFamily="18" charset="0"/>
                <a:cs typeface="Times New Roman" panose="02020603050405020304" pitchFamily="18" charset="0"/>
              </a:rPr>
              <a:t>гостеприимной </a:t>
            </a:r>
            <a:r>
              <a:rPr lang="ru-RU" sz="1600" dirty="0" err="1">
                <a:latin typeface="Times New Roman" panose="02020603050405020304" pitchFamily="18" charset="0"/>
                <a:cs typeface="Times New Roman" panose="02020603050405020304" pitchFamily="18" charset="0"/>
              </a:rPr>
              <a:t>умыганской</a:t>
            </a:r>
            <a:r>
              <a:rPr lang="ru-RU" sz="1600" dirty="0">
                <a:latin typeface="Times New Roman" panose="02020603050405020304" pitchFamily="18" charset="0"/>
                <a:cs typeface="Times New Roman" panose="02020603050405020304" pitchFamily="18" charset="0"/>
              </a:rPr>
              <a:t> земли поведали туристам об основателях села </a:t>
            </a:r>
            <a:r>
              <a:rPr lang="ru-RU" sz="1600" dirty="0" err="1">
                <a:latin typeface="Times New Roman" panose="02020603050405020304" pitchFamily="18" charset="0"/>
                <a:cs typeface="Times New Roman" panose="02020603050405020304" pitchFamily="18" charset="0"/>
              </a:rPr>
              <a:t>Умыган</a:t>
            </a:r>
            <a:r>
              <a:rPr lang="ru-RU" sz="1600" dirty="0">
                <a:latin typeface="Times New Roman" panose="02020603050405020304" pitchFamily="18" charset="0"/>
                <a:cs typeface="Times New Roman" panose="02020603050405020304" pitchFamily="18" charset="0"/>
              </a:rPr>
              <a:t> – белорусских переселенцах; угостили национальными белорусскими и русскими блюдами; организовали экскурсию в краеведческий музей и ткацкую мастерскую с возможностью освоить ткацкое мастерство; представили выставки изделий местных умельцев, где туристы смогли приобрести сувенир на память об экспедиции, продегустировать и купить продукты собственного приготовления: сыр, мед, масло, </a:t>
            </a:r>
            <a:r>
              <a:rPr lang="ru-RU" sz="1600" dirty="0" smtClean="0">
                <a:latin typeface="Times New Roman" panose="02020603050405020304" pitchFamily="18" charset="0"/>
                <a:cs typeface="Times New Roman" panose="02020603050405020304" pitchFamily="18" charset="0"/>
              </a:rPr>
              <a:t>напитки.</a:t>
            </a: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endParaRPr lang="ru-RU" sz="1600" dirty="0">
              <a:latin typeface="Times New Roman" panose="02020603050405020304" pitchFamily="18" charset="0"/>
              <a:cs typeface="Times New Roman" panose="02020603050405020304" pitchFamily="18" charset="0"/>
            </a:endParaRPr>
          </a:p>
          <a:p>
            <a:pPr marL="0" indent="450000">
              <a:lnSpc>
                <a:spcPct val="100000"/>
              </a:lnSpc>
              <a:spcBef>
                <a:spcPts val="0"/>
              </a:spcBef>
              <a:buNone/>
            </a:pPr>
            <a:endParaRPr lang="ru-RU" sz="1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90085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69</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
        <p:nvSpPr>
          <p:cNvPr id="9" name="Объект 2"/>
          <p:cNvSpPr txBox="1">
            <a:spLocks/>
          </p:cNvSpPr>
          <p:nvPr/>
        </p:nvSpPr>
        <p:spPr>
          <a:xfrm>
            <a:off x="1043608" y="0"/>
            <a:ext cx="7776864" cy="32849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endParaRPr lang="en-US" sz="1600" b="1" dirty="0">
              <a:solidFill>
                <a:srgbClr val="C00000"/>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Также </a:t>
            </a:r>
            <a:r>
              <a:rPr lang="ru-RU" sz="1600" dirty="0">
                <a:latin typeface="Times New Roman" panose="02020603050405020304" pitchFamily="18" charset="0"/>
                <a:cs typeface="Times New Roman" panose="02020603050405020304" pitchFamily="18" charset="0"/>
              </a:rPr>
              <a:t>в с. </a:t>
            </a:r>
            <a:r>
              <a:rPr lang="ru-RU" sz="1600" dirty="0" err="1">
                <a:latin typeface="Times New Roman" panose="02020603050405020304" pitchFamily="18" charset="0"/>
                <a:cs typeface="Times New Roman" panose="02020603050405020304" pitchFamily="18" charset="0"/>
              </a:rPr>
              <a:t>Умыган</a:t>
            </a:r>
            <a:r>
              <a:rPr lang="ru-RU" sz="1600" dirty="0">
                <a:latin typeface="Times New Roman" panose="02020603050405020304" pitchFamily="18" charset="0"/>
                <a:cs typeface="Times New Roman" panose="02020603050405020304" pitchFamily="18" charset="0"/>
              </a:rPr>
              <a:t> состоялась встреча со старейшей жительницей села </a:t>
            </a:r>
            <a:r>
              <a:rPr lang="ru-RU" sz="1600" dirty="0" err="1">
                <a:latin typeface="Times New Roman" panose="02020603050405020304" pitchFamily="18" charset="0"/>
                <a:cs typeface="Times New Roman" panose="02020603050405020304" pitchFamily="18" charset="0"/>
              </a:rPr>
              <a:t>Штанцовой</a:t>
            </a:r>
            <a:r>
              <a:rPr lang="ru-RU" sz="1600" dirty="0">
                <a:latin typeface="Times New Roman" panose="02020603050405020304" pitchFamily="18" charset="0"/>
                <a:cs typeface="Times New Roman" panose="02020603050405020304" pitchFamily="18" charset="0"/>
              </a:rPr>
              <a:t> Любовью Николаевной, усадьба которой поражает до глубины души: резные ставни, заборы, фигуры, украшавшие крыши дома, кухни, бани, огромное количество клумб и цветников во дворе, выполненных с фантазией и оригинальностью, постройки необычной архитектуры, идеальный, без единой травинки порядок в огороде, пышущие овощами гряды и теплицы с огромными гроздьями помидор. Отличная хозяйка, рукодельница, интересная рассказчица, несмотря на свой почтенный возраст ни минуты не сидевшая без дела, вызвала огромное восхищение и уважение и стала просто кладезем для полевых исследований говоров и фольклора, сохранившихся на территории </a:t>
            </a:r>
            <a:r>
              <a:rPr lang="ru-RU" sz="1600" dirty="0" err="1">
                <a:latin typeface="Times New Roman" panose="02020603050405020304" pitchFamily="18" charset="0"/>
                <a:cs typeface="Times New Roman" panose="02020603050405020304" pitchFamily="18" charset="0"/>
              </a:rPr>
              <a:t>Тулунского</a:t>
            </a:r>
            <a:r>
              <a:rPr lang="ru-RU" sz="1600" dirty="0">
                <a:latin typeface="Times New Roman" panose="02020603050405020304" pitchFamily="18" charset="0"/>
                <a:cs typeface="Times New Roman" panose="02020603050405020304" pitchFamily="18" charset="0"/>
              </a:rPr>
              <a:t> района, для научных сотрудников Регионального центра русского языка, фольклора и этнографии, которые были в составе группы туристов.</a:t>
            </a:r>
          </a:p>
          <a:p>
            <a:pPr marL="0" indent="450000" algn="just">
              <a:lnSpc>
                <a:spcPct val="100000"/>
              </a:lnSpc>
              <a:spcBef>
                <a:spcPts val="0"/>
              </a:spcBef>
              <a:buNone/>
            </a:pPr>
            <a:endParaRPr lang="ru-RU" sz="1600" dirty="0">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a16="http://schemas.microsoft.com/office/drawing/2014/main" id="{EFCCB391-FD06-47CE-B6F7-DFAE0E85A1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9795" y="3471221"/>
            <a:ext cx="3146221" cy="2276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Рисунок 13">
            <a:extLst>
              <a:ext uri="{FF2B5EF4-FFF2-40B4-BE49-F238E27FC236}">
                <a16:creationId xmlns:a16="http://schemas.microsoft.com/office/drawing/2014/main" id="{6B38C01B-D3E2-4893-BA65-B080CF2836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1856" y="3471221"/>
            <a:ext cx="2989470" cy="2276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0777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115616" y="0"/>
            <a:ext cx="8028384" cy="620688"/>
          </a:xfrm>
        </p:spPr>
        <p:txBody>
          <a:bodyPr>
            <a:noAutofit/>
          </a:bodyPr>
          <a:lstStyle/>
          <a:p>
            <a:pPr algn="ctr"/>
            <a:r>
              <a:rPr lang="ru-RU" sz="2400" b="1" dirty="0">
                <a:solidFill>
                  <a:schemeClr val="accent1">
                    <a:lumMod val="50000"/>
                  </a:schemeClr>
                </a:solidFill>
                <a:effectLst/>
                <a:latin typeface="Times New Roman" panose="02020603050405020304" pitchFamily="18" charset="0"/>
                <a:cs typeface="Times New Roman" panose="02020603050405020304" pitchFamily="18" charset="0"/>
              </a:rPr>
              <a:t>2. Историческая справка</a:t>
            </a:r>
          </a:p>
        </p:txBody>
      </p:sp>
      <p:sp>
        <p:nvSpPr>
          <p:cNvPr id="2" name="Объект 1"/>
          <p:cNvSpPr>
            <a:spLocks noGrp="1"/>
          </p:cNvSpPr>
          <p:nvPr>
            <p:ph idx="1"/>
          </p:nvPr>
        </p:nvSpPr>
        <p:spPr>
          <a:xfrm>
            <a:off x="899592" y="620688"/>
            <a:ext cx="7920880" cy="2592288"/>
          </a:xfrm>
        </p:spPr>
        <p:txBody>
          <a:bodyPr>
            <a:noAutofit/>
          </a:bodyPr>
          <a:lstStyle/>
          <a:p>
            <a:pPr marL="0" indent="450000" algn="just">
              <a:spcBef>
                <a:spcPts val="0"/>
              </a:spcBef>
              <a:buNone/>
            </a:pPr>
            <a:r>
              <a:rPr lang="ru-RU" sz="1300" dirty="0">
                <a:solidFill>
                  <a:schemeClr val="tx1">
                    <a:lumMod val="95000"/>
                    <a:lumOff val="5000"/>
                  </a:schemeClr>
                </a:solidFill>
                <a:latin typeface="Times New Roman" pitchFamily="18" charset="0"/>
                <a:cs typeface="Times New Roman" pitchFamily="18" charset="0"/>
              </a:rPr>
              <a:t>Точную дату начала освоения </a:t>
            </a:r>
            <a:r>
              <a:rPr lang="ru-RU" sz="1300" dirty="0" err="1">
                <a:solidFill>
                  <a:schemeClr val="tx1">
                    <a:lumMod val="95000"/>
                    <a:lumOff val="5000"/>
                  </a:schemeClr>
                </a:solidFill>
                <a:latin typeface="Times New Roman" pitchFamily="18" charset="0"/>
                <a:cs typeface="Times New Roman" pitchFamily="18" charset="0"/>
              </a:rPr>
              <a:t>Тулунских</a:t>
            </a:r>
            <a:r>
              <a:rPr lang="ru-RU" sz="1300" dirty="0">
                <a:solidFill>
                  <a:schemeClr val="tx1">
                    <a:lumMod val="95000"/>
                    <a:lumOff val="5000"/>
                  </a:schemeClr>
                </a:solidFill>
                <a:latin typeface="Times New Roman" pitchFamily="18" charset="0"/>
                <a:cs typeface="Times New Roman" pitchFamily="18" charset="0"/>
              </a:rPr>
              <a:t> таежных мест никто из историков не берется назвать. Есть только предположительные сведения о том, как буряты-кочевники, следуя по сибирским рекам, останавливались в облюбованных ими местах и как могли обживали их. Свидетельством тому и  бурятские названия большинства наших старинных сел и деревень: </a:t>
            </a:r>
            <a:r>
              <a:rPr lang="ru-RU" sz="1300" dirty="0" err="1">
                <a:solidFill>
                  <a:schemeClr val="tx1">
                    <a:lumMod val="95000"/>
                    <a:lumOff val="5000"/>
                  </a:schemeClr>
                </a:solidFill>
                <a:latin typeface="Times New Roman" pitchFamily="18" charset="0"/>
                <a:cs typeface="Times New Roman" pitchFamily="18" charset="0"/>
              </a:rPr>
              <a:t>Едогон</a:t>
            </a:r>
            <a:r>
              <a:rPr lang="ru-RU" sz="1300" dirty="0">
                <a:solidFill>
                  <a:schemeClr val="tx1">
                    <a:lumMod val="95000"/>
                    <a:lumOff val="5000"/>
                  </a:schemeClr>
                </a:solidFill>
                <a:latin typeface="Times New Roman" pitchFamily="18" charset="0"/>
                <a:cs typeface="Times New Roman" pitchFamily="18" charset="0"/>
              </a:rPr>
              <a:t>; </a:t>
            </a:r>
            <a:r>
              <a:rPr lang="ru-RU" sz="1300" dirty="0" err="1">
                <a:solidFill>
                  <a:schemeClr val="tx1">
                    <a:lumMod val="95000"/>
                    <a:lumOff val="5000"/>
                  </a:schemeClr>
                </a:solidFill>
                <a:latin typeface="Times New Roman" pitchFamily="18" charset="0"/>
                <a:cs typeface="Times New Roman" pitchFamily="18" charset="0"/>
              </a:rPr>
              <a:t>Икей</a:t>
            </a:r>
            <a:r>
              <a:rPr lang="ru-RU" sz="1300" dirty="0">
                <a:solidFill>
                  <a:schemeClr val="tx1">
                    <a:lumMod val="95000"/>
                    <a:lumOff val="5000"/>
                  </a:schemeClr>
                </a:solidFill>
                <a:latin typeface="Times New Roman" pitchFamily="18" charset="0"/>
                <a:cs typeface="Times New Roman" pitchFamily="18" charset="0"/>
              </a:rPr>
              <a:t>; Гуран; </a:t>
            </a:r>
            <a:r>
              <a:rPr lang="ru-RU" sz="1300" dirty="0" err="1">
                <a:solidFill>
                  <a:schemeClr val="tx1">
                    <a:lumMod val="95000"/>
                    <a:lumOff val="5000"/>
                  </a:schemeClr>
                </a:solidFill>
                <a:latin typeface="Times New Roman" pitchFamily="18" charset="0"/>
                <a:cs typeface="Times New Roman" pitchFamily="18" charset="0"/>
              </a:rPr>
              <a:t>Бурхун</a:t>
            </a:r>
            <a:r>
              <a:rPr lang="ru-RU" sz="1300" dirty="0">
                <a:solidFill>
                  <a:schemeClr val="tx1">
                    <a:lumMod val="95000"/>
                    <a:lumOff val="5000"/>
                  </a:schemeClr>
                </a:solidFill>
                <a:latin typeface="Times New Roman" pitchFamily="18" charset="0"/>
                <a:cs typeface="Times New Roman" pitchFamily="18" charset="0"/>
              </a:rPr>
              <a:t>; </a:t>
            </a:r>
            <a:r>
              <a:rPr lang="ru-RU" sz="1300" dirty="0" err="1">
                <a:solidFill>
                  <a:schemeClr val="tx1">
                    <a:lumMod val="95000"/>
                    <a:lumOff val="5000"/>
                  </a:schemeClr>
                </a:solidFill>
                <a:latin typeface="Times New Roman" pitchFamily="18" charset="0"/>
                <a:cs typeface="Times New Roman" pitchFamily="18" charset="0"/>
              </a:rPr>
              <a:t>Изегол</a:t>
            </a:r>
            <a:r>
              <a:rPr lang="ru-RU" sz="1300" dirty="0">
                <a:solidFill>
                  <a:schemeClr val="tx1">
                    <a:lumMod val="95000"/>
                    <a:lumOff val="5000"/>
                  </a:schemeClr>
                </a:solidFill>
                <a:latin typeface="Times New Roman" pitchFamily="18" charset="0"/>
                <a:cs typeface="Times New Roman" pitchFamily="18" charset="0"/>
              </a:rPr>
              <a:t>,  </a:t>
            </a:r>
            <a:r>
              <a:rPr lang="ru-RU" sz="1300" dirty="0" err="1">
                <a:solidFill>
                  <a:schemeClr val="tx1">
                    <a:lumMod val="95000"/>
                    <a:lumOff val="5000"/>
                  </a:schemeClr>
                </a:solidFill>
                <a:latin typeface="Times New Roman" pitchFamily="18" charset="0"/>
                <a:cs typeface="Times New Roman" pitchFamily="18" charset="0"/>
              </a:rPr>
              <a:t>Мугун</a:t>
            </a:r>
            <a:r>
              <a:rPr lang="ru-RU" sz="1300" dirty="0">
                <a:solidFill>
                  <a:schemeClr val="tx1">
                    <a:lumMod val="95000"/>
                    <a:lumOff val="5000"/>
                  </a:schemeClr>
                </a:solidFill>
                <a:latin typeface="Times New Roman" pitchFamily="18" charset="0"/>
                <a:cs typeface="Times New Roman" pitchFamily="18" charset="0"/>
              </a:rPr>
              <a:t>,; </a:t>
            </a:r>
            <a:r>
              <a:rPr lang="ru-RU" sz="1300" dirty="0" err="1">
                <a:solidFill>
                  <a:schemeClr val="tx1">
                    <a:lumMod val="95000"/>
                    <a:lumOff val="5000"/>
                  </a:schemeClr>
                </a:solidFill>
                <a:latin typeface="Times New Roman" pitchFamily="18" charset="0"/>
                <a:cs typeface="Times New Roman" pitchFamily="18" charset="0"/>
              </a:rPr>
              <a:t>Гадалей</a:t>
            </a:r>
            <a:r>
              <a:rPr lang="ru-RU" sz="1300" dirty="0">
                <a:solidFill>
                  <a:schemeClr val="tx1">
                    <a:lumMod val="95000"/>
                    <a:lumOff val="5000"/>
                  </a:schemeClr>
                </a:solidFill>
                <a:latin typeface="Times New Roman" pitchFamily="18" charset="0"/>
                <a:cs typeface="Times New Roman" pitchFamily="18" charset="0"/>
              </a:rPr>
              <a:t>; Шерагул и другие. Да и сам Тулун в переводе с бурятского – кожаный  мешок. Казаки-переселенцы коренным образом изменили быт и традиции территории, но особенный толчок развитию сельского хозяйства, да и обустройства деревень дали так называемые </a:t>
            </a:r>
            <a:r>
              <a:rPr lang="ru-RU" sz="1300" dirty="0" err="1">
                <a:solidFill>
                  <a:schemeClr val="tx1">
                    <a:lumMod val="95000"/>
                    <a:lumOff val="5000"/>
                  </a:schemeClr>
                </a:solidFill>
                <a:latin typeface="Times New Roman" pitchFamily="18" charset="0"/>
                <a:cs typeface="Times New Roman" pitchFamily="18" charset="0"/>
              </a:rPr>
              <a:t>Столыпинские</a:t>
            </a:r>
            <a:r>
              <a:rPr lang="ru-RU" sz="1300" dirty="0">
                <a:solidFill>
                  <a:schemeClr val="tx1">
                    <a:lumMod val="95000"/>
                    <a:lumOff val="5000"/>
                  </a:schemeClr>
                </a:solidFill>
                <a:latin typeface="Times New Roman" pitchFamily="18" charset="0"/>
                <a:cs typeface="Times New Roman" pitchFamily="18" charset="0"/>
              </a:rPr>
              <a:t> реформы, когда через государственную программу развития сибирских территорий в наши места прибыли переселенцы из Украины, Белоруссии, Российских губерний. Многие улицы </a:t>
            </a:r>
            <a:r>
              <a:rPr lang="ru-RU" sz="1300" dirty="0" err="1">
                <a:solidFill>
                  <a:schemeClr val="tx1">
                    <a:lumMod val="95000"/>
                    <a:lumOff val="5000"/>
                  </a:schemeClr>
                </a:solidFill>
                <a:latin typeface="Times New Roman" pitchFamily="18" charset="0"/>
                <a:cs typeface="Times New Roman" pitchFamily="18" charset="0"/>
              </a:rPr>
              <a:t>Тулунских</a:t>
            </a:r>
            <a:r>
              <a:rPr lang="ru-RU" sz="1300" dirty="0">
                <a:solidFill>
                  <a:schemeClr val="tx1">
                    <a:lumMod val="95000"/>
                    <a:lumOff val="5000"/>
                  </a:schemeClr>
                </a:solidFill>
                <a:latin typeface="Times New Roman" pitchFamily="18" charset="0"/>
                <a:cs typeface="Times New Roman" pitchFamily="18" charset="0"/>
              </a:rPr>
              <a:t> сел в обиходе местных жителей до сих пор хранят названия тех волостей, откуда прибыли крестьянские семьи для освоения здешних земель. За короткое время они раскорчевали леса, построили жилье, напахали земельные угодья и положили начало сельскохозяйственному производству. </a:t>
            </a:r>
          </a:p>
        </p:txBody>
      </p:sp>
      <p:sp>
        <p:nvSpPr>
          <p:cNvPr id="7" name="Объект 1"/>
          <p:cNvSpPr txBox="1">
            <a:spLocks/>
          </p:cNvSpPr>
          <p:nvPr/>
        </p:nvSpPr>
        <p:spPr>
          <a:xfrm>
            <a:off x="4355976" y="2852935"/>
            <a:ext cx="4464496" cy="4005065"/>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buFont typeface="Arial"/>
              <a:buNone/>
            </a:pPr>
            <a:r>
              <a:rPr lang="ru-RU" sz="1300" dirty="0">
                <a:solidFill>
                  <a:schemeClr val="tx1">
                    <a:lumMod val="95000"/>
                    <a:lumOff val="5000"/>
                  </a:schemeClr>
                </a:solidFill>
                <a:latin typeface="Times New Roman" pitchFamily="18" charset="0"/>
                <a:cs typeface="Times New Roman" pitchFamily="18" charset="0"/>
              </a:rPr>
              <a:t>Кто знает, как бы складывалась судьба нашей территории, не будь революционных перемен. Судьбой было суждено пройти коллективизацию, установление Советской власти, репрессии и Великую Отечественную Войну, появление МТС и укрупнение колхозов, создание местной и крупной промышленности, закрытие многих предприятий в </a:t>
            </a:r>
            <a:r>
              <a:rPr lang="ru-RU" sz="1300" dirty="0" err="1">
                <a:solidFill>
                  <a:schemeClr val="tx1">
                    <a:lumMod val="95000"/>
                    <a:lumOff val="5000"/>
                  </a:schemeClr>
                </a:solidFill>
                <a:latin typeface="Times New Roman" pitchFamily="18" charset="0"/>
                <a:cs typeface="Times New Roman" pitchFamily="18" charset="0"/>
              </a:rPr>
              <a:t>перестроечно</a:t>
            </a:r>
            <a:r>
              <a:rPr lang="ru-RU" sz="1300" dirty="0">
                <a:solidFill>
                  <a:schemeClr val="tx1">
                    <a:lumMod val="95000"/>
                    <a:lumOff val="5000"/>
                  </a:schemeClr>
                </a:solidFill>
                <a:latin typeface="Times New Roman" pitchFamily="18" charset="0"/>
                <a:cs typeface="Times New Roman" pitchFamily="18" charset="0"/>
              </a:rPr>
              <a:t>-реформаторский период и вхождение общества в формацию рыночных отношений. Все это было, как и был момент официального образования  </a:t>
            </a:r>
            <a:r>
              <a:rPr lang="ru-RU" sz="1300" dirty="0" err="1">
                <a:solidFill>
                  <a:schemeClr val="tx1">
                    <a:lumMod val="95000"/>
                    <a:lumOff val="5000"/>
                  </a:schemeClr>
                </a:solidFill>
                <a:latin typeface="Times New Roman" pitchFamily="18" charset="0"/>
                <a:cs typeface="Times New Roman" pitchFamily="18" charset="0"/>
              </a:rPr>
              <a:t>Тулунского</a:t>
            </a:r>
            <a:r>
              <a:rPr lang="ru-RU" sz="1300" dirty="0">
                <a:solidFill>
                  <a:schemeClr val="tx1">
                    <a:lumMod val="95000"/>
                    <a:lumOff val="5000"/>
                  </a:schemeClr>
                </a:solidFill>
                <a:latin typeface="Times New Roman" pitchFamily="18" charset="0"/>
                <a:cs typeface="Times New Roman" pitchFamily="18" charset="0"/>
              </a:rPr>
              <a:t> района. </a:t>
            </a:r>
          </a:p>
          <a:p>
            <a:pPr marL="0" indent="450000" algn="just">
              <a:spcBef>
                <a:spcPts val="0"/>
              </a:spcBef>
              <a:buFont typeface="Arial"/>
              <a:buNone/>
            </a:pPr>
            <a:r>
              <a:rPr lang="ru-RU" sz="1300" dirty="0">
                <a:solidFill>
                  <a:schemeClr val="tx1">
                    <a:lumMod val="95000"/>
                    <a:lumOff val="5000"/>
                  </a:schemeClr>
                </a:solidFill>
                <a:latin typeface="Times New Roman" pitchFamily="18" charset="0"/>
                <a:cs typeface="Times New Roman" pitchFamily="18" charset="0"/>
              </a:rPr>
              <a:t>В архивных документах этот факт обозначен следующим образом: «</a:t>
            </a:r>
            <a:r>
              <a:rPr lang="ru-RU" sz="1300" b="1" dirty="0">
                <a:solidFill>
                  <a:schemeClr val="tx1">
                    <a:lumMod val="95000"/>
                    <a:lumOff val="5000"/>
                  </a:schemeClr>
                </a:solidFill>
                <a:latin typeface="Times New Roman" pitchFamily="18" charset="0"/>
                <a:cs typeface="Times New Roman" pitchFamily="18" charset="0"/>
              </a:rPr>
              <a:t>28 июня 1926 года </a:t>
            </a:r>
            <a:r>
              <a:rPr lang="ru-RU" sz="1300" dirty="0">
                <a:solidFill>
                  <a:schemeClr val="tx1">
                    <a:lumMod val="95000"/>
                    <a:lumOff val="5000"/>
                  </a:schemeClr>
                </a:solidFill>
                <a:latin typeface="Times New Roman" pitchFamily="18" charset="0"/>
                <a:cs typeface="Times New Roman" pitchFamily="18" charset="0"/>
              </a:rPr>
              <a:t>Постановлением ВЦИК Иркутская губерния была упразднена, на ее территории образованы четыре округа в составе Сибирского края: Тулунский с центром в с. Тулуне в пределах бывших </a:t>
            </a:r>
            <a:r>
              <a:rPr lang="ru-RU" sz="1300" dirty="0" err="1">
                <a:solidFill>
                  <a:schemeClr val="tx1">
                    <a:lumMod val="95000"/>
                    <a:lumOff val="5000"/>
                  </a:schemeClr>
                </a:solidFill>
                <a:latin typeface="Times New Roman" pitchFamily="18" charset="0"/>
                <a:cs typeface="Times New Roman" pitchFamily="18" charset="0"/>
              </a:rPr>
              <a:t>Тулунского</a:t>
            </a:r>
            <a:r>
              <a:rPr lang="ru-RU" sz="1300" dirty="0">
                <a:solidFill>
                  <a:schemeClr val="tx1">
                    <a:lumMod val="95000"/>
                    <a:lumOff val="5000"/>
                  </a:schemeClr>
                </a:solidFill>
                <a:latin typeface="Times New Roman" pitchFamily="18" charset="0"/>
                <a:cs typeface="Times New Roman" pitchFamily="18" charset="0"/>
              </a:rPr>
              <a:t> и части </a:t>
            </a:r>
            <a:r>
              <a:rPr lang="ru-RU" sz="1300" dirty="0" err="1">
                <a:solidFill>
                  <a:schemeClr val="tx1">
                    <a:lumMod val="95000"/>
                    <a:lumOff val="5000"/>
                  </a:schemeClr>
                </a:solidFill>
                <a:latin typeface="Times New Roman" pitchFamily="18" charset="0"/>
                <a:cs typeface="Times New Roman" pitchFamily="18" charset="0"/>
              </a:rPr>
              <a:t>Зиминского</a:t>
            </a:r>
            <a:r>
              <a:rPr lang="ru-RU" sz="1300" dirty="0">
                <a:solidFill>
                  <a:schemeClr val="tx1">
                    <a:lumMod val="95000"/>
                    <a:lumOff val="5000"/>
                  </a:schemeClr>
                </a:solidFill>
                <a:latin typeface="Times New Roman" pitchFamily="18" charset="0"/>
                <a:cs typeface="Times New Roman" pitchFamily="18" charset="0"/>
              </a:rPr>
              <a:t> (</a:t>
            </a:r>
            <a:r>
              <a:rPr lang="ru-RU" sz="1300" dirty="0" err="1">
                <a:solidFill>
                  <a:schemeClr val="tx1">
                    <a:lumMod val="95000"/>
                    <a:lumOff val="5000"/>
                  </a:schemeClr>
                </a:solidFill>
                <a:latin typeface="Times New Roman" pitchFamily="18" charset="0"/>
                <a:cs typeface="Times New Roman" pitchFamily="18" charset="0"/>
              </a:rPr>
              <a:t>Кимильтейская</a:t>
            </a:r>
            <a:r>
              <a:rPr lang="ru-RU" sz="1300" dirty="0">
                <a:solidFill>
                  <a:schemeClr val="tx1">
                    <a:lumMod val="95000"/>
                    <a:lumOff val="5000"/>
                  </a:schemeClr>
                </a:solidFill>
                <a:latin typeface="Times New Roman" pitchFamily="18" charset="0"/>
                <a:cs typeface="Times New Roman" pitchFamily="18" charset="0"/>
              </a:rPr>
              <a:t> и </a:t>
            </a:r>
            <a:r>
              <a:rPr lang="ru-RU" sz="1300" dirty="0" err="1">
                <a:solidFill>
                  <a:schemeClr val="tx1">
                    <a:lumMod val="95000"/>
                    <a:lumOff val="5000"/>
                  </a:schemeClr>
                </a:solidFill>
                <a:latin typeface="Times New Roman" pitchFamily="18" charset="0"/>
                <a:cs typeface="Times New Roman" pitchFamily="18" charset="0"/>
              </a:rPr>
              <a:t>Зиминская</a:t>
            </a:r>
            <a:r>
              <a:rPr lang="ru-RU" sz="1300" dirty="0">
                <a:solidFill>
                  <a:schemeClr val="tx1">
                    <a:lumMod val="95000"/>
                    <a:lumOff val="5000"/>
                  </a:schemeClr>
                </a:solidFill>
                <a:latin typeface="Times New Roman" pitchFamily="18" charset="0"/>
                <a:cs typeface="Times New Roman" pitchFamily="18" charset="0"/>
              </a:rPr>
              <a:t>  волости), включающий районы с центрами - Тулунский - с. Тулун.</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076" y="3284984"/>
            <a:ext cx="3332884" cy="2327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Номер слайда 4"/>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7</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05068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70</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FE7E8B5-2C80-4144-AD38-33018F66A7F5}"/>
              </a:ext>
            </a:extLst>
          </p:cNvPr>
          <p:cNvSpPr txBox="1"/>
          <p:nvPr/>
        </p:nvSpPr>
        <p:spPr>
          <a:xfrm>
            <a:off x="1028336" y="0"/>
            <a:ext cx="7792136" cy="4031873"/>
          </a:xfrm>
          <a:prstGeom prst="rect">
            <a:avLst/>
          </a:prstGeom>
          <a:noFill/>
        </p:spPr>
        <p:txBody>
          <a:bodyPr wrap="square">
            <a:spAutoFit/>
          </a:bodyPr>
          <a:lstStyle/>
          <a:p>
            <a:pPr indent="449580" algn="just"/>
            <a:endParaRPr lang="ru-RU" sz="1600" b="1" dirty="0" smtClean="0">
              <a:solidFill>
                <a:srgbClr val="C00000"/>
              </a:solidFill>
              <a:effectLst/>
              <a:latin typeface="Times New Roman" panose="02020603050405020304" pitchFamily="18" charset="0"/>
              <a:ea typeface="Times New Roman" panose="02020603050405020304" pitchFamily="18" charset="0"/>
            </a:endParaRPr>
          </a:p>
          <a:p>
            <a:pPr indent="449580" algn="just"/>
            <a:r>
              <a:rPr lang="ru-RU" sz="1600" b="1" dirty="0" smtClean="0">
                <a:solidFill>
                  <a:srgbClr val="C00000"/>
                </a:solidFill>
                <a:effectLst/>
                <a:latin typeface="Times New Roman" panose="02020603050405020304" pitchFamily="18" charset="0"/>
                <a:ea typeface="Times New Roman" panose="02020603050405020304" pitchFamily="18" charset="0"/>
              </a:rPr>
              <a:t>д. Килим</a:t>
            </a:r>
          </a:p>
          <a:p>
            <a:pPr indent="449580" algn="just"/>
            <a:r>
              <a:rPr lang="ru-RU" sz="1600" dirty="0">
                <a:latin typeface="Times New Roman" panose="02020603050405020304" pitchFamily="18" charset="0"/>
                <a:cs typeface="Times New Roman" panose="02020603050405020304" pitchFamily="18" charset="0"/>
              </a:rPr>
              <a:t>Следующим пунктом маршрута стала деревня Килим, небольшая, но перспективная, благодаря местному предпринимателю </a:t>
            </a:r>
            <a:r>
              <a:rPr lang="ru-RU" sz="1600" dirty="0" err="1">
                <a:latin typeface="Times New Roman" panose="02020603050405020304" pitchFamily="18" charset="0"/>
                <a:cs typeface="Times New Roman" panose="02020603050405020304" pitchFamily="18" charset="0"/>
              </a:rPr>
              <a:t>Тюкову</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Ю.Ю. </a:t>
            </a:r>
            <a:r>
              <a:rPr lang="ru-RU" sz="1600" dirty="0">
                <a:latin typeface="Times New Roman" panose="02020603050405020304" pitchFamily="18" charset="0"/>
                <a:cs typeface="Times New Roman" panose="02020603050405020304" pitchFamily="18" charset="0"/>
              </a:rPr>
              <a:t>Помимо сельскохозяйственной деятельности, Юрий Юрьевич занимается разведением диких парнокопытных (маралы, лоси, олени). </a:t>
            </a:r>
            <a:r>
              <a:rPr lang="ru-RU" sz="1600" dirty="0" smtClean="0">
                <a:latin typeface="Times New Roman" panose="02020603050405020304" pitchFamily="18" charset="0"/>
                <a:cs typeface="Times New Roman" panose="02020603050405020304" pitchFamily="18" charset="0"/>
              </a:rPr>
              <a:t>Участники </a:t>
            </a:r>
            <a:r>
              <a:rPr lang="ru-RU" sz="1600" dirty="0">
                <a:latin typeface="Times New Roman" panose="02020603050405020304" pitchFamily="18" charset="0"/>
                <a:cs typeface="Times New Roman" panose="02020603050405020304" pitchFamily="18" charset="0"/>
              </a:rPr>
              <a:t>группы полюбовались животными, покормили их травой. Ольга Михайловна, жена и соратница </a:t>
            </a:r>
            <a:r>
              <a:rPr lang="ru-RU" sz="1600" dirty="0" err="1">
                <a:latin typeface="Times New Roman" panose="02020603050405020304" pitchFamily="18" charset="0"/>
                <a:cs typeface="Times New Roman" panose="02020603050405020304" pitchFamily="18" charset="0"/>
              </a:rPr>
              <a:t>Тюкова</a:t>
            </a:r>
            <a:r>
              <a:rPr lang="ru-RU" sz="1600" dirty="0">
                <a:latin typeface="Times New Roman" panose="02020603050405020304" pitchFamily="18" charset="0"/>
                <a:cs typeface="Times New Roman" panose="02020603050405020304" pitchFamily="18" charset="0"/>
              </a:rPr>
              <a:t> Ю. Ю., рассказала нам об этих животных, особенностях их содержания и разведения. Далее мы поклонились </a:t>
            </a:r>
            <a:r>
              <a:rPr lang="ru-RU" sz="1600" dirty="0" smtClean="0">
                <a:latin typeface="Times New Roman" panose="02020603050405020304" pitchFamily="18" charset="0"/>
                <a:cs typeface="Times New Roman" panose="02020603050405020304" pitchFamily="18" charset="0"/>
              </a:rPr>
              <a:t>часовне </a:t>
            </a:r>
            <a:r>
              <a:rPr lang="ru-RU" sz="1600" dirty="0">
                <a:latin typeface="Times New Roman" panose="02020603050405020304" pitchFamily="18" charset="0"/>
                <a:cs typeface="Times New Roman" panose="02020603050405020304" pitchFamily="18" charset="0"/>
              </a:rPr>
              <a:t>в честь Георгия Победоносца, которую построили в Килиме в 2014 году по идее и благодаря </a:t>
            </a:r>
            <a:r>
              <a:rPr lang="ru-RU" sz="1600" dirty="0" err="1">
                <a:latin typeface="Times New Roman" panose="02020603050405020304" pitchFamily="18" charset="0"/>
                <a:cs typeface="Times New Roman" panose="02020603050405020304" pitchFamily="18" charset="0"/>
              </a:rPr>
              <a:t>Тюкову</a:t>
            </a:r>
            <a:r>
              <a:rPr lang="ru-RU" sz="1600" dirty="0">
                <a:latin typeface="Times New Roman" panose="02020603050405020304" pitchFamily="18" charset="0"/>
                <a:cs typeface="Times New Roman" panose="02020603050405020304" pitchFamily="18" charset="0"/>
              </a:rPr>
              <a:t> Ю.Ю</a:t>
            </a:r>
            <a:r>
              <a:rPr lang="ru-RU" sz="1600" dirty="0" smtClean="0">
                <a:latin typeface="Times New Roman" panose="02020603050405020304" pitchFamily="18" charset="0"/>
                <a:cs typeface="Times New Roman" panose="02020603050405020304" pitchFamily="18" charset="0"/>
              </a:rPr>
              <a:t>. Затем </a:t>
            </a:r>
            <a:r>
              <a:rPr lang="ru-RU" sz="1600" dirty="0">
                <a:latin typeface="Times New Roman" panose="02020603050405020304" pitchFamily="18" charset="0"/>
                <a:cs typeface="Times New Roman" panose="02020603050405020304" pitchFamily="18" charset="0"/>
              </a:rPr>
              <a:t>мы посетили школьный музей, в котором собрано очень много различных экспонатов: предметы русской старины (бытовые, орудия труда, могильные плиты); времен Великой Отечественной войны (пистолеты, гильзы, ордена и даже остатки упавшего в годы войны неподалеку от деревни самолета), советского периода (нумизматика, портреты и плакаты с изображением вождя революции, предметы быта и орудия труда советского народа) и многое-многое другое.  </a:t>
            </a:r>
            <a:endParaRPr lang="ru-RU" sz="1600"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1E4CEB82-3733-4AE7-8A01-0EF825B47CD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4031873"/>
            <a:ext cx="3096344" cy="2264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414977" y="4031874"/>
            <a:ext cx="3271822" cy="228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09611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71</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FE7E8B5-2C80-4144-AD38-33018F66A7F5}"/>
              </a:ext>
            </a:extLst>
          </p:cNvPr>
          <p:cNvSpPr txBox="1"/>
          <p:nvPr/>
        </p:nvSpPr>
        <p:spPr>
          <a:xfrm>
            <a:off x="1187624" y="0"/>
            <a:ext cx="7632848" cy="6858000"/>
          </a:xfrm>
          <a:prstGeom prst="rect">
            <a:avLst/>
          </a:prstGeom>
          <a:noFill/>
        </p:spPr>
        <p:txBody>
          <a:bodyPr wrap="square">
            <a:spAutoFit/>
          </a:bodyPr>
          <a:lstStyle/>
          <a:p>
            <a:pPr indent="450000" algn="just"/>
            <a:r>
              <a:rPr lang="ru-RU" b="1" dirty="0"/>
              <a:t> </a:t>
            </a:r>
            <a:r>
              <a:rPr lang="ru-RU" sz="1600" b="1" dirty="0" smtClean="0">
                <a:solidFill>
                  <a:srgbClr val="C00000"/>
                </a:solidFill>
                <a:latin typeface="Times New Roman" panose="02020603050405020304" pitchFamily="18" charset="0"/>
                <a:cs typeface="Times New Roman" panose="02020603050405020304" pitchFamily="18" charset="0"/>
              </a:rPr>
              <a:t>с. </a:t>
            </a:r>
            <a:r>
              <a:rPr lang="ru-RU" sz="1600" b="1" dirty="0" err="1" smtClean="0">
                <a:solidFill>
                  <a:srgbClr val="C00000"/>
                </a:solidFill>
                <a:latin typeface="Times New Roman" panose="02020603050405020304" pitchFamily="18" charset="0"/>
                <a:cs typeface="Times New Roman" panose="02020603050405020304" pitchFamily="18" charset="0"/>
              </a:rPr>
              <a:t>Бадар</a:t>
            </a:r>
            <a:endParaRPr lang="ru-RU" sz="1600" dirty="0">
              <a:solidFill>
                <a:srgbClr val="C00000"/>
              </a:solidFill>
              <a:latin typeface="Times New Roman" panose="02020603050405020304" pitchFamily="18" charset="0"/>
              <a:cs typeface="Times New Roman" panose="02020603050405020304" pitchFamily="18" charset="0"/>
            </a:endParaRPr>
          </a:p>
          <a:p>
            <a:pPr indent="450000" algn="just"/>
            <a:r>
              <a:rPr lang="ru-RU" sz="1600" dirty="0">
                <a:latin typeface="Times New Roman" panose="02020603050405020304" pitchFamily="18" charset="0"/>
                <a:cs typeface="Times New Roman" panose="02020603050405020304" pitchFamily="18" charset="0"/>
              </a:rPr>
              <a:t>Село </a:t>
            </a:r>
            <a:r>
              <a:rPr lang="ru-RU" sz="1600" dirty="0" err="1">
                <a:latin typeface="Times New Roman" panose="02020603050405020304" pitchFamily="18" charset="0"/>
                <a:cs typeface="Times New Roman" panose="02020603050405020304" pitchFamily="18" charset="0"/>
              </a:rPr>
              <a:t>Бадар</a:t>
            </a:r>
            <a:r>
              <a:rPr lang="ru-RU" sz="1600" dirty="0">
                <a:latin typeface="Times New Roman" panose="02020603050405020304" pitchFamily="18" charset="0"/>
                <a:cs typeface="Times New Roman" panose="02020603050405020304" pitchFamily="18" charset="0"/>
              </a:rPr>
              <a:t> – единственный в своем роде музей истории СССР. Возможен перевод музея на интерактивный уровень.</a:t>
            </a:r>
          </a:p>
          <a:p>
            <a:pPr indent="450000" algn="just"/>
            <a:r>
              <a:rPr lang="ru-RU" sz="1600" dirty="0">
                <a:latin typeface="Times New Roman" panose="02020603050405020304" pitchFamily="18" charset="0"/>
                <a:cs typeface="Times New Roman" panose="02020603050405020304" pitchFamily="18" charset="0"/>
              </a:rPr>
              <a:t>Посещение музея «СССР» с элементами </a:t>
            </a:r>
            <a:r>
              <a:rPr lang="ru-RU" sz="1600" dirty="0" err="1">
                <a:latin typeface="Times New Roman" panose="02020603050405020304" pitchFamily="18" charset="0"/>
                <a:cs typeface="Times New Roman" panose="02020603050405020304" pitchFamily="18" charset="0"/>
              </a:rPr>
              <a:t>интерактива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повязывание</a:t>
            </a:r>
            <a:r>
              <a:rPr lang="ru-RU" sz="1600" dirty="0">
                <a:latin typeface="Times New Roman" panose="02020603050405020304" pitchFamily="18" charset="0"/>
                <a:cs typeface="Times New Roman" panose="02020603050405020304" pitchFamily="18" charset="0"/>
              </a:rPr>
              <a:t> пионерского галстука, сворачивание кульков (для мелких покупок: семечки, конфеты и пр.), блиц-опрос по фактам советского периода (цены, названия, мода и пр.). </a:t>
            </a:r>
          </a:p>
          <a:p>
            <a:pPr indent="450000" algn="just"/>
            <a:r>
              <a:rPr lang="ru-RU" sz="1600" dirty="0">
                <a:latin typeface="Times New Roman" panose="02020603050405020304" pitchFamily="18" charset="0"/>
                <a:cs typeface="Times New Roman" panose="02020603050405020304" pitchFamily="18" charset="0"/>
              </a:rPr>
              <a:t>Выезд на берег реки и участие в спортивных состязаниях (выбран председатель отряда, сдан рапорт вожатому, группа туристов разделена на два пионерских звена). В заключение – </a:t>
            </a:r>
            <a:r>
              <a:rPr lang="ru-RU" sz="1600" dirty="0" err="1">
                <a:latin typeface="Times New Roman" panose="02020603050405020304" pitchFamily="18" charset="0"/>
                <a:cs typeface="Times New Roman" panose="02020603050405020304" pitchFamily="18" charset="0"/>
              </a:rPr>
              <a:t>флешмоб</a:t>
            </a:r>
            <a:r>
              <a:rPr lang="ru-RU" sz="1600" dirty="0">
                <a:latin typeface="Times New Roman" panose="02020603050405020304" pitchFamily="18" charset="0"/>
                <a:cs typeface="Times New Roman" panose="02020603050405020304" pitchFamily="18" charset="0"/>
              </a:rPr>
              <a:t> под пионерские песни</a:t>
            </a:r>
            <a:r>
              <a:rPr lang="ru-RU" sz="1600" dirty="0" smtClean="0">
                <a:latin typeface="Times New Roman" panose="02020603050405020304" pitchFamily="18" charset="0"/>
                <a:cs typeface="Times New Roman" panose="02020603050405020304" pitchFamily="18" charset="0"/>
              </a:rPr>
              <a:t>.</a:t>
            </a:r>
          </a:p>
          <a:p>
            <a:pPr indent="450000" algn="just"/>
            <a:endParaRPr lang="ru-RU" sz="1600" dirty="0">
              <a:latin typeface="Times New Roman" panose="02020603050405020304" pitchFamily="18" charset="0"/>
              <a:cs typeface="Times New Roman" panose="02020603050405020304" pitchFamily="18" charset="0"/>
            </a:endParaRPr>
          </a:p>
          <a:p>
            <a:pPr indent="450000" algn="just"/>
            <a:r>
              <a:rPr lang="ru-RU" sz="1600" b="1" dirty="0">
                <a:solidFill>
                  <a:srgbClr val="C00000"/>
                </a:solidFill>
                <a:latin typeface="Times New Roman" panose="02020603050405020304" pitchFamily="18" charset="0"/>
                <a:cs typeface="Times New Roman" panose="02020603050405020304" pitchFamily="18" charset="0"/>
              </a:rPr>
              <a:t>с</a:t>
            </a:r>
            <a:r>
              <a:rPr lang="ru-RU" sz="1600" b="1" dirty="0" smtClean="0">
                <a:solidFill>
                  <a:srgbClr val="C00000"/>
                </a:solidFill>
                <a:latin typeface="Times New Roman" panose="02020603050405020304" pitchFamily="18" charset="0"/>
                <a:cs typeface="Times New Roman" panose="02020603050405020304" pitchFamily="18" charset="0"/>
              </a:rPr>
              <a:t>. </a:t>
            </a:r>
            <a:r>
              <a:rPr lang="ru-RU" sz="1600" b="1" dirty="0" err="1" smtClean="0">
                <a:solidFill>
                  <a:srgbClr val="C00000"/>
                </a:solidFill>
                <a:latin typeface="Times New Roman" panose="02020603050405020304" pitchFamily="18" charset="0"/>
                <a:cs typeface="Times New Roman" panose="02020603050405020304" pitchFamily="18" charset="0"/>
              </a:rPr>
              <a:t>Едогон</a:t>
            </a:r>
            <a:endParaRPr lang="ru-RU" sz="1600" dirty="0">
              <a:solidFill>
                <a:srgbClr val="C00000"/>
              </a:solidFill>
              <a:latin typeface="Times New Roman" panose="02020603050405020304" pitchFamily="18" charset="0"/>
              <a:cs typeface="Times New Roman" panose="02020603050405020304" pitchFamily="18" charset="0"/>
            </a:endParaRPr>
          </a:p>
          <a:p>
            <a:pPr indent="450000" algn="just"/>
            <a:r>
              <a:rPr lang="ru-RU" sz="1600" dirty="0">
                <a:latin typeface="Times New Roman" panose="02020603050405020304" pitchFamily="18" charset="0"/>
                <a:cs typeface="Times New Roman" panose="02020603050405020304" pitchFamily="18" charset="0"/>
              </a:rPr>
              <a:t>Посещение </a:t>
            </a:r>
            <a:r>
              <a:rPr lang="ru-RU" sz="1600" dirty="0" err="1">
                <a:latin typeface="Times New Roman" panose="02020603050405020304" pitchFamily="18" charset="0"/>
                <a:cs typeface="Times New Roman" panose="02020603050405020304" pitchFamily="18" charset="0"/>
              </a:rPr>
              <a:t>Едогонской</a:t>
            </a:r>
            <a:r>
              <a:rPr lang="ru-RU" sz="1600" dirty="0">
                <a:latin typeface="Times New Roman" panose="02020603050405020304" pitchFamily="18" charset="0"/>
                <a:cs typeface="Times New Roman" panose="02020603050405020304" pitchFamily="18" charset="0"/>
              </a:rPr>
              <a:t> средней школы, которую возглавляет Народный учитель </a:t>
            </a:r>
            <a:r>
              <a:rPr lang="ru-RU" sz="1600" dirty="0" smtClean="0">
                <a:latin typeface="Times New Roman" panose="02020603050405020304" pitchFamily="18" charset="0"/>
                <a:cs typeface="Times New Roman" panose="02020603050405020304" pitchFamily="18" charset="0"/>
              </a:rPr>
              <a:t>Российской Федерации Надежда </a:t>
            </a:r>
            <a:r>
              <a:rPr lang="ru-RU" sz="1600" dirty="0" err="1">
                <a:latin typeface="Times New Roman" panose="02020603050405020304" pitchFamily="18" charset="0"/>
                <a:cs typeface="Times New Roman" panose="02020603050405020304" pitchFamily="18" charset="0"/>
              </a:rPr>
              <a:t>Сазоновна</a:t>
            </a:r>
            <a:r>
              <a:rPr lang="ru-RU" sz="1600" dirty="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Зыбайлова</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Ее </a:t>
            </a:r>
            <a:r>
              <a:rPr lang="ru-RU" sz="1600" dirty="0">
                <a:latin typeface="Times New Roman" panose="02020603050405020304" pitchFamily="18" charset="0"/>
                <a:cs typeface="Times New Roman" panose="02020603050405020304" pitchFamily="18" charset="0"/>
              </a:rPr>
              <a:t>имя знают не только в нашем районе, но и далеко за его пределами. Педагог от Бога, талантливый руководитель, она не один десяток лет возглавляет одну из лучших школ района. (Лауреат Всероссийского </a:t>
            </a:r>
            <a:r>
              <a:rPr lang="ru-RU" sz="1600" dirty="0" smtClean="0">
                <a:latin typeface="Times New Roman" panose="02020603050405020304" pitchFamily="18" charset="0"/>
                <a:cs typeface="Times New Roman" panose="02020603050405020304" pitchFamily="18" charset="0"/>
              </a:rPr>
              <a:t>конкурса «Лучшая </a:t>
            </a:r>
            <a:r>
              <a:rPr lang="ru-RU" sz="1600" dirty="0">
                <a:latin typeface="Times New Roman" panose="02020603050405020304" pitchFamily="18" charset="0"/>
                <a:cs typeface="Times New Roman" panose="02020603050405020304" pitchFamily="18" charset="0"/>
              </a:rPr>
              <a:t>сельская школа – 2016» в рамках Второго Всероссийского образовательного форума «Проблемы и перспективы современного образования в России» в г. Санкт-Петербурге).</a:t>
            </a:r>
          </a:p>
          <a:p>
            <a:pPr indent="450000" algn="just"/>
            <a:r>
              <a:rPr lang="ru-RU" sz="1600" dirty="0">
                <a:latin typeface="Times New Roman" panose="02020603050405020304" pitchFamily="18" charset="0"/>
                <a:cs typeface="Times New Roman" panose="02020603050405020304" pitchFamily="18" charset="0"/>
              </a:rPr>
              <a:t>Участие в театрализованном представлении «Русская деревня начала 20 в.», подготовленного с использованием фольклорного материала, собранного ученым - этнографом, уроженцем г</a:t>
            </a:r>
            <a:r>
              <a:rPr lang="ru-RU" sz="1600" dirty="0" smtClean="0">
                <a:latin typeface="Times New Roman" panose="02020603050405020304" pitchFamily="18" charset="0"/>
                <a:cs typeface="Times New Roman" panose="02020603050405020304" pitchFamily="18" charset="0"/>
              </a:rPr>
              <a:t>. Тулуна </a:t>
            </a:r>
            <a:r>
              <a:rPr lang="ru-RU" sz="1600" dirty="0">
                <a:latin typeface="Times New Roman" panose="02020603050405020304" pitchFamily="18" charset="0"/>
                <a:cs typeface="Times New Roman" panose="02020603050405020304" pitchFamily="18" charset="0"/>
              </a:rPr>
              <a:t>Г.С</a:t>
            </a:r>
            <a:r>
              <a:rPr lang="ru-RU" sz="1600" dirty="0" smtClean="0">
                <a:latin typeface="Times New Roman" panose="02020603050405020304" pitchFamily="18" charset="0"/>
                <a:cs typeface="Times New Roman" panose="02020603050405020304" pitchFamily="18" charset="0"/>
              </a:rPr>
              <a:t>. Виноградовым</a:t>
            </a:r>
            <a:r>
              <a:rPr lang="ru-RU" sz="1600" dirty="0">
                <a:latin typeface="Times New Roman" panose="02020603050405020304" pitchFamily="18" charset="0"/>
                <a:cs typeface="Times New Roman" panose="02020603050405020304" pitchFamily="18" charset="0"/>
              </a:rPr>
              <a:t>. В сценарий включены старинные песни, шутки, прибаутки, колыбельные песни, приметы, хороводы. Дети показали нам и привлекли всех желающих к старинным детским играм, используя считалки, дразнилки, молчанки, поддевки.</a:t>
            </a:r>
          </a:p>
          <a:p>
            <a:pPr indent="450000" algn="just"/>
            <a:r>
              <a:rPr lang="ru-RU" sz="1600" dirty="0">
                <a:latin typeface="Times New Roman" panose="02020603050405020304" pitchFamily="18" charset="0"/>
                <a:cs typeface="Times New Roman" panose="02020603050405020304" pitchFamily="18" charset="0"/>
              </a:rPr>
              <a:t>Встреча с местным коллекционером </a:t>
            </a:r>
            <a:r>
              <a:rPr lang="ru-RU" sz="1600" dirty="0" err="1">
                <a:latin typeface="Times New Roman" panose="02020603050405020304" pitchFamily="18" charset="0"/>
                <a:cs typeface="Times New Roman" panose="02020603050405020304" pitchFamily="18" charset="0"/>
              </a:rPr>
              <a:t>Грибачевым</a:t>
            </a:r>
            <a:r>
              <a:rPr lang="ru-RU" sz="1600" dirty="0">
                <a:latin typeface="Times New Roman" panose="02020603050405020304" pitchFamily="18" charset="0"/>
                <a:cs typeface="Times New Roman" panose="02020603050405020304" pitchFamily="18" charset="0"/>
              </a:rPr>
              <a:t> В.Л. (знакомство с коллекцией гармошек, игра на них, осмотр коллекции бытовой с/хозяйственной утвари (топоры, рубанки и пр</a:t>
            </a:r>
            <a:r>
              <a:rPr lang="ru-RU" sz="16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488288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72</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FE7E8B5-2C80-4144-AD38-33018F66A7F5}"/>
              </a:ext>
            </a:extLst>
          </p:cNvPr>
          <p:cNvSpPr txBox="1"/>
          <p:nvPr/>
        </p:nvSpPr>
        <p:spPr>
          <a:xfrm>
            <a:off x="1115616" y="0"/>
            <a:ext cx="7704856" cy="3046988"/>
          </a:xfrm>
          <a:prstGeom prst="rect">
            <a:avLst/>
          </a:prstGeom>
          <a:noFill/>
        </p:spPr>
        <p:txBody>
          <a:bodyPr wrap="square">
            <a:spAutoFit/>
          </a:bodyPr>
          <a:lstStyle/>
          <a:p>
            <a:pPr indent="450000" algn="just"/>
            <a:endParaRPr lang="ru-RU" sz="1600" b="1" dirty="0" smtClean="0">
              <a:solidFill>
                <a:srgbClr val="C00000"/>
              </a:solidFill>
              <a:latin typeface="Times New Roman" panose="02020603050405020304" pitchFamily="18" charset="0"/>
              <a:cs typeface="Times New Roman" panose="02020603050405020304" pitchFamily="18" charset="0"/>
            </a:endParaRPr>
          </a:p>
          <a:p>
            <a:pPr indent="450000" algn="just"/>
            <a:r>
              <a:rPr lang="ru-RU" sz="1600" b="1" dirty="0" smtClean="0">
                <a:solidFill>
                  <a:srgbClr val="C00000"/>
                </a:solidFill>
                <a:latin typeface="Times New Roman" panose="02020603050405020304" pitchFamily="18" charset="0"/>
                <a:cs typeface="Times New Roman" panose="02020603050405020304" pitchFamily="18" charset="0"/>
              </a:rPr>
              <a:t>Поселок </a:t>
            </a:r>
            <a:r>
              <a:rPr lang="ru-RU" sz="1600" b="1" dirty="0">
                <a:solidFill>
                  <a:srgbClr val="C00000"/>
                </a:solidFill>
                <a:latin typeface="Times New Roman" panose="02020603050405020304" pitchFamily="18" charset="0"/>
                <a:cs typeface="Times New Roman" panose="02020603050405020304" pitchFamily="18" charset="0"/>
              </a:rPr>
              <a:t>4-ое отделение ГСС</a:t>
            </a:r>
            <a:r>
              <a:rPr lang="ru-RU" sz="1600" dirty="0">
                <a:solidFill>
                  <a:srgbClr val="C00000"/>
                </a:solidFill>
                <a:latin typeface="Times New Roman" panose="02020603050405020304" pitchFamily="18" charset="0"/>
                <a:cs typeface="Times New Roman" panose="02020603050405020304" pitchFamily="18" charset="0"/>
              </a:rPr>
              <a:t>.</a:t>
            </a:r>
          </a:p>
          <a:p>
            <a:pPr indent="450000" algn="just"/>
            <a:r>
              <a:rPr lang="ru-RU" sz="1600" dirty="0">
                <a:latin typeface="Times New Roman" panose="02020603050405020304" pitchFamily="18" charset="0"/>
                <a:cs typeface="Times New Roman" panose="02020603050405020304" pitchFamily="18" charset="0"/>
              </a:rPr>
              <a:t>Возможно организовать пешую экскурсию по поселку (информация об истории возникновения поселка, первых поселенцах, домах, улице, современная инфраструктура, посещение музея Государственной селекционной станции, выезд  на селекционные поля, встреча с руководителем федерального государственного бюджетного научного учреждения «Иркутский научно- исследовательский институт сельского хозяйства», посещение метеостанции, знакомство с ее работой).</a:t>
            </a:r>
          </a:p>
          <a:p>
            <a:pPr indent="450000" algn="just"/>
            <a:r>
              <a:rPr lang="ru-RU" sz="1600" b="1" dirty="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a:p>
            <a:pPr indent="450000" algn="just"/>
            <a:r>
              <a:rPr lang="ru-RU" sz="1600" b="1" dirty="0">
                <a:solidFill>
                  <a:srgbClr val="C00000"/>
                </a:solidFill>
                <a:latin typeface="Times New Roman" panose="02020603050405020304" pitchFamily="18" charset="0"/>
                <a:cs typeface="Times New Roman" panose="02020603050405020304" pitchFamily="18" charset="0"/>
              </a:rPr>
              <a:t>с</a:t>
            </a:r>
            <a:r>
              <a:rPr lang="ru-RU" sz="1600" b="1" dirty="0" smtClean="0">
                <a:solidFill>
                  <a:srgbClr val="C00000"/>
                </a:solidFill>
                <a:latin typeface="Times New Roman" panose="02020603050405020304" pitchFamily="18" charset="0"/>
                <a:cs typeface="Times New Roman" panose="02020603050405020304" pitchFamily="18" charset="0"/>
              </a:rPr>
              <a:t>. Гуран</a:t>
            </a:r>
            <a:endParaRPr lang="ru-RU" sz="1600" dirty="0">
              <a:solidFill>
                <a:srgbClr val="C00000"/>
              </a:solidFill>
              <a:latin typeface="Times New Roman" panose="02020603050405020304" pitchFamily="18" charset="0"/>
              <a:cs typeface="Times New Roman" panose="02020603050405020304" pitchFamily="18" charset="0"/>
            </a:endParaRPr>
          </a:p>
          <a:p>
            <a:pPr indent="450000" algn="just"/>
            <a:r>
              <a:rPr lang="ru-RU" sz="1600" dirty="0">
                <a:latin typeface="Times New Roman" panose="02020603050405020304" pitchFamily="18" charset="0"/>
                <a:cs typeface="Times New Roman" panose="02020603050405020304" pitchFamily="18" charset="0"/>
              </a:rPr>
              <a:t>Село Гуран -  есть Центр ремесел, история. Возможно проработать в комплексе по вопросу реализации сувенирной продукции</a:t>
            </a:r>
            <a:r>
              <a:rPr lang="ru-RU" sz="1600" dirty="0" smtClean="0">
                <a:latin typeface="Times New Roman" panose="02020603050405020304" pitchFamily="18" charset="0"/>
                <a:cs typeface="Times New Roman" panose="02020603050405020304" pitchFamily="18" charset="0"/>
              </a:rPr>
              <a:t>.</a:t>
            </a:r>
            <a:r>
              <a:rPr lang="ru-RU" sz="1600" b="1" dirty="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3275602"/>
            <a:ext cx="3240360" cy="2430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5403" y="3758127"/>
            <a:ext cx="3525069" cy="23500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543180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73</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
        <p:nvSpPr>
          <p:cNvPr id="8" name="Объект 2"/>
          <p:cNvSpPr txBox="1">
            <a:spLocks/>
          </p:cNvSpPr>
          <p:nvPr/>
        </p:nvSpPr>
        <p:spPr>
          <a:xfrm>
            <a:off x="1043608" y="243464"/>
            <a:ext cx="7862183" cy="53629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gn="just">
              <a:lnSpc>
                <a:spcPct val="100000"/>
              </a:lnSpc>
              <a:spcBef>
                <a:spcPts val="0"/>
              </a:spcBef>
              <a:buNone/>
            </a:pPr>
            <a:r>
              <a:rPr lang="ru-RU" sz="1600" b="1" dirty="0" smtClean="0">
                <a:solidFill>
                  <a:srgbClr val="C00000"/>
                </a:solidFill>
                <a:latin typeface="Times New Roman" panose="02020603050405020304" pitchFamily="18" charset="0"/>
                <a:cs typeface="Times New Roman" panose="02020603050405020304" pitchFamily="18" charset="0"/>
              </a:rPr>
              <a:t>с</a:t>
            </a:r>
            <a:r>
              <a:rPr lang="ru-RU" sz="1600" b="1" dirty="0">
                <a:solidFill>
                  <a:srgbClr val="C00000"/>
                </a:solidFill>
                <a:latin typeface="Times New Roman" panose="02020603050405020304" pitchFamily="18" charset="0"/>
                <a:cs typeface="Times New Roman" panose="02020603050405020304" pitchFamily="18" charset="0"/>
              </a:rPr>
              <a:t>. </a:t>
            </a:r>
            <a:r>
              <a:rPr lang="ru-RU" sz="1600" b="1" dirty="0" err="1" smtClean="0">
                <a:solidFill>
                  <a:srgbClr val="C00000"/>
                </a:solidFill>
                <a:latin typeface="Times New Roman" panose="02020603050405020304" pitchFamily="18" charset="0"/>
                <a:cs typeface="Times New Roman" panose="02020603050405020304" pitchFamily="18" charset="0"/>
              </a:rPr>
              <a:t>Усть-Кульск</a:t>
            </a:r>
            <a:endParaRPr lang="ru-RU" sz="1600" dirty="0" smtClean="0">
              <a:solidFill>
                <a:srgbClr val="C00000"/>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Уникальное </a:t>
            </a:r>
            <a:r>
              <a:rPr lang="ru-RU" sz="1600" dirty="0">
                <a:latin typeface="Times New Roman" panose="02020603050405020304" pitchFamily="18" charset="0"/>
                <a:cs typeface="Times New Roman" panose="02020603050405020304" pitchFamily="18" charset="0"/>
              </a:rPr>
              <a:t>село с белорусскими корнями, возможно возродить белорусскую культуру. А живописное расположение села, озеро с рыбой и река только дополнят общую </a:t>
            </a:r>
            <a:r>
              <a:rPr lang="ru-RU" sz="1600" dirty="0" smtClean="0">
                <a:latin typeface="Times New Roman" panose="02020603050405020304" pitchFamily="18" charset="0"/>
                <a:cs typeface="Times New Roman" panose="02020603050405020304" pitchFamily="18" charset="0"/>
              </a:rPr>
              <a:t>картину.</a:t>
            </a:r>
          </a:p>
          <a:p>
            <a:pPr marL="0" indent="450000" algn="just">
              <a:lnSpc>
                <a:spcPct val="100000"/>
              </a:lnSpc>
              <a:spcBef>
                <a:spcPts val="0"/>
              </a:spcBef>
              <a:buNone/>
            </a:pPr>
            <a:endParaRPr lang="ru-RU" sz="1600" b="1" dirty="0" smtClean="0">
              <a:solidFill>
                <a:srgbClr val="C00000"/>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b="1" dirty="0" smtClean="0">
                <a:solidFill>
                  <a:srgbClr val="C00000"/>
                </a:solidFill>
                <a:latin typeface="Times New Roman" panose="02020603050405020304" pitchFamily="18" charset="0"/>
                <a:cs typeface="Times New Roman" panose="02020603050405020304" pitchFamily="18" charset="0"/>
              </a:rPr>
              <a:t>с</a:t>
            </a:r>
            <a:r>
              <a:rPr lang="ru-RU" sz="1600" b="1" dirty="0">
                <a:solidFill>
                  <a:srgbClr val="C00000"/>
                </a:solidFill>
                <a:latin typeface="Times New Roman" panose="02020603050405020304" pitchFamily="18" charset="0"/>
                <a:cs typeface="Times New Roman" panose="02020603050405020304" pitchFamily="18" charset="0"/>
              </a:rPr>
              <a:t>. </a:t>
            </a:r>
            <a:r>
              <a:rPr lang="ru-RU" sz="1600" b="1" dirty="0" err="1" smtClean="0">
                <a:solidFill>
                  <a:srgbClr val="C00000"/>
                </a:solidFill>
                <a:latin typeface="Times New Roman" panose="02020603050405020304" pitchFamily="18" charset="0"/>
                <a:cs typeface="Times New Roman" panose="02020603050405020304" pitchFamily="18" charset="0"/>
              </a:rPr>
              <a:t>Гадалей</a:t>
            </a:r>
            <a:endParaRPr lang="ru-RU" sz="1600" dirty="0" smtClean="0">
              <a:solidFill>
                <a:srgbClr val="C00000"/>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Село </a:t>
            </a:r>
            <a:r>
              <a:rPr lang="ru-RU" sz="1600" dirty="0" err="1">
                <a:latin typeface="Times New Roman" panose="02020603050405020304" pitchFamily="18" charset="0"/>
                <a:cs typeface="Times New Roman" panose="02020603050405020304" pitchFamily="18" charset="0"/>
              </a:rPr>
              <a:t>Гадалей</a:t>
            </a:r>
            <a:r>
              <a:rPr lang="ru-RU" sz="1600" dirty="0">
                <a:latin typeface="Times New Roman" panose="02020603050405020304" pitchFamily="18" charset="0"/>
                <a:cs typeface="Times New Roman" panose="02020603050405020304" pitchFamily="18" charset="0"/>
              </a:rPr>
              <a:t> – село трех Героев, с уникальной природой, чистыми озерами и рекой. </a:t>
            </a:r>
            <a:endParaRPr lang="ru-RU" sz="1600" dirty="0" smtClean="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latin typeface="Times New Roman" panose="02020603050405020304" pitchFamily="18" charset="0"/>
                <a:cs typeface="Times New Roman" panose="02020603050405020304" pitchFamily="18" charset="0"/>
              </a:rPr>
              <a:t>Экономическое </a:t>
            </a:r>
            <a:r>
              <a:rPr lang="ru-RU" sz="1600" dirty="0">
                <a:latin typeface="Times New Roman" panose="02020603050405020304" pitchFamily="18" charset="0"/>
                <a:cs typeface="Times New Roman" panose="02020603050405020304" pitchFamily="18" charset="0"/>
              </a:rPr>
              <a:t>развитие является основой для обеспечения стабильности социальной сферы, повышения уровня жизни и благосостояния населения. Развитие туризма является важнейшими экономическими факторами, открывающими дальнейшие перспективы развития </a:t>
            </a:r>
            <a:r>
              <a:rPr lang="ru-RU" sz="1600" dirty="0" err="1">
                <a:latin typeface="Times New Roman" panose="02020603050405020304" pitchFamily="18" charset="0"/>
                <a:cs typeface="Times New Roman" panose="02020603050405020304" pitchFamily="18" charset="0"/>
              </a:rPr>
              <a:t>Тулунского</a:t>
            </a:r>
            <a:r>
              <a:rPr lang="ru-RU" sz="1600" dirty="0">
                <a:latin typeface="Times New Roman" panose="02020603050405020304" pitchFamily="18" charset="0"/>
                <a:cs typeface="Times New Roman" panose="02020603050405020304" pitchFamily="18" charset="0"/>
              </a:rPr>
              <a:t> муниципального района. </a:t>
            </a:r>
          </a:p>
          <a:p>
            <a:pPr marL="0" indent="450000" algn="just">
              <a:lnSpc>
                <a:spcPct val="100000"/>
              </a:lnSpc>
              <a:spcBef>
                <a:spcPts val="0"/>
              </a:spcBef>
              <a:buFont typeface="Arial" panose="020B0604020202020204" pitchFamily="34" charset="0"/>
              <a:buNone/>
            </a:pP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Контактные </a:t>
            </a:r>
            <a:r>
              <a:rPr lang="ru-RU" sz="1600" dirty="0">
                <a:latin typeface="Times New Roman" panose="02020603050405020304" pitchFamily="18" charset="0"/>
                <a:cs typeface="Times New Roman" panose="02020603050405020304" pitchFamily="18" charset="0"/>
              </a:rPr>
              <a:t>лица по вопросам сотрудничества для реализации проекта:</a:t>
            </a:r>
          </a:p>
          <a:p>
            <a:pPr marL="0" indent="450000" algn="just">
              <a:lnSpc>
                <a:spcPct val="100000"/>
              </a:lnSpc>
              <a:spcBef>
                <a:spcPts val="0"/>
              </a:spcBef>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1) председатель комитета по экономике и развитию предпринимательства  администрации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муниципального района – Столяров Николай Федорович, тел. 8 (39530) 4-71-30, 8-914-915-49-90, </a:t>
            </a:r>
            <a:r>
              <a:rPr lang="en-US" sz="1600" dirty="0" smtClean="0">
                <a:latin typeface="Times New Roman" panose="02020603050405020304" pitchFamily="18" charset="0"/>
                <a:cs typeface="Times New Roman" panose="02020603050405020304" pitchFamily="18" charset="0"/>
              </a:rPr>
              <a:t>e-mail</a:t>
            </a:r>
            <a:r>
              <a:rPr lang="ru-RU" sz="1600" dirty="0" smtClean="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tulunagro@yandex.ru</a:t>
            </a:r>
            <a:r>
              <a:rPr lang="ru-RU" sz="1600" dirty="0" smtClean="0">
                <a:latin typeface="Times New Roman" panose="02020603050405020304" pitchFamily="18" charset="0"/>
                <a:cs typeface="Times New Roman" panose="02020603050405020304" pitchFamily="18" charset="0"/>
              </a:rPr>
              <a:t>.</a:t>
            </a:r>
            <a:endParaRPr lang="ru-RU" sz="1600" dirty="0" smtClean="0">
              <a:solidFill>
                <a:schemeClr val="accent4">
                  <a:lumMod val="50000"/>
                </a:schemeClr>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2) г</a:t>
            </a:r>
            <a:r>
              <a:rPr lang="ru-RU" sz="1600" dirty="0" smtClean="0">
                <a:effectLst/>
                <a:latin typeface="Times New Roman" panose="02020603050405020304" pitchFamily="18" charset="0"/>
                <a:ea typeface="Times New Roman" panose="02020603050405020304" pitchFamily="18" charset="0"/>
              </a:rPr>
              <a:t>лавный специалист</a:t>
            </a:r>
            <a:r>
              <a:rPr lang="ru-RU" sz="1600" dirty="0" smtClean="0">
                <a:latin typeface="Times New Roman" panose="02020603050405020304" pitchFamily="18" charset="0"/>
                <a:ea typeface="Times New Roman" panose="02020603050405020304" pitchFamily="18" charset="0"/>
              </a:rPr>
              <a:t> </a:t>
            </a:r>
            <a:r>
              <a:rPr lang="ru-RU" sz="1600" dirty="0" smtClean="0">
                <a:effectLst/>
                <a:latin typeface="Times New Roman" panose="02020603050405020304" pitchFamily="18" charset="0"/>
                <a:ea typeface="Times New Roman" panose="02020603050405020304" pitchFamily="18" charset="0"/>
              </a:rPr>
              <a:t>по развитию туризма и потребительского рынка отдела по развитию предпринимательства комитета по экономике и развитию</a:t>
            </a:r>
            <a:r>
              <a:rPr lang="ru-RU" sz="1600" dirty="0" smtClean="0">
                <a:latin typeface="Times New Roman" panose="02020603050405020304" pitchFamily="18" charset="0"/>
                <a:cs typeface="Times New Roman" panose="02020603050405020304" pitchFamily="18" charset="0"/>
              </a:rPr>
              <a:t> администрации </a:t>
            </a:r>
            <a:r>
              <a:rPr lang="ru-RU" sz="1600" dirty="0" err="1" smtClean="0">
                <a:latin typeface="Times New Roman" panose="02020603050405020304" pitchFamily="18" charset="0"/>
                <a:cs typeface="Times New Roman" panose="02020603050405020304" pitchFamily="18" charset="0"/>
              </a:rPr>
              <a:t>Тулунского</a:t>
            </a:r>
            <a:r>
              <a:rPr lang="ru-RU" sz="1600" dirty="0" smtClean="0">
                <a:latin typeface="Times New Roman" panose="02020603050405020304" pitchFamily="18" charset="0"/>
                <a:cs typeface="Times New Roman" panose="02020603050405020304" pitchFamily="18" charset="0"/>
              </a:rPr>
              <a:t> муниципального района – Семенова Елена Михайловна, тел. 8 (39530) 4-11-62, 8-904-155-33-83, </a:t>
            </a:r>
            <a:r>
              <a:rPr lang="en-US" sz="1600" dirty="0" smtClean="0">
                <a:latin typeface="Times New Roman" panose="02020603050405020304" pitchFamily="18" charset="0"/>
                <a:cs typeface="Times New Roman" panose="02020603050405020304" pitchFamily="18" charset="0"/>
              </a:rPr>
              <a:t>e-mail: tulraion.bizbes@yandex.ru</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12512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74</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
        <p:nvSpPr>
          <p:cNvPr id="8" name="Объект 2"/>
          <p:cNvSpPr txBox="1">
            <a:spLocks/>
          </p:cNvSpPr>
          <p:nvPr/>
        </p:nvSpPr>
        <p:spPr>
          <a:xfrm>
            <a:off x="952872" y="908720"/>
            <a:ext cx="7848872" cy="59492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gn="just">
              <a:lnSpc>
                <a:spcPct val="100000"/>
              </a:lnSpc>
              <a:spcBef>
                <a:spcPts val="0"/>
              </a:spcBef>
              <a:buFont typeface="Arial" panose="020B0604020202020204" pitchFamily="34" charset="0"/>
              <a:buNone/>
            </a:pPr>
            <a:r>
              <a:rPr lang="ru-RU" sz="1600" dirty="0">
                <a:latin typeface="Times New Roman" panose="02020603050405020304" pitchFamily="18" charset="0"/>
                <a:cs typeface="Times New Roman" panose="02020603050405020304" pitchFamily="18" charset="0"/>
              </a:rPr>
              <a:t>По всем возникающим у Вас вопросам и предложениям Вы можете обращаться в Администрацию </a:t>
            </a:r>
            <a:r>
              <a:rPr lang="ru-RU" sz="1600" dirty="0" err="1">
                <a:latin typeface="Times New Roman" panose="02020603050405020304" pitchFamily="18" charset="0"/>
                <a:cs typeface="Times New Roman" panose="02020603050405020304" pitchFamily="18" charset="0"/>
              </a:rPr>
              <a:t>Тулунского</a:t>
            </a:r>
            <a:r>
              <a:rPr lang="ru-RU" sz="1600" dirty="0">
                <a:latin typeface="Times New Roman" panose="02020603050405020304" pitchFamily="18" charset="0"/>
                <a:cs typeface="Times New Roman" panose="02020603050405020304" pitchFamily="18" charset="0"/>
              </a:rPr>
              <a:t> муниципального района.</a:t>
            </a:r>
          </a:p>
          <a:p>
            <a:pPr marL="0" indent="450000" algn="just">
              <a:lnSpc>
                <a:spcPct val="100000"/>
              </a:lnSpc>
              <a:spcBef>
                <a:spcPts val="0"/>
              </a:spcBef>
              <a:buFont typeface="Arial" panose="020B0604020202020204" pitchFamily="34" charset="0"/>
              <a:buNone/>
            </a:pP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a:latin typeface="Times New Roman" panose="02020603050405020304" pitchFamily="18" charset="0"/>
                <a:cs typeface="Times New Roman" panose="02020603050405020304" pitchFamily="18" charset="0"/>
              </a:rPr>
              <a:t>Адрес: 665268, Иркутская область, г. Тулун, ул. Ленина, 75 </a:t>
            </a:r>
          </a:p>
          <a:p>
            <a:pPr marL="0" indent="450000" algn="just">
              <a:lnSpc>
                <a:spcPct val="100000"/>
              </a:lnSpc>
              <a:spcBef>
                <a:spcPts val="0"/>
              </a:spcBef>
              <a:buNone/>
            </a:pP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a:latin typeface="Times New Roman" panose="02020603050405020304" pitchFamily="18" charset="0"/>
                <a:cs typeface="Times New Roman" panose="02020603050405020304" pitchFamily="18" charset="0"/>
              </a:rPr>
              <a:t>Мэр </a:t>
            </a:r>
            <a:r>
              <a:rPr lang="ru-RU" sz="1600" dirty="0" err="1">
                <a:latin typeface="Times New Roman" panose="02020603050405020304" pitchFamily="18" charset="0"/>
                <a:cs typeface="Times New Roman" panose="02020603050405020304" pitchFamily="18" charset="0"/>
              </a:rPr>
              <a:t>Тулунского</a:t>
            </a:r>
            <a:r>
              <a:rPr lang="ru-RU" sz="1600" dirty="0">
                <a:latin typeface="Times New Roman" panose="02020603050405020304" pitchFamily="18" charset="0"/>
                <a:cs typeface="Times New Roman" panose="02020603050405020304" pitchFamily="18" charset="0"/>
              </a:rPr>
              <a:t> муниципального района – </a:t>
            </a:r>
            <a:r>
              <a:rPr lang="ru-RU" sz="1600" dirty="0" smtClean="0">
                <a:latin typeface="Times New Roman" panose="02020603050405020304" pitchFamily="18" charset="0"/>
                <a:cs typeface="Times New Roman" panose="02020603050405020304" pitchFamily="18" charset="0"/>
              </a:rPr>
              <a:t>Тюков Александр Юрьевич</a:t>
            </a: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Font typeface="Arial" panose="020B0604020202020204" pitchFamily="34" charset="0"/>
              <a:buNone/>
            </a:pP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a:latin typeface="Times New Roman" panose="02020603050405020304" pitchFamily="18" charset="0"/>
                <a:cs typeface="Times New Roman" panose="02020603050405020304" pitchFamily="18" charset="0"/>
              </a:rPr>
              <a:t>                   тел. 8 (39530) 4-09-25</a:t>
            </a:r>
          </a:p>
          <a:p>
            <a:pPr marL="0" indent="450000" algn="just">
              <a:lnSpc>
                <a:spcPct val="100000"/>
              </a:lnSpc>
              <a:spcBef>
                <a:spcPts val="0"/>
              </a:spcBef>
              <a:buNone/>
            </a:pP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e-mail: mertulr@irmail.ru</a:t>
            </a: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a:latin typeface="Times New Roman" panose="02020603050405020304" pitchFamily="18" charset="0"/>
                <a:cs typeface="Times New Roman" panose="02020603050405020304" pitchFamily="18" charset="0"/>
              </a:rPr>
              <a:t>Первый заместитель мэра </a:t>
            </a:r>
            <a:r>
              <a:rPr lang="ru-RU" sz="1600" dirty="0" err="1">
                <a:latin typeface="Times New Roman" panose="02020603050405020304" pitchFamily="18" charset="0"/>
                <a:cs typeface="Times New Roman" panose="02020603050405020304" pitchFamily="18" charset="0"/>
              </a:rPr>
              <a:t>Тулунского</a:t>
            </a:r>
            <a:r>
              <a:rPr lang="ru-RU" sz="1600" dirty="0">
                <a:latin typeface="Times New Roman" panose="02020603050405020304" pitchFamily="18" charset="0"/>
                <a:cs typeface="Times New Roman" panose="02020603050405020304" pitchFamily="18" charset="0"/>
              </a:rPr>
              <a:t> муниципального района – </a:t>
            </a:r>
            <a:r>
              <a:rPr lang="ru-RU" sz="1600" dirty="0" err="1" smtClean="0">
                <a:latin typeface="Times New Roman" panose="02020603050405020304" pitchFamily="18" charset="0"/>
                <a:cs typeface="Times New Roman" panose="02020603050405020304" pitchFamily="18" charset="0"/>
              </a:rPr>
              <a:t>Вознюк</a:t>
            </a:r>
            <a:r>
              <a:rPr lang="ru-RU" sz="1600" dirty="0" smtClean="0">
                <a:latin typeface="Times New Roman" panose="02020603050405020304" pitchFamily="18" charset="0"/>
                <a:cs typeface="Times New Roman" panose="02020603050405020304" pitchFamily="18" charset="0"/>
              </a:rPr>
              <a:t> Андрей Васильевич</a:t>
            </a: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a:latin typeface="Times New Roman" panose="02020603050405020304" pitchFamily="18" charset="0"/>
                <a:cs typeface="Times New Roman" panose="02020603050405020304" pitchFamily="18" charset="0"/>
              </a:rPr>
              <a:t>                     тел. 8 (39530) 4-05-56</a:t>
            </a:r>
          </a:p>
          <a:p>
            <a:pPr marL="0" indent="450000" algn="just">
              <a:lnSpc>
                <a:spcPct val="100000"/>
              </a:lnSpc>
              <a:spcBef>
                <a:spcPts val="0"/>
              </a:spcBef>
              <a:buNone/>
            </a:pP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e-mail: mertulr@irmail.ru</a:t>
            </a: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a:latin typeface="Times New Roman" panose="02020603050405020304" pitchFamily="18" charset="0"/>
                <a:cs typeface="Times New Roman" panose="02020603050405020304" pitchFamily="18" charset="0"/>
              </a:rPr>
              <a:t>Председатель комитета по экономике и развитию предпринимательства администрации </a:t>
            </a:r>
            <a:r>
              <a:rPr lang="ru-RU" sz="1600" dirty="0" err="1">
                <a:latin typeface="Times New Roman" panose="02020603050405020304" pitchFamily="18" charset="0"/>
                <a:cs typeface="Times New Roman" panose="02020603050405020304" pitchFamily="18" charset="0"/>
              </a:rPr>
              <a:t>Тулунского</a:t>
            </a:r>
            <a:r>
              <a:rPr lang="ru-RU" sz="1600" dirty="0">
                <a:latin typeface="Times New Roman" panose="02020603050405020304" pitchFamily="18" charset="0"/>
                <a:cs typeface="Times New Roman" panose="02020603050405020304" pitchFamily="18" charset="0"/>
              </a:rPr>
              <a:t> муниципального района – </a:t>
            </a:r>
            <a:r>
              <a:rPr lang="ru-RU" sz="1600" dirty="0" smtClean="0">
                <a:latin typeface="Times New Roman" panose="02020603050405020304" pitchFamily="18" charset="0"/>
                <a:cs typeface="Times New Roman" panose="02020603050405020304" pitchFamily="18" charset="0"/>
              </a:rPr>
              <a:t>Столяров Николай Федорович</a:t>
            </a: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a:latin typeface="Times New Roman" panose="02020603050405020304" pitchFamily="18" charset="0"/>
                <a:cs typeface="Times New Roman" panose="02020603050405020304" pitchFamily="18" charset="0"/>
              </a:rPr>
              <a:t>                     тел. 8 (39530) 4-71-30</a:t>
            </a:r>
          </a:p>
          <a:p>
            <a:pPr marL="0" indent="450000" algn="just">
              <a:lnSpc>
                <a:spcPct val="100000"/>
              </a:lnSpc>
              <a:spcBef>
                <a:spcPts val="0"/>
              </a:spcBef>
              <a:buNone/>
            </a:pP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e-mail: tulunagro@yandex.ru</a:t>
            </a:r>
            <a:endParaRPr lang="ru-RU" sz="1600" dirty="0">
              <a:latin typeface="Times New Roman" panose="02020603050405020304" pitchFamily="18" charset="0"/>
              <a:cs typeface="Times New Roman" panose="02020603050405020304" pitchFamily="18" charset="0"/>
            </a:endParaRPr>
          </a:p>
        </p:txBody>
      </p:sp>
      <p:pic>
        <p:nvPicPr>
          <p:cNvPr id="11" name="Picture 12" descr="http://www.cko.by/images/67786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0" b="90618" l="0" r="100000"/>
                    </a14:imgEffect>
                  </a14:imgLayer>
                </a14:imgProps>
              </a:ext>
              <a:ext uri="{28A0092B-C50C-407E-A947-70E740481C1C}">
                <a14:useLocalDpi xmlns:a14="http://schemas.microsoft.com/office/drawing/2010/main" val="0"/>
              </a:ext>
            </a:extLst>
          </a:blip>
          <a:srcRect/>
          <a:stretch>
            <a:fillRect/>
          </a:stretch>
        </p:blipFill>
        <p:spPr bwMode="auto">
          <a:xfrm>
            <a:off x="1547664" y="2558493"/>
            <a:ext cx="792088" cy="731158"/>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1"/>
          <p:cNvSpPr>
            <a:spLocks noGrp="1"/>
          </p:cNvSpPr>
          <p:nvPr>
            <p:ph type="title"/>
          </p:nvPr>
        </p:nvSpPr>
        <p:spPr>
          <a:xfrm>
            <a:off x="1043608" y="1"/>
            <a:ext cx="8100392" cy="800452"/>
          </a:xfrm>
        </p:spPr>
        <p:txBody>
          <a:bodyPr>
            <a:normAutofit fontScale="90000"/>
          </a:bodyPr>
          <a:lstStyle/>
          <a:p>
            <a:r>
              <a:rPr lang="ru-RU" sz="2400" b="1" dirty="0">
                <a:solidFill>
                  <a:schemeClr val="accent1">
                    <a:lumMod val="50000"/>
                  </a:schemeClr>
                </a:solidFill>
                <a:latin typeface="Times New Roman" panose="02020603050405020304" pitchFamily="18" charset="0"/>
                <a:cs typeface="Times New Roman" panose="02020603050405020304" pitchFamily="18" charset="0"/>
              </a:rPr>
              <a:t>24. Контакты Администрации </a:t>
            </a:r>
            <a:br>
              <a:rPr lang="ru-RU" sz="2400" b="1" dirty="0">
                <a:solidFill>
                  <a:schemeClr val="accent1">
                    <a:lumMod val="50000"/>
                  </a:schemeClr>
                </a:solidFill>
                <a:latin typeface="Times New Roman" panose="02020603050405020304" pitchFamily="18" charset="0"/>
                <a:cs typeface="Times New Roman" panose="02020603050405020304" pitchFamily="18" charset="0"/>
              </a:rPr>
            </a:br>
            <a:r>
              <a:rPr lang="ru-RU" sz="2400" b="1" dirty="0" err="1">
                <a:solidFill>
                  <a:schemeClr val="accent1">
                    <a:lumMod val="50000"/>
                  </a:schemeClr>
                </a:solidFill>
                <a:latin typeface="Times New Roman" panose="02020603050405020304" pitchFamily="18" charset="0"/>
                <a:cs typeface="Times New Roman" panose="02020603050405020304" pitchFamily="18" charset="0"/>
              </a:rPr>
              <a:t>Тулунского</a:t>
            </a:r>
            <a:r>
              <a:rPr lang="ru-RU" sz="2400" b="1" dirty="0">
                <a:solidFill>
                  <a:schemeClr val="accent1">
                    <a:lumMod val="50000"/>
                  </a:schemeClr>
                </a:solidFill>
                <a:latin typeface="Times New Roman" panose="02020603050405020304" pitchFamily="18" charset="0"/>
                <a:cs typeface="Times New Roman" panose="02020603050405020304" pitchFamily="18" charset="0"/>
              </a:rPr>
              <a:t> муниципального района</a:t>
            </a:r>
          </a:p>
        </p:txBody>
      </p:sp>
      <p:sp>
        <p:nvSpPr>
          <p:cNvPr id="12" name="Объект 2"/>
          <p:cNvSpPr txBox="1">
            <a:spLocks/>
          </p:cNvSpPr>
          <p:nvPr/>
        </p:nvSpPr>
        <p:spPr>
          <a:xfrm>
            <a:off x="1124000" y="2060848"/>
            <a:ext cx="7848872" cy="7920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gn="just">
              <a:lnSpc>
                <a:spcPct val="100000"/>
              </a:lnSpc>
              <a:spcBef>
                <a:spcPts val="0"/>
              </a:spcBef>
              <a:buNone/>
            </a:pPr>
            <a:endParaRPr lang="ru-RU" sz="1600" dirty="0">
              <a:latin typeface="Times New Roman" panose="02020603050405020304" pitchFamily="18" charset="0"/>
              <a:cs typeface="Times New Roman" panose="02020603050405020304" pitchFamily="18" charset="0"/>
            </a:endParaRPr>
          </a:p>
        </p:txBody>
      </p:sp>
      <p:pic>
        <p:nvPicPr>
          <p:cNvPr id="13" name="Picture 12" descr="http://www.cko.by/images/67786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0" b="90618" l="0" r="100000"/>
                    </a14:imgEffect>
                  </a14:imgLayer>
                </a14:imgProps>
              </a:ext>
              <a:ext uri="{28A0092B-C50C-407E-A947-70E740481C1C}">
                <a14:useLocalDpi xmlns:a14="http://schemas.microsoft.com/office/drawing/2010/main" val="0"/>
              </a:ext>
            </a:extLst>
          </a:blip>
          <a:srcRect/>
          <a:stretch>
            <a:fillRect/>
          </a:stretch>
        </p:blipFill>
        <p:spPr bwMode="auto">
          <a:xfrm>
            <a:off x="1493182" y="4051235"/>
            <a:ext cx="792088" cy="7311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ttp://www.cko.by/images/677862.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0" b="90618" l="0" r="100000"/>
                    </a14:imgEffect>
                  </a14:imgLayer>
                </a14:imgProps>
              </a:ext>
              <a:ext uri="{28A0092B-C50C-407E-A947-70E740481C1C}">
                <a14:useLocalDpi xmlns:a14="http://schemas.microsoft.com/office/drawing/2010/main" val="0"/>
              </a:ext>
            </a:extLst>
          </a:blip>
          <a:srcRect/>
          <a:stretch>
            <a:fillRect/>
          </a:stretch>
        </p:blipFill>
        <p:spPr bwMode="auto">
          <a:xfrm>
            <a:off x="1500522" y="5559577"/>
            <a:ext cx="792088" cy="731158"/>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5534" y="5384278"/>
            <a:ext cx="1753433" cy="1447789"/>
          </a:xfrm>
          <a:prstGeom prst="rect">
            <a:avLst/>
          </a:prstGeom>
        </p:spPr>
      </p:pic>
    </p:spTree>
    <p:extLst>
      <p:ext uri="{BB962C8B-B14F-4D97-AF65-F5344CB8AC3E}">
        <p14:creationId xmlns:p14="http://schemas.microsoft.com/office/powerpoint/2010/main" val="223340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43608" y="0"/>
            <a:ext cx="8100392" cy="548680"/>
          </a:xfrm>
        </p:spPr>
        <p:txBody>
          <a:bodyPr>
            <a:noAutofit/>
          </a:bodyPr>
          <a:lstStyle/>
          <a:p>
            <a:pPr algn="ctr"/>
            <a:r>
              <a:rPr lang="ru-RU" sz="2400" b="1" dirty="0">
                <a:solidFill>
                  <a:schemeClr val="accent1">
                    <a:lumMod val="50000"/>
                  </a:schemeClr>
                </a:solidFill>
                <a:effectLst/>
                <a:latin typeface="Times New Roman" panose="02020603050405020304" pitchFamily="18" charset="0"/>
                <a:cs typeface="Times New Roman" panose="02020603050405020304" pitchFamily="18" charset="0"/>
              </a:rPr>
              <a:t>3. Общие сведения</a:t>
            </a:r>
          </a:p>
        </p:txBody>
      </p:sp>
      <p:sp>
        <p:nvSpPr>
          <p:cNvPr id="2" name="Объект 1"/>
          <p:cNvSpPr>
            <a:spLocks noGrp="1"/>
          </p:cNvSpPr>
          <p:nvPr>
            <p:ph idx="1"/>
          </p:nvPr>
        </p:nvSpPr>
        <p:spPr>
          <a:xfrm>
            <a:off x="899592" y="620689"/>
            <a:ext cx="7920880" cy="4032448"/>
          </a:xfrm>
        </p:spPr>
        <p:txBody>
          <a:bodyPr>
            <a:noAutofit/>
          </a:bodyPr>
          <a:lstStyle/>
          <a:p>
            <a:pPr marL="0" indent="450000" algn="just">
              <a:spcBef>
                <a:spcPts val="0"/>
              </a:spcBef>
              <a:spcAft>
                <a:spcPts val="0"/>
              </a:spcAft>
              <a:buClr>
                <a:srgbClr val="98C723"/>
              </a:buClr>
              <a:buNone/>
            </a:pPr>
            <a:r>
              <a:rPr lang="ru-RU" sz="1800" dirty="0">
                <a:latin typeface="Times New Roman" panose="02020603050405020304" pitchFamily="18" charset="0"/>
                <a:cs typeface="Times New Roman" panose="02020603050405020304" pitchFamily="18" charset="0"/>
              </a:rPr>
              <a:t>Муниципальное образование «Тулунский район» - муниципальный район Иркутской области с административным центром в г. Тулуне, объединяющий 86 населенных пунктов, и в пределах которого осуществляют местное самоуправление 24 сельских поселения. </a:t>
            </a:r>
          </a:p>
          <a:p>
            <a:pPr marL="0" lvl="0" indent="450000" algn="just">
              <a:spcBef>
                <a:spcPts val="0"/>
              </a:spcBef>
              <a:spcAft>
                <a:spcPts val="0"/>
              </a:spcAft>
              <a:buClr>
                <a:srgbClr val="98C723"/>
              </a:buClr>
              <a:buNone/>
            </a:pPr>
            <a:r>
              <a:rPr lang="ru-RU" sz="1800" dirty="0">
                <a:latin typeface="Times New Roman"/>
                <a:ea typeface="Times New Roman"/>
              </a:rPr>
              <a:t>Тулунский район расположен на западе Иркутской области и граничит с </a:t>
            </a:r>
            <a:r>
              <a:rPr lang="ru-RU" sz="1800" dirty="0" err="1">
                <a:solidFill>
                  <a:prstClr val="black"/>
                </a:solidFill>
                <a:latin typeface="Times New Roman"/>
                <a:ea typeface="Times New Roman"/>
              </a:rPr>
              <a:t>Куйтунским</a:t>
            </a:r>
            <a:r>
              <a:rPr lang="ru-RU" sz="1800" dirty="0">
                <a:solidFill>
                  <a:prstClr val="black"/>
                </a:solidFill>
                <a:latin typeface="Times New Roman"/>
                <a:ea typeface="Times New Roman"/>
              </a:rPr>
              <a:t>, </a:t>
            </a:r>
            <a:r>
              <a:rPr lang="ru-RU" sz="1800" dirty="0" err="1">
                <a:solidFill>
                  <a:prstClr val="black"/>
                </a:solidFill>
                <a:latin typeface="Times New Roman"/>
                <a:ea typeface="Times New Roman"/>
              </a:rPr>
              <a:t>Зиминским</a:t>
            </a:r>
            <a:r>
              <a:rPr lang="ru-RU" sz="1800" dirty="0">
                <a:solidFill>
                  <a:prstClr val="black"/>
                </a:solidFill>
                <a:latin typeface="Times New Roman"/>
                <a:ea typeface="Times New Roman"/>
              </a:rPr>
              <a:t>, </a:t>
            </a:r>
            <a:r>
              <a:rPr lang="ru-RU" sz="1800" dirty="0" err="1">
                <a:solidFill>
                  <a:prstClr val="black"/>
                </a:solidFill>
                <a:latin typeface="Times New Roman"/>
                <a:ea typeface="Times New Roman"/>
              </a:rPr>
              <a:t>Нижнеудинским</a:t>
            </a:r>
            <a:r>
              <a:rPr lang="ru-RU" sz="1800" dirty="0">
                <a:solidFill>
                  <a:prstClr val="black"/>
                </a:solidFill>
                <a:latin typeface="Times New Roman"/>
                <a:ea typeface="Times New Roman"/>
              </a:rPr>
              <a:t> и, отнесенным к северным районам, Братским районами. По отрогам </a:t>
            </a:r>
            <a:r>
              <a:rPr lang="ru-RU" sz="1800" dirty="0" err="1">
                <a:solidFill>
                  <a:prstClr val="black"/>
                </a:solidFill>
                <a:latin typeface="Times New Roman"/>
                <a:ea typeface="Times New Roman"/>
              </a:rPr>
              <a:t>Окинского</a:t>
            </a:r>
            <a:r>
              <a:rPr lang="ru-RU" sz="1800" dirty="0">
                <a:solidFill>
                  <a:prstClr val="black"/>
                </a:solidFill>
                <a:latin typeface="Times New Roman"/>
                <a:ea typeface="Times New Roman"/>
              </a:rPr>
              <a:t> хребта, на южной оконечности, район граничит с Республикой Бурятия, а по реке Ока – еще и с </a:t>
            </a:r>
            <a:r>
              <a:rPr lang="ru-RU" sz="1800" dirty="0" err="1">
                <a:solidFill>
                  <a:prstClr val="black"/>
                </a:solidFill>
                <a:latin typeface="Times New Roman"/>
                <a:ea typeface="Times New Roman"/>
              </a:rPr>
              <a:t>Заларинским</a:t>
            </a:r>
            <a:r>
              <a:rPr lang="ru-RU" sz="1800" dirty="0">
                <a:solidFill>
                  <a:prstClr val="black"/>
                </a:solidFill>
                <a:latin typeface="Times New Roman"/>
                <a:ea typeface="Times New Roman"/>
              </a:rPr>
              <a:t> районом.</a:t>
            </a:r>
          </a:p>
          <a:p>
            <a:pPr marL="0" lvl="0" indent="450000" algn="just">
              <a:spcBef>
                <a:spcPts val="0"/>
              </a:spcBef>
              <a:spcAft>
                <a:spcPts val="0"/>
              </a:spcAft>
              <a:buClr>
                <a:srgbClr val="98C723"/>
              </a:buClr>
              <a:buNone/>
            </a:pPr>
            <a:r>
              <a:rPr lang="ru-RU" sz="1800" dirty="0">
                <a:solidFill>
                  <a:prstClr val="black"/>
                </a:solidFill>
                <a:latin typeface="Times New Roman"/>
                <a:ea typeface="Times New Roman"/>
              </a:rPr>
              <a:t>Площадь </a:t>
            </a:r>
            <a:r>
              <a:rPr lang="ru-RU" sz="1800" dirty="0" err="1">
                <a:solidFill>
                  <a:prstClr val="black"/>
                </a:solidFill>
                <a:latin typeface="Times New Roman"/>
                <a:ea typeface="Times New Roman"/>
              </a:rPr>
              <a:t>Тулунского</a:t>
            </a:r>
            <a:r>
              <a:rPr lang="ru-RU" sz="1800" dirty="0">
                <a:solidFill>
                  <a:prstClr val="black"/>
                </a:solidFill>
                <a:latin typeface="Times New Roman"/>
                <a:ea typeface="Times New Roman"/>
              </a:rPr>
              <a:t> района составляет 13,5 тыс. км</a:t>
            </a:r>
            <a:r>
              <a:rPr lang="ru-RU" sz="1800" baseline="30000" dirty="0">
                <a:solidFill>
                  <a:prstClr val="black"/>
                </a:solidFill>
                <a:latin typeface="Times New Roman"/>
                <a:ea typeface="Times New Roman"/>
              </a:rPr>
              <a:t>2</a:t>
            </a:r>
            <a:r>
              <a:rPr lang="ru-RU" sz="1800" dirty="0">
                <a:solidFill>
                  <a:prstClr val="black"/>
                </a:solidFill>
                <a:latin typeface="Times New Roman"/>
                <a:ea typeface="Times New Roman"/>
              </a:rPr>
              <a:t>. </a:t>
            </a:r>
          </a:p>
          <a:p>
            <a:pPr marL="0" indent="450000" algn="just">
              <a:spcBef>
                <a:spcPts val="0"/>
              </a:spcBef>
              <a:spcAft>
                <a:spcPts val="0"/>
              </a:spcAft>
              <a:buNone/>
            </a:pPr>
            <a:r>
              <a:rPr lang="ru-RU" sz="1800" dirty="0">
                <a:latin typeface="Times New Roman"/>
                <a:ea typeface="Times New Roman"/>
              </a:rPr>
              <a:t>Численность населения на </a:t>
            </a:r>
            <a:r>
              <a:rPr lang="ru-RU" sz="1800" dirty="0" smtClean="0">
                <a:latin typeface="Times New Roman"/>
                <a:ea typeface="Times New Roman"/>
              </a:rPr>
              <a:t>01.01.2022 </a:t>
            </a:r>
            <a:r>
              <a:rPr lang="ru-RU" sz="1800" dirty="0">
                <a:latin typeface="Times New Roman"/>
                <a:ea typeface="Times New Roman"/>
              </a:rPr>
              <a:t>г. - 2</a:t>
            </a:r>
            <a:r>
              <a:rPr lang="en-US" sz="1800" dirty="0" smtClean="0">
                <a:latin typeface="Times New Roman"/>
                <a:ea typeface="Times New Roman"/>
              </a:rPr>
              <a:t>3</a:t>
            </a:r>
            <a:r>
              <a:rPr lang="ru-RU" sz="1800" dirty="0" smtClean="0">
                <a:latin typeface="Times New Roman"/>
                <a:ea typeface="Times New Roman"/>
              </a:rPr>
              <a:t>222 человека.</a:t>
            </a:r>
            <a:endParaRPr lang="ru-RU" sz="1800" dirty="0">
              <a:latin typeface="Times New Roman"/>
              <a:ea typeface="Times New Roman"/>
            </a:endParaRPr>
          </a:p>
          <a:p>
            <a:pPr marL="0" indent="450000" algn="just">
              <a:spcBef>
                <a:spcPts val="0"/>
              </a:spcBef>
              <a:spcAft>
                <a:spcPts val="0"/>
              </a:spcAft>
              <a:buNone/>
            </a:pPr>
            <a:r>
              <a:rPr lang="ru-RU" sz="1800" dirty="0">
                <a:latin typeface="Times New Roman" pitchFamily="18" charset="0"/>
                <a:cs typeface="Times New Roman" pitchFamily="18" charset="0"/>
              </a:rPr>
              <a:t>Автомобильный код региона : 38  85  138</a:t>
            </a:r>
          </a:p>
          <a:p>
            <a:pPr marL="0" indent="450000" algn="just">
              <a:spcBef>
                <a:spcPts val="0"/>
              </a:spcBef>
              <a:spcAft>
                <a:spcPts val="0"/>
              </a:spcAft>
              <a:buNone/>
            </a:pPr>
            <a:r>
              <a:rPr lang="ru-RU" sz="1800" dirty="0">
                <a:latin typeface="Times New Roman" pitchFamily="18" charset="0"/>
                <a:cs typeface="Times New Roman" pitchFamily="18" charset="0"/>
              </a:rPr>
              <a:t>Телефонный код: 395-30</a:t>
            </a:r>
          </a:p>
          <a:p>
            <a:pPr marL="0" indent="450000" algn="just">
              <a:spcBef>
                <a:spcPts val="0"/>
              </a:spcBef>
              <a:spcAft>
                <a:spcPts val="0"/>
              </a:spcAft>
              <a:buNone/>
            </a:pPr>
            <a:r>
              <a:rPr lang="ru-RU" sz="1800" dirty="0">
                <a:latin typeface="Times New Roman" pitchFamily="18" charset="0"/>
                <a:cs typeface="Times New Roman" pitchFamily="18" charset="0"/>
              </a:rPr>
              <a:t>Часовой пояс: </a:t>
            </a:r>
            <a:r>
              <a:rPr lang="en-US" sz="1800" dirty="0">
                <a:latin typeface="Times New Roman" pitchFamily="18" charset="0"/>
                <a:cs typeface="Times New Roman" pitchFamily="18" charset="0"/>
              </a:rPr>
              <a:t>MSK</a:t>
            </a:r>
            <a:r>
              <a:rPr lang="ru-RU" sz="1800" dirty="0">
                <a:latin typeface="Times New Roman" pitchFamily="18" charset="0"/>
                <a:cs typeface="Times New Roman" pitchFamily="18" charset="0"/>
              </a:rPr>
              <a:t> +5</a:t>
            </a:r>
          </a:p>
        </p:txBody>
      </p:sp>
      <p:pic>
        <p:nvPicPr>
          <p:cNvPr id="1031" name="Picture 7" descr="http://tulunr.irkobl.ru/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3715567"/>
            <a:ext cx="3083784" cy="3146523"/>
          </a:xfrm>
          <a:prstGeom prst="rect">
            <a:avLst/>
          </a:prstGeom>
          <a:noFill/>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8</a:t>
            </a:fld>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6642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B54CF04-829E-4533-9E22-1DEDBBC55A26}" type="slidenum">
              <a:rPr lang="ru-RU" smtClean="0"/>
              <a:pPr/>
              <a:t>9</a:t>
            </a:fld>
            <a:endParaRPr lang="ru-RU"/>
          </a:p>
        </p:txBody>
      </p:sp>
      <p:sp>
        <p:nvSpPr>
          <p:cNvPr id="3" name="TextBox 2"/>
          <p:cNvSpPr txBox="1"/>
          <p:nvPr/>
        </p:nvSpPr>
        <p:spPr>
          <a:xfrm>
            <a:off x="898376" y="190276"/>
            <a:ext cx="8100392" cy="400110"/>
          </a:xfrm>
          <a:prstGeom prst="rect">
            <a:avLst/>
          </a:prstGeom>
          <a:noFill/>
        </p:spPr>
        <p:txBody>
          <a:bodyPr wrap="square" rtlCol="0">
            <a:spAutoFit/>
          </a:bodyPr>
          <a:lstStyle/>
          <a:p>
            <a:pPr algn="ctr"/>
            <a:r>
              <a:rPr lang="ru-RU" sz="2000" b="1" dirty="0">
                <a:solidFill>
                  <a:schemeClr val="accent5">
                    <a:lumMod val="50000"/>
                  </a:schemeClr>
                </a:solidFill>
                <a:latin typeface="Times New Roman" panose="02020603050405020304" pitchFamily="18" charset="0"/>
                <a:cs typeface="Times New Roman" panose="02020603050405020304" pitchFamily="18" charset="0"/>
              </a:rPr>
              <a:t>Структура Администрации Тулунского муниципального района</a:t>
            </a:r>
          </a:p>
        </p:txBody>
      </p:sp>
      <p:sp>
        <p:nvSpPr>
          <p:cNvPr id="14" name="Прямоугольник 13"/>
          <p:cNvSpPr/>
          <p:nvPr/>
        </p:nvSpPr>
        <p:spPr>
          <a:xfrm>
            <a:off x="4139952" y="761085"/>
            <a:ext cx="1944216" cy="232045"/>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tx1"/>
                </a:solidFill>
                <a:latin typeface="Times New Roman" panose="02020603050405020304" pitchFamily="18" charset="0"/>
                <a:cs typeface="Times New Roman" panose="02020603050405020304" pitchFamily="18" charset="0"/>
              </a:rPr>
              <a:t>МЭР</a:t>
            </a:r>
          </a:p>
        </p:txBody>
      </p:sp>
      <p:sp>
        <p:nvSpPr>
          <p:cNvPr id="15" name="Прямоугольник 14"/>
          <p:cNvSpPr/>
          <p:nvPr/>
        </p:nvSpPr>
        <p:spPr>
          <a:xfrm>
            <a:off x="755576" y="1447381"/>
            <a:ext cx="2088232" cy="260243"/>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Комитет по финансам</a:t>
            </a:r>
          </a:p>
        </p:txBody>
      </p:sp>
      <p:sp>
        <p:nvSpPr>
          <p:cNvPr id="16" name="Прямоугольник 15"/>
          <p:cNvSpPr/>
          <p:nvPr/>
        </p:nvSpPr>
        <p:spPr>
          <a:xfrm>
            <a:off x="755576" y="1870027"/>
            <a:ext cx="2065731" cy="588313"/>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Комитет по экономике и развитию предпринимательства</a:t>
            </a:r>
          </a:p>
        </p:txBody>
      </p:sp>
      <p:sp>
        <p:nvSpPr>
          <p:cNvPr id="17" name="Прямоугольник 16"/>
          <p:cNvSpPr/>
          <p:nvPr/>
        </p:nvSpPr>
        <p:spPr>
          <a:xfrm>
            <a:off x="745445" y="2627032"/>
            <a:ext cx="2065732" cy="38125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Управление по экономике и прогнозированию</a:t>
            </a:r>
          </a:p>
        </p:txBody>
      </p:sp>
      <p:sp>
        <p:nvSpPr>
          <p:cNvPr id="18" name="Прямоугольник 17"/>
          <p:cNvSpPr/>
          <p:nvPr/>
        </p:nvSpPr>
        <p:spPr>
          <a:xfrm>
            <a:off x="743226" y="3131493"/>
            <a:ext cx="2070170" cy="41996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Управление сельского хозяйства</a:t>
            </a:r>
          </a:p>
        </p:txBody>
      </p:sp>
      <p:sp>
        <p:nvSpPr>
          <p:cNvPr id="19" name="Прямоугольник 18"/>
          <p:cNvSpPr/>
          <p:nvPr/>
        </p:nvSpPr>
        <p:spPr>
          <a:xfrm>
            <a:off x="755576" y="3716638"/>
            <a:ext cx="2058209" cy="342881"/>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Правовое управление</a:t>
            </a:r>
          </a:p>
        </p:txBody>
      </p:sp>
      <p:sp>
        <p:nvSpPr>
          <p:cNvPr id="20" name="Прямоугольник 19"/>
          <p:cNvSpPr/>
          <p:nvPr/>
        </p:nvSpPr>
        <p:spPr>
          <a:xfrm>
            <a:off x="721460" y="4259803"/>
            <a:ext cx="2071838" cy="463151"/>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Отдел бухгалтерского учета и отчетности</a:t>
            </a:r>
          </a:p>
        </p:txBody>
      </p:sp>
      <p:sp>
        <p:nvSpPr>
          <p:cNvPr id="21" name="Прямоугольник 20"/>
          <p:cNvSpPr/>
          <p:nvPr/>
        </p:nvSpPr>
        <p:spPr>
          <a:xfrm>
            <a:off x="3130685" y="1447140"/>
            <a:ext cx="1860211" cy="404304"/>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Заместитель мэра по социальным вопросам</a:t>
            </a:r>
          </a:p>
        </p:txBody>
      </p:sp>
      <p:sp>
        <p:nvSpPr>
          <p:cNvPr id="22" name="Прямоугольник 21"/>
          <p:cNvSpPr/>
          <p:nvPr/>
        </p:nvSpPr>
        <p:spPr>
          <a:xfrm>
            <a:off x="3167845" y="1997593"/>
            <a:ext cx="1823051" cy="333061"/>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Комитет по образованию</a:t>
            </a:r>
          </a:p>
        </p:txBody>
      </p:sp>
      <p:sp>
        <p:nvSpPr>
          <p:cNvPr id="23" name="Прямоугольник 22"/>
          <p:cNvSpPr/>
          <p:nvPr/>
        </p:nvSpPr>
        <p:spPr>
          <a:xfrm>
            <a:off x="3131840" y="2497186"/>
            <a:ext cx="1852729" cy="59748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Комитет по </a:t>
            </a:r>
            <a:r>
              <a:rPr lang="ru-RU" sz="1200" dirty="0" smtClean="0">
                <a:solidFill>
                  <a:schemeClr val="tx1"/>
                </a:solidFill>
                <a:latin typeface="Times New Roman" panose="02020603050405020304" pitchFamily="18" charset="0"/>
                <a:cs typeface="Times New Roman" panose="02020603050405020304" pitchFamily="18" charset="0"/>
              </a:rPr>
              <a:t>культуре, </a:t>
            </a:r>
            <a:r>
              <a:rPr lang="ru-RU" sz="1200" dirty="0">
                <a:solidFill>
                  <a:schemeClr val="tx1"/>
                </a:solidFill>
                <a:latin typeface="Times New Roman" panose="02020603050405020304" pitchFamily="18" charset="0"/>
                <a:cs typeface="Times New Roman" panose="02020603050405020304" pitchFamily="18" charset="0"/>
              </a:rPr>
              <a:t>молодежной политике и спорту</a:t>
            </a:r>
          </a:p>
        </p:txBody>
      </p:sp>
      <p:sp>
        <p:nvSpPr>
          <p:cNvPr id="24" name="Прямоугольник 23"/>
          <p:cNvSpPr/>
          <p:nvPr/>
        </p:nvSpPr>
        <p:spPr>
          <a:xfrm>
            <a:off x="3131840" y="3261205"/>
            <a:ext cx="1877482" cy="39424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Отдел по делам несовершеннолетних</a:t>
            </a:r>
          </a:p>
        </p:txBody>
      </p:sp>
      <p:sp>
        <p:nvSpPr>
          <p:cNvPr id="26" name="Прямоугольник 25"/>
          <p:cNvSpPr/>
          <p:nvPr/>
        </p:nvSpPr>
        <p:spPr>
          <a:xfrm>
            <a:off x="3167845" y="3869559"/>
            <a:ext cx="1841478" cy="390245"/>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Административная комиссия</a:t>
            </a:r>
          </a:p>
        </p:txBody>
      </p:sp>
      <p:sp>
        <p:nvSpPr>
          <p:cNvPr id="27" name="Прямоугольник 26"/>
          <p:cNvSpPr/>
          <p:nvPr/>
        </p:nvSpPr>
        <p:spPr>
          <a:xfrm>
            <a:off x="3131840" y="4401465"/>
            <a:ext cx="1877482" cy="773542"/>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Ведущий аналитик по работе с некоммерческими организациями</a:t>
            </a:r>
          </a:p>
        </p:txBody>
      </p:sp>
      <p:sp>
        <p:nvSpPr>
          <p:cNvPr id="28" name="Прямоугольник 27"/>
          <p:cNvSpPr/>
          <p:nvPr/>
        </p:nvSpPr>
        <p:spPr>
          <a:xfrm>
            <a:off x="5452429" y="1422443"/>
            <a:ext cx="1549841" cy="429001"/>
          </a:xfrm>
          <a:prstGeom prst="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Первый заместитель мэра</a:t>
            </a:r>
          </a:p>
        </p:txBody>
      </p:sp>
      <p:sp>
        <p:nvSpPr>
          <p:cNvPr id="29" name="Прямоугольник 28"/>
          <p:cNvSpPr/>
          <p:nvPr/>
        </p:nvSpPr>
        <p:spPr>
          <a:xfrm>
            <a:off x="5452430" y="1962502"/>
            <a:ext cx="1548172" cy="475416"/>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Отдел по делам ГО и ЧС</a:t>
            </a:r>
          </a:p>
        </p:txBody>
      </p:sp>
      <p:sp>
        <p:nvSpPr>
          <p:cNvPr id="30" name="Прямоугольник 29"/>
          <p:cNvSpPr/>
          <p:nvPr/>
        </p:nvSpPr>
        <p:spPr>
          <a:xfrm>
            <a:off x="5472100" y="2548976"/>
            <a:ext cx="1548173" cy="846241"/>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Комитет по управлению муниципальным имуществом</a:t>
            </a:r>
          </a:p>
        </p:txBody>
      </p:sp>
      <p:sp>
        <p:nvSpPr>
          <p:cNvPr id="31" name="Прямоугольник 30"/>
          <p:cNvSpPr/>
          <p:nvPr/>
        </p:nvSpPr>
        <p:spPr>
          <a:xfrm>
            <a:off x="5502829" y="3506275"/>
            <a:ext cx="1497773" cy="74945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Комитет по строительству, дорожному хозяйству</a:t>
            </a:r>
          </a:p>
        </p:txBody>
      </p:sp>
      <p:sp>
        <p:nvSpPr>
          <p:cNvPr id="32" name="Прямоугольник 31"/>
          <p:cNvSpPr/>
          <p:nvPr/>
        </p:nvSpPr>
        <p:spPr>
          <a:xfrm>
            <a:off x="5546831" y="4401465"/>
            <a:ext cx="1453771" cy="52177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Комитет по ЖКХ, транспорту и связи</a:t>
            </a:r>
          </a:p>
        </p:txBody>
      </p:sp>
      <p:sp>
        <p:nvSpPr>
          <p:cNvPr id="33" name="Прямоугольник 32"/>
          <p:cNvSpPr/>
          <p:nvPr/>
        </p:nvSpPr>
        <p:spPr>
          <a:xfrm>
            <a:off x="7308304" y="1439226"/>
            <a:ext cx="1512165" cy="441941"/>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Руководитель аппарата</a:t>
            </a:r>
          </a:p>
        </p:txBody>
      </p:sp>
      <p:sp>
        <p:nvSpPr>
          <p:cNvPr id="34" name="Прямоугольник 33"/>
          <p:cNvSpPr/>
          <p:nvPr/>
        </p:nvSpPr>
        <p:spPr>
          <a:xfrm>
            <a:off x="7304826" y="1997594"/>
            <a:ext cx="1515646" cy="471476"/>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Организационный отдел</a:t>
            </a:r>
          </a:p>
        </p:txBody>
      </p:sp>
      <p:sp>
        <p:nvSpPr>
          <p:cNvPr id="35" name="Прямоугольник 34"/>
          <p:cNvSpPr/>
          <p:nvPr/>
        </p:nvSpPr>
        <p:spPr>
          <a:xfrm>
            <a:off x="7304827" y="2576645"/>
            <a:ext cx="1510051" cy="352164"/>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Архивный отдел</a:t>
            </a:r>
          </a:p>
        </p:txBody>
      </p:sp>
      <p:sp>
        <p:nvSpPr>
          <p:cNvPr id="36" name="Прямоугольник 35"/>
          <p:cNvSpPr/>
          <p:nvPr/>
        </p:nvSpPr>
        <p:spPr>
          <a:xfrm>
            <a:off x="7298172" y="3094673"/>
            <a:ext cx="1522298" cy="774886"/>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Отдел по работе со средствами массовой информации</a:t>
            </a:r>
          </a:p>
        </p:txBody>
      </p:sp>
      <p:sp>
        <p:nvSpPr>
          <p:cNvPr id="37" name="Прямоугольник 36"/>
          <p:cNvSpPr/>
          <p:nvPr/>
        </p:nvSpPr>
        <p:spPr>
          <a:xfrm>
            <a:off x="7304826" y="4059520"/>
            <a:ext cx="1515643" cy="444247"/>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Вспомогательный персонал</a:t>
            </a:r>
          </a:p>
        </p:txBody>
      </p:sp>
      <p:cxnSp>
        <p:nvCxnSpPr>
          <p:cNvPr id="39" name="Прямая соединительная линия 38"/>
          <p:cNvCxnSpPr/>
          <p:nvPr/>
        </p:nvCxnSpPr>
        <p:spPr>
          <a:xfrm flipH="1">
            <a:off x="368964" y="1140062"/>
            <a:ext cx="7713426" cy="40808"/>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47" name="Прямая соединительная линия 46"/>
          <p:cNvCxnSpPr>
            <a:stCxn id="14" idx="2"/>
          </p:cNvCxnSpPr>
          <p:nvPr/>
        </p:nvCxnSpPr>
        <p:spPr>
          <a:xfrm>
            <a:off x="5112060" y="993130"/>
            <a:ext cx="0" cy="1895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4139952" y="1194109"/>
            <a:ext cx="608" cy="2302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a:endCxn id="28" idx="0"/>
          </p:cNvCxnSpPr>
          <p:nvPr/>
        </p:nvCxnSpPr>
        <p:spPr>
          <a:xfrm>
            <a:off x="6226516" y="1138247"/>
            <a:ext cx="834" cy="2841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p:cNvCxnSpPr/>
          <p:nvPr/>
        </p:nvCxnSpPr>
        <p:spPr>
          <a:xfrm flipH="1">
            <a:off x="351179" y="1174176"/>
            <a:ext cx="23635" cy="46407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p:nvPr/>
        </p:nvCxnSpPr>
        <p:spPr>
          <a:xfrm flipV="1">
            <a:off x="386227" y="1558470"/>
            <a:ext cx="379288" cy="35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Прямая соединительная линия 96"/>
          <p:cNvCxnSpPr/>
          <p:nvPr/>
        </p:nvCxnSpPr>
        <p:spPr>
          <a:xfrm>
            <a:off x="368964" y="2149130"/>
            <a:ext cx="386612" cy="12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Прямая соединительная линия 103"/>
          <p:cNvCxnSpPr/>
          <p:nvPr/>
        </p:nvCxnSpPr>
        <p:spPr>
          <a:xfrm>
            <a:off x="547594" y="2830673"/>
            <a:ext cx="2005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Прямая соединительная линия 117"/>
          <p:cNvCxnSpPr>
            <a:endCxn id="19" idx="1"/>
          </p:cNvCxnSpPr>
          <p:nvPr/>
        </p:nvCxnSpPr>
        <p:spPr>
          <a:xfrm flipV="1">
            <a:off x="326768" y="3888079"/>
            <a:ext cx="428808" cy="70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Прямая соединительная линия 123"/>
          <p:cNvCxnSpPr/>
          <p:nvPr/>
        </p:nvCxnSpPr>
        <p:spPr>
          <a:xfrm flipV="1">
            <a:off x="525541" y="2315014"/>
            <a:ext cx="0" cy="10322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Прямая соединительная линия 131"/>
          <p:cNvCxnSpPr>
            <a:endCxn id="18" idx="1"/>
          </p:cNvCxnSpPr>
          <p:nvPr/>
        </p:nvCxnSpPr>
        <p:spPr>
          <a:xfrm flipV="1">
            <a:off x="525541" y="3341475"/>
            <a:ext cx="217685" cy="58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Прямая соединительная линия 145"/>
          <p:cNvCxnSpPr/>
          <p:nvPr/>
        </p:nvCxnSpPr>
        <p:spPr>
          <a:xfrm>
            <a:off x="525541" y="2303890"/>
            <a:ext cx="2226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Прямая соединительная линия 150"/>
          <p:cNvCxnSpPr>
            <a:endCxn id="20" idx="1"/>
          </p:cNvCxnSpPr>
          <p:nvPr/>
        </p:nvCxnSpPr>
        <p:spPr>
          <a:xfrm flipV="1">
            <a:off x="351179" y="4491379"/>
            <a:ext cx="370281" cy="123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Прямая соединительная линия 172"/>
          <p:cNvCxnSpPr/>
          <p:nvPr/>
        </p:nvCxnSpPr>
        <p:spPr>
          <a:xfrm flipH="1">
            <a:off x="2950667" y="1649896"/>
            <a:ext cx="31072" cy="31383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Прямая соединительная линия 175"/>
          <p:cNvCxnSpPr/>
          <p:nvPr/>
        </p:nvCxnSpPr>
        <p:spPr>
          <a:xfrm>
            <a:off x="1757379" y="4738937"/>
            <a:ext cx="0" cy="1843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Прямая соединительная линия 180"/>
          <p:cNvCxnSpPr>
            <a:endCxn id="21" idx="1"/>
          </p:cNvCxnSpPr>
          <p:nvPr/>
        </p:nvCxnSpPr>
        <p:spPr>
          <a:xfrm>
            <a:off x="3002475" y="1649292"/>
            <a:ext cx="1282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Прямая соединительная линия 189"/>
          <p:cNvCxnSpPr>
            <a:endCxn id="22" idx="1"/>
          </p:cNvCxnSpPr>
          <p:nvPr/>
        </p:nvCxnSpPr>
        <p:spPr>
          <a:xfrm>
            <a:off x="2978884" y="2159637"/>
            <a:ext cx="188961" cy="4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Прямая соединительная линия 193"/>
          <p:cNvCxnSpPr>
            <a:endCxn id="23" idx="1"/>
          </p:cNvCxnSpPr>
          <p:nvPr/>
        </p:nvCxnSpPr>
        <p:spPr>
          <a:xfrm>
            <a:off x="2978884" y="2794301"/>
            <a:ext cx="152956" cy="16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Прямая соединительная линия 199"/>
          <p:cNvCxnSpPr>
            <a:endCxn id="24" idx="1"/>
          </p:cNvCxnSpPr>
          <p:nvPr/>
        </p:nvCxnSpPr>
        <p:spPr>
          <a:xfrm flipV="1">
            <a:off x="2964133" y="3458329"/>
            <a:ext cx="167707" cy="1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Прямая соединительная линия 204"/>
          <p:cNvCxnSpPr>
            <a:endCxn id="27" idx="1"/>
          </p:cNvCxnSpPr>
          <p:nvPr/>
        </p:nvCxnSpPr>
        <p:spPr>
          <a:xfrm>
            <a:off x="2950666" y="4788236"/>
            <a:ext cx="1811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Прямая соединительная линия 208"/>
          <p:cNvCxnSpPr>
            <a:endCxn id="26" idx="1"/>
          </p:cNvCxnSpPr>
          <p:nvPr/>
        </p:nvCxnSpPr>
        <p:spPr>
          <a:xfrm>
            <a:off x="2978884" y="4059519"/>
            <a:ext cx="188961" cy="51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Прямая соединительная линия 214"/>
          <p:cNvCxnSpPr/>
          <p:nvPr/>
        </p:nvCxnSpPr>
        <p:spPr>
          <a:xfrm>
            <a:off x="5220072" y="1649292"/>
            <a:ext cx="16229" cy="30130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Прямая соединительная линия 218"/>
          <p:cNvCxnSpPr/>
          <p:nvPr/>
        </p:nvCxnSpPr>
        <p:spPr>
          <a:xfrm>
            <a:off x="5220072" y="1628825"/>
            <a:ext cx="220687" cy="34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Прямая соединительная линия 226"/>
          <p:cNvCxnSpPr>
            <a:endCxn id="30" idx="1"/>
          </p:cNvCxnSpPr>
          <p:nvPr/>
        </p:nvCxnSpPr>
        <p:spPr>
          <a:xfrm>
            <a:off x="5236301" y="2970505"/>
            <a:ext cx="235799" cy="15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Прямая соединительная линия 231"/>
          <p:cNvCxnSpPr>
            <a:endCxn id="31" idx="1"/>
          </p:cNvCxnSpPr>
          <p:nvPr/>
        </p:nvCxnSpPr>
        <p:spPr>
          <a:xfrm flipV="1">
            <a:off x="5220072" y="3881002"/>
            <a:ext cx="282757" cy="70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Прямая соединительная линия 235"/>
          <p:cNvCxnSpPr>
            <a:stCxn id="32" idx="1"/>
          </p:cNvCxnSpPr>
          <p:nvPr/>
        </p:nvCxnSpPr>
        <p:spPr>
          <a:xfrm flipH="1">
            <a:off x="5236301" y="4662352"/>
            <a:ext cx="3105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Прямая соединительная линия 242"/>
          <p:cNvCxnSpPr/>
          <p:nvPr/>
        </p:nvCxnSpPr>
        <p:spPr>
          <a:xfrm>
            <a:off x="7142585" y="1152486"/>
            <a:ext cx="7943" cy="10256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Прямая соединительная линия 247"/>
          <p:cNvCxnSpPr/>
          <p:nvPr/>
        </p:nvCxnSpPr>
        <p:spPr>
          <a:xfrm flipH="1" flipV="1">
            <a:off x="6990767" y="2178184"/>
            <a:ext cx="163686" cy="49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Прямая соединительная линия 253"/>
          <p:cNvCxnSpPr/>
          <p:nvPr/>
        </p:nvCxnSpPr>
        <p:spPr>
          <a:xfrm>
            <a:off x="8082390" y="1140062"/>
            <a:ext cx="0" cy="2618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Прямая соединительная линия 256"/>
          <p:cNvCxnSpPr>
            <a:stCxn id="33" idx="3"/>
          </p:cNvCxnSpPr>
          <p:nvPr/>
        </p:nvCxnSpPr>
        <p:spPr>
          <a:xfrm flipV="1">
            <a:off x="8820469" y="1649293"/>
            <a:ext cx="203169" cy="109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Прямая соединительная линия 259"/>
          <p:cNvCxnSpPr/>
          <p:nvPr/>
        </p:nvCxnSpPr>
        <p:spPr>
          <a:xfrm flipH="1">
            <a:off x="9023638" y="1660196"/>
            <a:ext cx="2" cy="26214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Прямая соединительная линия 263"/>
          <p:cNvCxnSpPr>
            <a:stCxn id="34" idx="3"/>
          </p:cNvCxnSpPr>
          <p:nvPr/>
        </p:nvCxnSpPr>
        <p:spPr>
          <a:xfrm>
            <a:off x="8820472" y="2233332"/>
            <a:ext cx="178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Прямая соединительная линия 266"/>
          <p:cNvCxnSpPr>
            <a:stCxn id="36" idx="3"/>
          </p:cNvCxnSpPr>
          <p:nvPr/>
        </p:nvCxnSpPr>
        <p:spPr>
          <a:xfrm flipV="1">
            <a:off x="8820470" y="3481332"/>
            <a:ext cx="203168" cy="7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Прямая соединительная линия 269"/>
          <p:cNvCxnSpPr/>
          <p:nvPr/>
        </p:nvCxnSpPr>
        <p:spPr>
          <a:xfrm>
            <a:off x="8814878" y="4281643"/>
            <a:ext cx="2160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Прямая соединительная линия 304"/>
          <p:cNvCxnSpPr/>
          <p:nvPr/>
        </p:nvCxnSpPr>
        <p:spPr>
          <a:xfrm flipV="1">
            <a:off x="8814878" y="2719104"/>
            <a:ext cx="183890" cy="4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1" name="Прямоугольник 310"/>
          <p:cNvSpPr/>
          <p:nvPr/>
        </p:nvSpPr>
        <p:spPr>
          <a:xfrm>
            <a:off x="735056" y="4939221"/>
            <a:ext cx="2071838" cy="433995"/>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tx1"/>
                </a:solidFill>
                <a:latin typeface="Times New Roman" panose="02020603050405020304" pitchFamily="18" charset="0"/>
                <a:cs typeface="Times New Roman" panose="02020603050405020304" pitchFamily="18" charset="0"/>
              </a:rPr>
              <a:t>Централизованная бухгалтерия</a:t>
            </a:r>
          </a:p>
        </p:txBody>
      </p:sp>
      <p:sp>
        <p:nvSpPr>
          <p:cNvPr id="312" name="Прямоугольник 311"/>
          <p:cNvSpPr/>
          <p:nvPr/>
        </p:nvSpPr>
        <p:spPr>
          <a:xfrm>
            <a:off x="765515" y="5563691"/>
            <a:ext cx="2027783" cy="552379"/>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latin typeface="Times New Roman" panose="02020603050405020304" pitchFamily="18" charset="0"/>
                <a:cs typeface="Times New Roman" panose="02020603050405020304" pitchFamily="18" charset="0"/>
              </a:rPr>
              <a:t>Отдел по мобилизационной подготовке и защите государственной тайны</a:t>
            </a:r>
            <a:endParaRPr lang="ru-RU" sz="1200" dirty="0">
              <a:solidFill>
                <a:schemeClr val="tx1"/>
              </a:solidFill>
              <a:latin typeface="Times New Roman" panose="02020603050405020304" pitchFamily="18" charset="0"/>
              <a:cs typeface="Times New Roman" panose="02020603050405020304" pitchFamily="18" charset="0"/>
            </a:endParaRPr>
          </a:p>
        </p:txBody>
      </p:sp>
      <p:cxnSp>
        <p:nvCxnSpPr>
          <p:cNvPr id="315" name="Прямая соединительная линия 314"/>
          <p:cNvCxnSpPr/>
          <p:nvPr/>
        </p:nvCxnSpPr>
        <p:spPr>
          <a:xfrm>
            <a:off x="358468" y="5814956"/>
            <a:ext cx="41535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Прямая соединительная линия 329"/>
          <p:cNvCxnSpPr/>
          <p:nvPr/>
        </p:nvCxnSpPr>
        <p:spPr>
          <a:xfrm>
            <a:off x="5228186" y="2196232"/>
            <a:ext cx="225285" cy="65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2610" y="4749944"/>
            <a:ext cx="2052537" cy="1564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943203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араллакс">
  <a:themeElements>
    <a:clrScheme name="Параллакс">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Параллакс">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Параллакс">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Параллакс</Template>
  <TotalTime>12029</TotalTime>
  <Words>12137</Words>
  <Application>Microsoft Office PowerPoint</Application>
  <PresentationFormat>Экран (4:3)</PresentationFormat>
  <Paragraphs>974</Paragraphs>
  <Slides>74</Slides>
  <Notes>32</Notes>
  <HiddenSlides>2</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74</vt:i4>
      </vt:variant>
    </vt:vector>
  </HeadingPairs>
  <TitlesOfParts>
    <vt:vector size="83" baseType="lpstr">
      <vt:lpstr>Arial</vt:lpstr>
      <vt:lpstr>Arial Black</vt:lpstr>
      <vt:lpstr>Calibri</vt:lpstr>
      <vt:lpstr>Corbel</vt:lpstr>
      <vt:lpstr>Courier New</vt:lpstr>
      <vt:lpstr>Times New Roman</vt:lpstr>
      <vt:lpstr>Wingdings</vt:lpstr>
      <vt:lpstr>Wingdings 3</vt:lpstr>
      <vt:lpstr>Параллакс</vt:lpstr>
      <vt:lpstr>Презентация PowerPoint</vt:lpstr>
      <vt:lpstr>Презентация PowerPoint</vt:lpstr>
      <vt:lpstr>Содержание</vt:lpstr>
      <vt:lpstr>Презентация PowerPoint</vt:lpstr>
      <vt:lpstr>1. Конкурентные преимущества района</vt:lpstr>
      <vt:lpstr>Презентация PowerPoint</vt:lpstr>
      <vt:lpstr>2. Историческая справка</vt:lpstr>
      <vt:lpstr>3. Общие сведения</vt:lpstr>
      <vt:lpstr>Презентация PowerPoint</vt:lpstr>
      <vt:lpstr>4. Климатические условия</vt:lpstr>
      <vt:lpstr>5. Транспортная инфраструктура</vt:lpstr>
      <vt:lpstr>6. Природно-ресурсный потенциал</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7. Карта месторождений и проявлений на территории  Тулунского района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9. Промышленность</vt:lpstr>
      <vt:lpstr>10. Сельское хозяйство</vt:lpstr>
      <vt:lpstr>Показатели развития сельскохозяйственного производства                                   за 2022 год</vt:lpstr>
      <vt:lpstr>Презентация PowerPoint</vt:lpstr>
      <vt:lpstr>11. Малый и средний бизнес</vt:lpstr>
      <vt:lpstr>Презентация PowerPoint</vt:lpstr>
      <vt:lpstr>12. Бюджет</vt:lpstr>
      <vt:lpstr>13. Социальная сфера</vt:lpstr>
      <vt:lpstr>14. Кадровый потенциал</vt:lpstr>
      <vt:lpstr>15. Демографическая ситуация</vt:lpstr>
      <vt:lpstr>16. Институциональная среда</vt:lpstr>
      <vt:lpstr>17. Опорная территория развития </vt:lpstr>
      <vt:lpstr>18. Реализуемые инвестиционные проекты</vt:lpstr>
      <vt:lpstr>19. Развитие транспортной инфраструктуры</vt:lpstr>
      <vt:lpstr>20. Меры государственной поддержки</vt:lpstr>
      <vt:lpstr>21. Инфраструктура поддержки</vt:lpstr>
      <vt:lpstr>Презентация PowerPoint</vt:lpstr>
      <vt:lpstr>Презентация PowerPoint</vt:lpstr>
      <vt:lpstr>Презентация PowerPoint</vt:lpstr>
      <vt:lpstr>Презентация PowerPoint</vt:lpstr>
      <vt:lpstr>Презентация PowerPoint</vt:lpstr>
      <vt:lpstr>22. Объекты для инвесторов</vt:lpstr>
      <vt:lpstr>Характеристика производственной площадки</vt:lpstr>
      <vt:lpstr>Презентация PowerPoint</vt:lpstr>
      <vt:lpstr>Презентация PowerPoint</vt:lpstr>
      <vt:lpstr>23. Предложения инвесторам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24. Контакты Администрации  Тулунского муниципального района</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Молоцило</cp:lastModifiedBy>
  <cp:revision>1181</cp:revision>
  <cp:lastPrinted>2023-05-22T03:44:04Z</cp:lastPrinted>
  <dcterms:created xsi:type="dcterms:W3CDTF">2018-10-07T05:55:32Z</dcterms:created>
  <dcterms:modified xsi:type="dcterms:W3CDTF">2023-05-23T02:45:44Z</dcterms:modified>
</cp:coreProperties>
</file>